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75"/>
  </p:notesMasterIdLst>
  <p:handoutMasterIdLst>
    <p:handoutMasterId r:id="rId76"/>
  </p:handoutMasterIdLst>
  <p:sldIdLst>
    <p:sldId id="1485" r:id="rId4"/>
    <p:sldId id="1551" r:id="rId5"/>
    <p:sldId id="1640" r:id="rId6"/>
    <p:sldId id="1552" r:id="rId7"/>
    <p:sldId id="1519" r:id="rId8"/>
    <p:sldId id="1682" r:id="rId9"/>
    <p:sldId id="1642" r:id="rId10"/>
    <p:sldId id="1643" r:id="rId11"/>
    <p:sldId id="1644" r:id="rId12"/>
    <p:sldId id="1646" r:id="rId13"/>
    <p:sldId id="1647" r:id="rId14"/>
    <p:sldId id="1648" r:id="rId15"/>
    <p:sldId id="1684" r:id="rId16"/>
    <p:sldId id="1687" r:id="rId17"/>
    <p:sldId id="1649" r:id="rId18"/>
    <p:sldId id="1650" r:id="rId19"/>
    <p:sldId id="1651" r:id="rId20"/>
    <p:sldId id="1652" r:id="rId21"/>
    <p:sldId id="1653" r:id="rId22"/>
    <p:sldId id="1669" r:id="rId23"/>
    <p:sldId id="1654" r:id="rId24"/>
    <p:sldId id="1689" r:id="rId25"/>
    <p:sldId id="1690" r:id="rId26"/>
    <p:sldId id="1681" r:id="rId27"/>
    <p:sldId id="1637" r:id="rId28"/>
    <p:sldId id="1691" r:id="rId29"/>
    <p:sldId id="1692" r:id="rId30"/>
    <p:sldId id="1693" r:id="rId31"/>
    <p:sldId id="1694" r:id="rId32"/>
    <p:sldId id="1695" r:id="rId33"/>
    <p:sldId id="1696" r:id="rId34"/>
    <p:sldId id="1697" r:id="rId35"/>
    <p:sldId id="1698" r:id="rId36"/>
    <p:sldId id="1699" r:id="rId37"/>
    <p:sldId id="1700" r:id="rId38"/>
    <p:sldId id="1702" r:id="rId39"/>
    <p:sldId id="1703" r:id="rId40"/>
    <p:sldId id="1704" r:id="rId41"/>
    <p:sldId id="1705" r:id="rId42"/>
    <p:sldId id="1707" r:id="rId43"/>
    <p:sldId id="1708" r:id="rId44"/>
    <p:sldId id="1711" r:id="rId45"/>
    <p:sldId id="1712" r:id="rId46"/>
    <p:sldId id="1715" r:id="rId47"/>
    <p:sldId id="1717" r:id="rId48"/>
    <p:sldId id="1727" r:id="rId49"/>
    <p:sldId id="1728" r:id="rId50"/>
    <p:sldId id="1729" r:id="rId51"/>
    <p:sldId id="1730" r:id="rId52"/>
    <p:sldId id="1738" r:id="rId53"/>
    <p:sldId id="1743" r:id="rId54"/>
    <p:sldId id="1638" r:id="rId55"/>
    <p:sldId id="1740" r:id="rId56"/>
    <p:sldId id="1741" r:id="rId57"/>
    <p:sldId id="1742" r:id="rId58"/>
    <p:sldId id="1744" r:id="rId59"/>
    <p:sldId id="1745" r:id="rId60"/>
    <p:sldId id="1746" r:id="rId61"/>
    <p:sldId id="1747" r:id="rId62"/>
    <p:sldId id="1749" r:id="rId63"/>
    <p:sldId id="1739" r:id="rId64"/>
    <p:sldId id="1752" r:id="rId65"/>
    <p:sldId id="1753" r:id="rId66"/>
    <p:sldId id="1750" r:id="rId67"/>
    <p:sldId id="1751" r:id="rId68"/>
    <p:sldId id="1639" r:id="rId69"/>
    <p:sldId id="1754" r:id="rId70"/>
    <p:sldId id="1685" r:id="rId71"/>
    <p:sldId id="1555" r:id="rId72"/>
    <p:sldId id="1554" r:id="rId73"/>
    <p:sldId id="1532"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p:scale>
          <a:sx n="69" d="100"/>
          <a:sy n="69" d="100"/>
        </p:scale>
        <p:origin x="654" y="534"/>
      </p:cViewPr>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62DA-AB5A-4C73-972A-1B06A84F063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10947118-239E-4041-A75D-C98B7242DD84}">
      <dgm:prSet phldrT="[Text]"/>
      <dgm:spPr>
        <a:xfrm>
          <a:off x="1541258" y="648461"/>
          <a:ext cx="1615465" cy="1615465"/>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a:t>
          </a:r>
        </a:p>
      </dgm:t>
    </dgm:pt>
    <dgm:pt modelId="{954DA2A0-FBE5-4450-92CA-6054E27AA6D5}" type="parTrans" cxnId="{3F9858BF-E95B-4B86-8765-D76FE242F6DF}">
      <dgm:prSet/>
      <dgm:spPr/>
      <dgm:t>
        <a:bodyPr/>
        <a:lstStyle/>
        <a:p>
          <a:endParaRPr lang="en-US"/>
        </a:p>
      </dgm:t>
    </dgm:pt>
    <dgm:pt modelId="{D44C6049-268E-4EA1-BF85-7D1C1BB43EB3}" type="sibTrans" cxnId="{3F9858BF-E95B-4B86-8765-D76FE242F6DF}">
      <dgm:prSet/>
      <dgm:spPr/>
      <dgm:t>
        <a:bodyPr/>
        <a:lstStyle/>
        <a:p>
          <a:endParaRPr lang="en-US"/>
        </a:p>
      </dgm:t>
    </dgm:pt>
    <dgm:pt modelId="{2CA9F052-F9F6-4D66-9EBF-60727A75D98B}">
      <dgm:prSet phldrT="[Text]"/>
      <dgm:spPr>
        <a:xfrm>
          <a:off x="1945125" y="28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9884CB52-6900-4D46-9272-11D5207A7CF4}" type="parTrans" cxnId="{54C79815-9A30-4EA4-9BD2-1AF4445AF3E2}">
      <dgm:prSet/>
      <dgm:spPr/>
      <dgm:t>
        <a:bodyPr/>
        <a:lstStyle/>
        <a:p>
          <a:endParaRPr lang="en-US"/>
        </a:p>
      </dgm:t>
    </dgm:pt>
    <dgm:pt modelId="{E8F14C94-F594-488D-8D38-5B5C5DCBC776}" type="sibTrans" cxnId="{54C79815-9A30-4EA4-9BD2-1AF4445AF3E2}">
      <dgm:prSet/>
      <dgm:spPr/>
      <dgm:t>
        <a:bodyPr/>
        <a:lstStyle/>
        <a:p>
          <a:endParaRPr lang="en-US"/>
        </a:p>
      </dgm:t>
    </dgm:pt>
    <dgm:pt modelId="{75770A0C-2859-4023-BB1F-BC9034573C17}">
      <dgm:prSet phldrT="[Text]"/>
      <dgm:spPr>
        <a:xfrm>
          <a:off x="2856218"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Contoso Bank</a:t>
          </a:r>
        </a:p>
      </dgm:t>
    </dgm:pt>
    <dgm:pt modelId="{EF83F87E-1BE7-450F-8B1C-0B473C4E80CF}" type="parTrans" cxnId="{9A5B9818-3D7E-4D7A-B527-87D923C7C50C}">
      <dgm:prSet/>
      <dgm:spPr/>
      <dgm:t>
        <a:bodyPr/>
        <a:lstStyle/>
        <a:p>
          <a:endParaRPr lang="en-US"/>
        </a:p>
      </dgm:t>
    </dgm:pt>
    <dgm:pt modelId="{B082C1E6-E6D1-46C0-BC04-A7F9BA861793}" type="sibTrans" cxnId="{9A5B9818-3D7E-4D7A-B527-87D923C7C50C}">
      <dgm:prSet/>
      <dgm:spPr/>
      <dgm:t>
        <a:bodyPr/>
        <a:lstStyle/>
        <a:p>
          <a:endParaRPr lang="en-US"/>
        </a:p>
      </dgm:t>
    </dgm:pt>
    <dgm:pt modelId="{F558539B-4D3F-4C0D-990D-EF60581DDCDB}">
      <dgm:prSet phldrT="[Text]"/>
      <dgm:spPr>
        <a:xfrm>
          <a:off x="2856218"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011120F9-35A8-4779-9305-9F2817A903C6}" type="parTrans" cxnId="{1EC56A62-474F-4C71-B334-1FD91AF9A427}">
      <dgm:prSet/>
      <dgm:spPr/>
      <dgm:t>
        <a:bodyPr/>
        <a:lstStyle/>
        <a:p>
          <a:endParaRPr lang="en-US"/>
        </a:p>
      </dgm:t>
    </dgm:pt>
    <dgm:pt modelId="{19C34C3A-C0EE-4A93-818D-729553CF580E}" type="sibTrans" cxnId="{1EC56A62-474F-4C71-B334-1FD91AF9A427}">
      <dgm:prSet/>
      <dgm:spPr/>
      <dgm:t>
        <a:bodyPr/>
        <a:lstStyle/>
        <a:p>
          <a:endParaRPr lang="en-US"/>
        </a:p>
      </dgm:t>
    </dgm:pt>
    <dgm:pt modelId="{70965392-E738-45D8-9654-C01BA81F2E5B}">
      <dgm:prSet phldrT="[Text]"/>
      <dgm:spPr>
        <a:xfrm>
          <a:off x="1945125" y="210436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b</a:t>
          </a:r>
        </a:p>
      </dgm:t>
    </dgm:pt>
    <dgm:pt modelId="{EE4968CE-C54E-4356-A7A5-35ECA5782C6D}" type="parTrans" cxnId="{EAB69899-9959-433F-AD2D-ECA697A422A3}">
      <dgm:prSet/>
      <dgm:spPr/>
      <dgm:t>
        <a:bodyPr/>
        <a:lstStyle/>
        <a:p>
          <a:endParaRPr lang="en-US"/>
        </a:p>
      </dgm:t>
    </dgm:pt>
    <dgm:pt modelId="{668DA192-77BD-49D3-B0F6-1F62F1CD6BA6}" type="sibTrans" cxnId="{EAB69899-9959-433F-AD2D-ECA697A422A3}">
      <dgm:prSet/>
      <dgm:spPr/>
      <dgm:t>
        <a:bodyPr/>
        <a:lstStyle/>
        <a:p>
          <a:endParaRPr lang="en-US"/>
        </a:p>
      </dgm:t>
    </dgm:pt>
    <dgm:pt modelId="{67593E95-4322-4A8C-A037-1FA514D60341}">
      <dgm:prSet phldrT="[Text]"/>
      <dgm:spPr>
        <a:xfrm>
          <a:off x="1034031" y="1578347"/>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Insurance c</a:t>
          </a:r>
        </a:p>
      </dgm:t>
    </dgm:pt>
    <dgm:pt modelId="{6060F248-AAFE-42F6-B567-CE6A5714F60E}" type="parTrans" cxnId="{FBB719E0-FADB-4050-8D4E-72B66BF16384}">
      <dgm:prSet/>
      <dgm:spPr/>
      <dgm:t>
        <a:bodyPr/>
        <a:lstStyle/>
        <a:p>
          <a:endParaRPr lang="en-US"/>
        </a:p>
      </dgm:t>
    </dgm:pt>
    <dgm:pt modelId="{01C7B563-C69E-4FED-BE74-9C5E435B6549}" type="sibTrans" cxnId="{FBB719E0-FADB-4050-8D4E-72B66BF16384}">
      <dgm:prSet/>
      <dgm:spPr/>
      <dgm:t>
        <a:bodyPr/>
        <a:lstStyle/>
        <a:p>
          <a:endParaRPr lang="en-US"/>
        </a:p>
      </dgm:t>
    </dgm:pt>
    <dgm:pt modelId="{868DB8C0-6661-438E-82F5-6B0D37014E96}">
      <dgm:prSet phldrT="[Text]"/>
      <dgm:spPr>
        <a:xfrm>
          <a:off x="1034031" y="526308"/>
          <a:ext cx="807732" cy="807732"/>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Investment consortium c</a:t>
          </a:r>
        </a:p>
      </dgm:t>
    </dgm:pt>
    <dgm:pt modelId="{C90B7211-0729-4C1F-8F52-060CB116FFB9}" type="parTrans" cxnId="{4E5CCBE4-A101-4965-B6B7-76F365EFD8FF}">
      <dgm:prSet/>
      <dgm:spPr/>
      <dgm:t>
        <a:bodyPr/>
        <a:lstStyle/>
        <a:p>
          <a:endParaRPr lang="en-US"/>
        </a:p>
      </dgm:t>
    </dgm:pt>
    <dgm:pt modelId="{2CE04AB9-7030-46E7-9ECC-DD492D0EC516}" type="sibTrans" cxnId="{4E5CCBE4-A101-4965-B6B7-76F365EFD8FF}">
      <dgm:prSet/>
      <dgm:spPr/>
      <dgm:t>
        <a:bodyPr/>
        <a:lstStyle/>
        <a:p>
          <a:endParaRPr lang="en-US"/>
        </a:p>
      </dgm:t>
    </dgm:pt>
    <dgm:pt modelId="{79A21355-A08B-420B-B218-5A883648ECC5}" type="pres">
      <dgm:prSet presAssocID="{642B62DA-AB5A-4C73-972A-1B06A84F0630}" presName="composite" presStyleCnt="0">
        <dgm:presLayoutVars>
          <dgm:chMax val="1"/>
          <dgm:dir/>
          <dgm:resizeHandles val="exact"/>
        </dgm:presLayoutVars>
      </dgm:prSet>
      <dgm:spPr/>
    </dgm:pt>
    <dgm:pt modelId="{A19E4524-44EA-4177-BF07-77AC4945FEFE}" type="pres">
      <dgm:prSet presAssocID="{642B62DA-AB5A-4C73-972A-1B06A84F0630}" presName="radial" presStyleCnt="0">
        <dgm:presLayoutVars>
          <dgm:animLvl val="ctr"/>
        </dgm:presLayoutVars>
      </dgm:prSet>
      <dgm:spPr/>
    </dgm:pt>
    <dgm:pt modelId="{7A6A8D27-CF42-4E98-B9B5-2F73294A38CF}" type="pres">
      <dgm:prSet presAssocID="{10947118-239E-4041-A75D-C98B7242DD84}" presName="centerShape" presStyleLbl="vennNode1" presStyleIdx="0" presStyleCnt="7"/>
      <dgm:spPr/>
    </dgm:pt>
    <dgm:pt modelId="{7253AAAB-CD76-46AB-B373-14CF91BB9EBC}" type="pres">
      <dgm:prSet presAssocID="{2CA9F052-F9F6-4D66-9EBF-60727A75D98B}" presName="node" presStyleLbl="vennNode1" presStyleIdx="1" presStyleCnt="7">
        <dgm:presLayoutVars>
          <dgm:bulletEnabled val="1"/>
        </dgm:presLayoutVars>
      </dgm:prSet>
      <dgm:spPr/>
    </dgm:pt>
    <dgm:pt modelId="{2392332B-51D8-4F09-80BC-2739B5FDDBBB}" type="pres">
      <dgm:prSet presAssocID="{75770A0C-2859-4023-BB1F-BC9034573C17}" presName="node" presStyleLbl="vennNode1" presStyleIdx="2" presStyleCnt="7">
        <dgm:presLayoutVars>
          <dgm:bulletEnabled val="1"/>
        </dgm:presLayoutVars>
      </dgm:prSet>
      <dgm:spPr/>
    </dgm:pt>
    <dgm:pt modelId="{BC5E12D1-3219-4636-9E3D-D29BEFB447D6}" type="pres">
      <dgm:prSet presAssocID="{F558539B-4D3F-4C0D-990D-EF60581DDCDB}" presName="node" presStyleLbl="vennNode1" presStyleIdx="3" presStyleCnt="7">
        <dgm:presLayoutVars>
          <dgm:bulletEnabled val="1"/>
        </dgm:presLayoutVars>
      </dgm:prSet>
      <dgm:spPr/>
    </dgm:pt>
    <dgm:pt modelId="{8207687A-1407-42D3-A319-3BB9A91CC815}" type="pres">
      <dgm:prSet presAssocID="{70965392-E738-45D8-9654-C01BA81F2E5B}" presName="node" presStyleLbl="vennNode1" presStyleIdx="4" presStyleCnt="7">
        <dgm:presLayoutVars>
          <dgm:bulletEnabled val="1"/>
        </dgm:presLayoutVars>
      </dgm:prSet>
      <dgm:spPr/>
    </dgm:pt>
    <dgm:pt modelId="{04512C6C-064A-4B16-9280-11DA8B0EFCFE}" type="pres">
      <dgm:prSet presAssocID="{67593E95-4322-4A8C-A037-1FA514D60341}" presName="node" presStyleLbl="vennNode1" presStyleIdx="5" presStyleCnt="7">
        <dgm:presLayoutVars>
          <dgm:bulletEnabled val="1"/>
        </dgm:presLayoutVars>
      </dgm:prSet>
      <dgm:spPr/>
    </dgm:pt>
    <dgm:pt modelId="{62C18E7F-1ED5-4839-9FED-EBC724923D5D}" type="pres">
      <dgm:prSet presAssocID="{868DB8C0-6661-438E-82F5-6B0D37014E96}" presName="node" presStyleLbl="vennNode1" presStyleIdx="6" presStyleCnt="7">
        <dgm:presLayoutVars>
          <dgm:bulletEnabled val="1"/>
        </dgm:presLayoutVars>
      </dgm:prSet>
      <dgm:spPr/>
    </dgm:pt>
  </dgm:ptLst>
  <dgm:cxnLst>
    <dgm:cxn modelId="{54C79815-9A30-4EA4-9BD2-1AF4445AF3E2}" srcId="{10947118-239E-4041-A75D-C98B7242DD84}" destId="{2CA9F052-F9F6-4D66-9EBF-60727A75D98B}" srcOrd="0" destOrd="0" parTransId="{9884CB52-6900-4D46-9272-11D5207A7CF4}" sibTransId="{E8F14C94-F594-488D-8D38-5B5C5DCBC776}"/>
    <dgm:cxn modelId="{C278FA16-8CDF-4805-854A-08D32F99E472}" type="presOf" srcId="{75770A0C-2859-4023-BB1F-BC9034573C17}" destId="{2392332B-51D8-4F09-80BC-2739B5FDDBBB}" srcOrd="0" destOrd="0" presId="urn:microsoft.com/office/officeart/2005/8/layout/radial3"/>
    <dgm:cxn modelId="{E5075A17-3610-41FE-84CE-81D0FC03FAE6}" type="presOf" srcId="{10947118-239E-4041-A75D-C98B7242DD84}" destId="{7A6A8D27-CF42-4E98-B9B5-2F73294A38CF}" srcOrd="0" destOrd="0" presId="urn:microsoft.com/office/officeart/2005/8/layout/radial3"/>
    <dgm:cxn modelId="{9A5B9818-3D7E-4D7A-B527-87D923C7C50C}" srcId="{10947118-239E-4041-A75D-C98B7242DD84}" destId="{75770A0C-2859-4023-BB1F-BC9034573C17}" srcOrd="1" destOrd="0" parTransId="{EF83F87E-1BE7-450F-8B1C-0B473C4E80CF}" sibTransId="{B082C1E6-E6D1-46C0-BC04-A7F9BA861793}"/>
    <dgm:cxn modelId="{1EC56A62-474F-4C71-B334-1FD91AF9A427}" srcId="{10947118-239E-4041-A75D-C98B7242DD84}" destId="{F558539B-4D3F-4C0D-990D-EF60581DDCDB}" srcOrd="2" destOrd="0" parTransId="{011120F9-35A8-4779-9305-9F2817A903C6}" sibTransId="{19C34C3A-C0EE-4A93-818D-729553CF580E}"/>
    <dgm:cxn modelId="{CF959862-2707-403A-8763-A99583DB294A}" type="presOf" srcId="{F558539B-4D3F-4C0D-990D-EF60581DDCDB}" destId="{BC5E12D1-3219-4636-9E3D-D29BEFB447D6}" srcOrd="0" destOrd="0" presId="urn:microsoft.com/office/officeart/2005/8/layout/radial3"/>
    <dgm:cxn modelId="{6DDDB346-5FD4-4D5F-B946-0EE3E70CDBE6}" type="presOf" srcId="{67593E95-4322-4A8C-A037-1FA514D60341}" destId="{04512C6C-064A-4B16-9280-11DA8B0EFCFE}" srcOrd="0" destOrd="0" presId="urn:microsoft.com/office/officeart/2005/8/layout/radial3"/>
    <dgm:cxn modelId="{DBC62452-7018-425B-835F-8BE8DEDA7305}" type="presOf" srcId="{642B62DA-AB5A-4C73-972A-1B06A84F0630}" destId="{79A21355-A08B-420B-B218-5A883648ECC5}" srcOrd="0" destOrd="0" presId="urn:microsoft.com/office/officeart/2005/8/layout/radial3"/>
    <dgm:cxn modelId="{EAB69899-9959-433F-AD2D-ECA697A422A3}" srcId="{10947118-239E-4041-A75D-C98B7242DD84}" destId="{70965392-E738-45D8-9654-C01BA81F2E5B}" srcOrd="3" destOrd="0" parTransId="{EE4968CE-C54E-4356-A7A5-35ECA5782C6D}" sibTransId="{668DA192-77BD-49D3-B0F6-1F62F1CD6BA6}"/>
    <dgm:cxn modelId="{3F9858BF-E95B-4B86-8765-D76FE242F6DF}" srcId="{642B62DA-AB5A-4C73-972A-1B06A84F0630}" destId="{10947118-239E-4041-A75D-C98B7242DD84}" srcOrd="0" destOrd="0" parTransId="{954DA2A0-FBE5-4450-92CA-6054E27AA6D5}" sibTransId="{D44C6049-268E-4EA1-BF85-7D1C1BB43EB3}"/>
    <dgm:cxn modelId="{854C3BC5-0869-483A-9DF9-A8ED013386C1}" type="presOf" srcId="{868DB8C0-6661-438E-82F5-6B0D37014E96}" destId="{62C18E7F-1ED5-4839-9FED-EBC724923D5D}" srcOrd="0" destOrd="0" presId="urn:microsoft.com/office/officeart/2005/8/layout/radial3"/>
    <dgm:cxn modelId="{285C03D4-6C5A-448C-8688-513CB0A4BB09}" type="presOf" srcId="{2CA9F052-F9F6-4D66-9EBF-60727A75D98B}" destId="{7253AAAB-CD76-46AB-B373-14CF91BB9EBC}" srcOrd="0" destOrd="0" presId="urn:microsoft.com/office/officeart/2005/8/layout/radial3"/>
    <dgm:cxn modelId="{FBB719E0-FADB-4050-8D4E-72B66BF16384}" srcId="{10947118-239E-4041-A75D-C98B7242DD84}" destId="{67593E95-4322-4A8C-A037-1FA514D60341}" srcOrd="4" destOrd="0" parTransId="{6060F248-AAFE-42F6-B567-CE6A5714F60E}" sibTransId="{01C7B563-C69E-4FED-BE74-9C5E435B6549}"/>
    <dgm:cxn modelId="{4E5CCBE4-A101-4965-B6B7-76F365EFD8FF}" srcId="{10947118-239E-4041-A75D-C98B7242DD84}" destId="{868DB8C0-6661-438E-82F5-6B0D37014E96}" srcOrd="5" destOrd="0" parTransId="{C90B7211-0729-4C1F-8F52-060CB116FFB9}" sibTransId="{2CE04AB9-7030-46E7-9ECC-DD492D0EC516}"/>
    <dgm:cxn modelId="{4D4453F8-0F2F-46F2-ABA6-3EB933EEC3FC}" type="presOf" srcId="{70965392-E738-45D8-9654-C01BA81F2E5B}" destId="{8207687A-1407-42D3-A319-3BB9A91CC815}" srcOrd="0" destOrd="0" presId="urn:microsoft.com/office/officeart/2005/8/layout/radial3"/>
    <dgm:cxn modelId="{63E68BC7-A97A-4781-8960-B1F1ED1A3DF4}" type="presParOf" srcId="{79A21355-A08B-420B-B218-5A883648ECC5}" destId="{A19E4524-44EA-4177-BF07-77AC4945FEFE}" srcOrd="0" destOrd="0" presId="urn:microsoft.com/office/officeart/2005/8/layout/radial3"/>
    <dgm:cxn modelId="{48ED5A05-FD33-4DE8-AFE0-F69E7767E859}" type="presParOf" srcId="{A19E4524-44EA-4177-BF07-77AC4945FEFE}" destId="{7A6A8D27-CF42-4E98-B9B5-2F73294A38CF}" srcOrd="0" destOrd="0" presId="urn:microsoft.com/office/officeart/2005/8/layout/radial3"/>
    <dgm:cxn modelId="{737F46D8-C837-44E7-ABB7-38617129D6F7}" type="presParOf" srcId="{A19E4524-44EA-4177-BF07-77AC4945FEFE}" destId="{7253AAAB-CD76-46AB-B373-14CF91BB9EBC}" srcOrd="1" destOrd="0" presId="urn:microsoft.com/office/officeart/2005/8/layout/radial3"/>
    <dgm:cxn modelId="{33B6761D-263B-4652-803C-D963AD0C8455}" type="presParOf" srcId="{A19E4524-44EA-4177-BF07-77AC4945FEFE}" destId="{2392332B-51D8-4F09-80BC-2739B5FDDBBB}" srcOrd="2" destOrd="0" presId="urn:microsoft.com/office/officeart/2005/8/layout/radial3"/>
    <dgm:cxn modelId="{5BA07A39-BE9C-4854-8A19-B7AA9A89E726}" type="presParOf" srcId="{A19E4524-44EA-4177-BF07-77AC4945FEFE}" destId="{BC5E12D1-3219-4636-9E3D-D29BEFB447D6}" srcOrd="3" destOrd="0" presId="urn:microsoft.com/office/officeart/2005/8/layout/radial3"/>
    <dgm:cxn modelId="{6995C71D-EE77-41F6-8037-536ECABE7356}" type="presParOf" srcId="{A19E4524-44EA-4177-BF07-77AC4945FEFE}" destId="{8207687A-1407-42D3-A319-3BB9A91CC815}" srcOrd="4" destOrd="0" presId="urn:microsoft.com/office/officeart/2005/8/layout/radial3"/>
    <dgm:cxn modelId="{56A3E4DB-88E5-44E4-B20B-1C525A724123}" type="presParOf" srcId="{A19E4524-44EA-4177-BF07-77AC4945FEFE}" destId="{04512C6C-064A-4B16-9280-11DA8B0EFCFE}" srcOrd="5" destOrd="0" presId="urn:microsoft.com/office/officeart/2005/8/layout/radial3"/>
    <dgm:cxn modelId="{343F8647-5252-406B-B19C-D2969DC3ACAB}" type="presParOf" srcId="{A19E4524-44EA-4177-BF07-77AC4945FEFE}" destId="{62C18E7F-1ED5-4839-9FED-EBC724923D5D}"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28D3-AC51-408A-9E6E-9E42FB2CEDA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US"/>
        </a:p>
      </dgm:t>
    </dgm:pt>
    <dgm:pt modelId="{8E302F93-6E12-46BE-A879-2CEDDA77D5AD}">
      <dgm:prSet phldrT="[Text]"/>
      <dgm:spPr>
        <a:xfrm>
          <a:off x="1487953" y="977420"/>
          <a:ext cx="1033736" cy="1033736"/>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A Blockchain</a:t>
          </a:r>
        </a:p>
      </dgm:t>
    </dgm:pt>
    <dgm:pt modelId="{500E2EE8-D4F4-4C01-A2D3-6E33953D0802}" type="parTrans" cxnId="{58073A57-64CC-4519-9913-58A815B89A56}">
      <dgm:prSet/>
      <dgm:spPr/>
      <dgm:t>
        <a:bodyPr/>
        <a:lstStyle/>
        <a:p>
          <a:endParaRPr lang="en-US"/>
        </a:p>
      </dgm:t>
    </dgm:pt>
    <dgm:pt modelId="{ACFE66BA-99C2-4D4D-8D50-C12C00383CE6}" type="sibTrans" cxnId="{58073A57-64CC-4519-9913-58A815B89A56}">
      <dgm:prSet/>
      <dgm:spPr/>
      <dgm:t>
        <a:bodyPr/>
        <a:lstStyle/>
        <a:p>
          <a:endParaRPr lang="en-US"/>
        </a:p>
      </dgm:t>
    </dgm:pt>
    <dgm:pt modelId="{87C1732A-B272-40DD-8812-2371B7AB22D8}">
      <dgm:prSet phldrT="[Text]"/>
      <dgm:spPr>
        <a:xfrm>
          <a:off x="1643014" y="1033"/>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1</a:t>
          </a:r>
        </a:p>
      </dgm:t>
    </dgm:pt>
    <dgm:pt modelId="{846C38C2-2D8E-4F9C-99E6-77AD86D25E54}" type="parTrans" cxnId="{5D15E3E2-BEBC-4820-B97F-AFF5501222DA}">
      <dgm:prSet/>
      <dgm:spPr/>
      <dgm:t>
        <a:bodyPr/>
        <a:lstStyle/>
        <a:p>
          <a:endParaRPr lang="en-US"/>
        </a:p>
      </dgm:t>
    </dgm:pt>
    <dgm:pt modelId="{38AA92F5-D9D8-4E19-A0CF-DEB3BC91BE2C}" type="sibTrans" cxnId="{5D15E3E2-BEBC-4820-B97F-AFF5501222DA}">
      <dgm:prSet/>
      <dgm:spPr>
        <a:xfrm>
          <a:off x="847324" y="336791"/>
          <a:ext cx="2314995" cy="2314995"/>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gm:spPr>
      <dgm:t>
        <a:bodyPr/>
        <a:lstStyle/>
        <a:p>
          <a:endParaRPr lang="en-US"/>
        </a:p>
      </dgm:t>
    </dgm:pt>
    <dgm:pt modelId="{9D8F95C2-C32F-4D82-A047-5677FBDCD31D}">
      <dgm:prSet phldrT="[Text]"/>
      <dgm:spPr>
        <a:xfrm>
          <a:off x="2622876"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2</a:t>
          </a:r>
        </a:p>
      </dgm:t>
    </dgm:pt>
    <dgm:pt modelId="{E7BE90BA-7C34-44B0-860D-E2A5CEAE9CD0}" type="parTrans" cxnId="{2FD8C91C-27C8-448A-A418-7435637D8ACB}">
      <dgm:prSet/>
      <dgm:spPr/>
      <dgm:t>
        <a:bodyPr/>
        <a:lstStyle/>
        <a:p>
          <a:endParaRPr lang="en-US"/>
        </a:p>
      </dgm:t>
    </dgm:pt>
    <dgm:pt modelId="{2EFEEF0B-E065-41A2-AFEF-7CC214C434AB}" type="sibTrans" cxnId="{2FD8C91C-27C8-448A-A418-7435637D8ACB}">
      <dgm:prSet/>
      <dgm:spPr>
        <a:xfrm>
          <a:off x="847324" y="336791"/>
          <a:ext cx="2314995" cy="2314995"/>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gm:spPr>
      <dgm:t>
        <a:bodyPr/>
        <a:lstStyle/>
        <a:p>
          <a:endParaRPr lang="en-US"/>
        </a:p>
      </dgm:t>
    </dgm:pt>
    <dgm:pt modelId="{2FB07F1E-795B-4DCA-9571-2B7DEAF5E5B1}">
      <dgm:prSet phldrT="[Text]"/>
      <dgm:spPr>
        <a:xfrm>
          <a:off x="2622876"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3</a:t>
          </a:r>
        </a:p>
      </dgm:t>
    </dgm:pt>
    <dgm:pt modelId="{F7B23C6B-8CD8-4C30-965D-B8CEE7F3C7F9}" type="parTrans" cxnId="{3EA45691-741C-4061-A686-A4B48207BCEC}">
      <dgm:prSet/>
      <dgm:spPr/>
      <dgm:t>
        <a:bodyPr/>
        <a:lstStyle/>
        <a:p>
          <a:endParaRPr lang="en-US"/>
        </a:p>
      </dgm:t>
    </dgm:pt>
    <dgm:pt modelId="{FE492275-EFEB-4CF7-A7F7-F8B5282CA8CA}" type="sibTrans" cxnId="{3EA45691-741C-4061-A686-A4B48207BCEC}">
      <dgm:prSet/>
      <dgm:spPr>
        <a:xfrm>
          <a:off x="847324" y="336791"/>
          <a:ext cx="2314995" cy="2314995"/>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gm:spPr>
      <dgm:t>
        <a:bodyPr/>
        <a:lstStyle/>
        <a:p>
          <a:endParaRPr lang="en-US"/>
        </a:p>
      </dgm:t>
    </dgm:pt>
    <dgm:pt modelId="{9A0C2680-0F0F-4C65-A046-E81E5AD3342C}">
      <dgm:prSet phldrT="[Text]"/>
      <dgm:spPr>
        <a:xfrm>
          <a:off x="1643014" y="2263928"/>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Location 4</a:t>
          </a:r>
        </a:p>
      </dgm:t>
    </dgm:pt>
    <dgm:pt modelId="{30B41573-870F-4ECB-B7CB-7B885BE3662C}" type="parTrans" cxnId="{72732054-60BD-4EC3-B419-56A842210A72}">
      <dgm:prSet/>
      <dgm:spPr/>
      <dgm:t>
        <a:bodyPr/>
        <a:lstStyle/>
        <a:p>
          <a:endParaRPr lang="en-US"/>
        </a:p>
      </dgm:t>
    </dgm:pt>
    <dgm:pt modelId="{B06336B5-9DF3-44BA-9DAD-E7EA5171CA1D}" type="sibTrans" cxnId="{72732054-60BD-4EC3-B419-56A842210A72}">
      <dgm:prSet/>
      <dgm:spPr>
        <a:xfrm>
          <a:off x="847324" y="336791"/>
          <a:ext cx="2314995" cy="2314995"/>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gm:spPr>
      <dgm:t>
        <a:bodyPr/>
        <a:lstStyle/>
        <a:p>
          <a:endParaRPr lang="en-US"/>
        </a:p>
      </dgm:t>
    </dgm:pt>
    <dgm:pt modelId="{CE28142A-A977-42C5-A05B-92F0E0D29C6D}">
      <dgm:prSet phldrT="[Text]"/>
      <dgm:spPr>
        <a:xfrm>
          <a:off x="663152" y="1698205"/>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A</a:t>
          </a:r>
        </a:p>
      </dgm:t>
    </dgm:pt>
    <dgm:pt modelId="{9EE266E0-18CC-486C-BC7B-4B2EE942BD27}" type="parTrans" cxnId="{583EB437-2A5C-4706-95DA-5C67A306D7F5}">
      <dgm:prSet/>
      <dgm:spPr/>
      <dgm:t>
        <a:bodyPr/>
        <a:lstStyle/>
        <a:p>
          <a:endParaRPr lang="en-US"/>
        </a:p>
      </dgm:t>
    </dgm:pt>
    <dgm:pt modelId="{058D2FAB-0761-48C5-8361-F41DB7544390}" type="sibTrans" cxnId="{583EB437-2A5C-4706-95DA-5C67A306D7F5}">
      <dgm:prSet/>
      <dgm:spPr>
        <a:xfrm>
          <a:off x="847324" y="336791"/>
          <a:ext cx="2314995" cy="2314995"/>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gm:spPr>
      <dgm:t>
        <a:bodyPr/>
        <a:lstStyle/>
        <a:p>
          <a:endParaRPr lang="en-US"/>
        </a:p>
      </dgm:t>
    </dgm:pt>
    <dgm:pt modelId="{EFA7FD10-9C0E-4E72-AC08-A000D5BC9FA3}">
      <dgm:prSet phldrT="[Text]"/>
      <dgm:spPr>
        <a:xfrm>
          <a:off x="663152" y="566757"/>
          <a:ext cx="723615" cy="723615"/>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Department B</a:t>
          </a:r>
        </a:p>
      </dgm:t>
    </dgm:pt>
    <dgm:pt modelId="{1C8FB5E3-1FCB-4562-BB10-102B2C094FD5}" type="parTrans" cxnId="{56A24CE5-FC29-408C-87AF-16C12BE8AB87}">
      <dgm:prSet/>
      <dgm:spPr/>
      <dgm:t>
        <a:bodyPr/>
        <a:lstStyle/>
        <a:p>
          <a:endParaRPr lang="en-US"/>
        </a:p>
      </dgm:t>
    </dgm:pt>
    <dgm:pt modelId="{CA019360-F063-4BAC-8933-BCA2FD9DF8E9}" type="sibTrans" cxnId="{56A24CE5-FC29-408C-87AF-16C12BE8AB87}">
      <dgm:prSet/>
      <dgm:spPr>
        <a:xfrm>
          <a:off x="847324" y="336791"/>
          <a:ext cx="2314995" cy="2314995"/>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gm:spPr>
      <dgm:t>
        <a:bodyPr/>
        <a:lstStyle/>
        <a:p>
          <a:endParaRPr lang="en-US"/>
        </a:p>
      </dgm:t>
    </dgm:pt>
    <dgm:pt modelId="{252458DC-E554-4672-8A56-CEA1B9D0BFFF}" type="pres">
      <dgm:prSet presAssocID="{01A228D3-AC51-408A-9E6E-9E42FB2CEDA8}" presName="Name0" presStyleCnt="0">
        <dgm:presLayoutVars>
          <dgm:chMax val="1"/>
          <dgm:dir/>
          <dgm:animLvl val="ctr"/>
          <dgm:resizeHandles val="exact"/>
        </dgm:presLayoutVars>
      </dgm:prSet>
      <dgm:spPr/>
    </dgm:pt>
    <dgm:pt modelId="{C48961DF-58F2-472D-AD7A-DAE58AAF4175}" type="pres">
      <dgm:prSet presAssocID="{8E302F93-6E12-46BE-A879-2CEDDA77D5AD}" presName="centerShape" presStyleLbl="node0" presStyleIdx="0" presStyleCnt="1"/>
      <dgm:spPr/>
    </dgm:pt>
    <dgm:pt modelId="{DDDBEE54-2D0C-4ADE-A058-7F8E3D309ACA}" type="pres">
      <dgm:prSet presAssocID="{87C1732A-B272-40DD-8812-2371B7AB22D8}" presName="node" presStyleLbl="node1" presStyleIdx="0" presStyleCnt="6">
        <dgm:presLayoutVars>
          <dgm:bulletEnabled val="1"/>
        </dgm:presLayoutVars>
      </dgm:prSet>
      <dgm:spPr/>
    </dgm:pt>
    <dgm:pt modelId="{E24CC912-6E57-4C17-9E83-79F4F042B7A0}" type="pres">
      <dgm:prSet presAssocID="{87C1732A-B272-40DD-8812-2371B7AB22D8}" presName="dummy" presStyleCnt="0"/>
      <dgm:spPr/>
    </dgm:pt>
    <dgm:pt modelId="{62729AE4-6F2D-497B-8C78-5FDE45ED2504}" type="pres">
      <dgm:prSet presAssocID="{38AA92F5-D9D8-4E19-A0CF-DEB3BC91BE2C}" presName="sibTrans" presStyleLbl="sibTrans2D1" presStyleIdx="0" presStyleCnt="6"/>
      <dgm:spPr/>
    </dgm:pt>
    <dgm:pt modelId="{DA503CA8-C2BE-498A-9498-4BDF690255B4}" type="pres">
      <dgm:prSet presAssocID="{9D8F95C2-C32F-4D82-A047-5677FBDCD31D}" presName="node" presStyleLbl="node1" presStyleIdx="1" presStyleCnt="6">
        <dgm:presLayoutVars>
          <dgm:bulletEnabled val="1"/>
        </dgm:presLayoutVars>
      </dgm:prSet>
      <dgm:spPr/>
    </dgm:pt>
    <dgm:pt modelId="{019F11A3-D4F7-4E63-B136-B8D8F12FB6A9}" type="pres">
      <dgm:prSet presAssocID="{9D8F95C2-C32F-4D82-A047-5677FBDCD31D}" presName="dummy" presStyleCnt="0"/>
      <dgm:spPr/>
    </dgm:pt>
    <dgm:pt modelId="{2E455E67-FD1B-409A-8840-C5E118F72A45}" type="pres">
      <dgm:prSet presAssocID="{2EFEEF0B-E065-41A2-AFEF-7CC214C434AB}" presName="sibTrans" presStyleLbl="sibTrans2D1" presStyleIdx="1" presStyleCnt="6"/>
      <dgm:spPr/>
    </dgm:pt>
    <dgm:pt modelId="{C601772B-4693-4A28-9148-9042BB1D947C}" type="pres">
      <dgm:prSet presAssocID="{2FB07F1E-795B-4DCA-9571-2B7DEAF5E5B1}" presName="node" presStyleLbl="node1" presStyleIdx="2" presStyleCnt="6">
        <dgm:presLayoutVars>
          <dgm:bulletEnabled val="1"/>
        </dgm:presLayoutVars>
      </dgm:prSet>
      <dgm:spPr/>
    </dgm:pt>
    <dgm:pt modelId="{A1B65EE0-45ED-4D05-BFC0-64940C4D5D63}" type="pres">
      <dgm:prSet presAssocID="{2FB07F1E-795B-4DCA-9571-2B7DEAF5E5B1}" presName="dummy" presStyleCnt="0"/>
      <dgm:spPr/>
    </dgm:pt>
    <dgm:pt modelId="{D4BFA124-1ED1-43BB-BE5C-AD17760C40F7}" type="pres">
      <dgm:prSet presAssocID="{FE492275-EFEB-4CF7-A7F7-F8B5282CA8CA}" presName="sibTrans" presStyleLbl="sibTrans2D1" presStyleIdx="2" presStyleCnt="6"/>
      <dgm:spPr/>
    </dgm:pt>
    <dgm:pt modelId="{D1DBC303-4C92-4023-B190-8D946C822D66}" type="pres">
      <dgm:prSet presAssocID="{9A0C2680-0F0F-4C65-A046-E81E5AD3342C}" presName="node" presStyleLbl="node1" presStyleIdx="3" presStyleCnt="6">
        <dgm:presLayoutVars>
          <dgm:bulletEnabled val="1"/>
        </dgm:presLayoutVars>
      </dgm:prSet>
      <dgm:spPr/>
    </dgm:pt>
    <dgm:pt modelId="{A0395C41-0B86-42BE-95F7-A68B85B1DFA2}" type="pres">
      <dgm:prSet presAssocID="{9A0C2680-0F0F-4C65-A046-E81E5AD3342C}" presName="dummy" presStyleCnt="0"/>
      <dgm:spPr/>
    </dgm:pt>
    <dgm:pt modelId="{8DD79A10-2BFB-40D3-ADED-A11E1660718B}" type="pres">
      <dgm:prSet presAssocID="{B06336B5-9DF3-44BA-9DAD-E7EA5171CA1D}" presName="sibTrans" presStyleLbl="sibTrans2D1" presStyleIdx="3" presStyleCnt="6"/>
      <dgm:spPr/>
    </dgm:pt>
    <dgm:pt modelId="{314B9293-8BAC-439E-B165-6D916D465C0D}" type="pres">
      <dgm:prSet presAssocID="{CE28142A-A977-42C5-A05B-92F0E0D29C6D}" presName="node" presStyleLbl="node1" presStyleIdx="4" presStyleCnt="6">
        <dgm:presLayoutVars>
          <dgm:bulletEnabled val="1"/>
        </dgm:presLayoutVars>
      </dgm:prSet>
      <dgm:spPr/>
    </dgm:pt>
    <dgm:pt modelId="{35F8A0F3-1BF7-4652-9C41-5AF8EED2D335}" type="pres">
      <dgm:prSet presAssocID="{CE28142A-A977-42C5-A05B-92F0E0D29C6D}" presName="dummy" presStyleCnt="0"/>
      <dgm:spPr/>
    </dgm:pt>
    <dgm:pt modelId="{B1C5278E-DA6B-4E59-B9B1-B95E5DAA0389}" type="pres">
      <dgm:prSet presAssocID="{058D2FAB-0761-48C5-8361-F41DB7544390}" presName="sibTrans" presStyleLbl="sibTrans2D1" presStyleIdx="4" presStyleCnt="6"/>
      <dgm:spPr/>
    </dgm:pt>
    <dgm:pt modelId="{BCF5E9EE-F6D4-46FD-B5D2-04CA3B13751B}" type="pres">
      <dgm:prSet presAssocID="{EFA7FD10-9C0E-4E72-AC08-A000D5BC9FA3}" presName="node" presStyleLbl="node1" presStyleIdx="5" presStyleCnt="6">
        <dgm:presLayoutVars>
          <dgm:bulletEnabled val="1"/>
        </dgm:presLayoutVars>
      </dgm:prSet>
      <dgm:spPr/>
    </dgm:pt>
    <dgm:pt modelId="{B60DFFEA-0F8E-44B1-BC0E-C95E9DDB738B}" type="pres">
      <dgm:prSet presAssocID="{EFA7FD10-9C0E-4E72-AC08-A000D5BC9FA3}" presName="dummy" presStyleCnt="0"/>
      <dgm:spPr/>
    </dgm:pt>
    <dgm:pt modelId="{D45D75E2-2B4B-46B7-B5AA-C64849855903}" type="pres">
      <dgm:prSet presAssocID="{CA019360-F063-4BAC-8933-BCA2FD9DF8E9}" presName="sibTrans" presStyleLbl="sibTrans2D1" presStyleIdx="5" presStyleCnt="6"/>
      <dgm:spPr/>
    </dgm:pt>
  </dgm:ptLst>
  <dgm:cxnLst>
    <dgm:cxn modelId="{0204BC00-822F-4F65-A6A2-8B3972D18382}" type="presOf" srcId="{FE492275-EFEB-4CF7-A7F7-F8B5282CA8CA}" destId="{D4BFA124-1ED1-43BB-BE5C-AD17760C40F7}" srcOrd="0" destOrd="0" presId="urn:microsoft.com/office/officeart/2005/8/layout/radial6"/>
    <dgm:cxn modelId="{AB50EB1B-41EA-4A2E-AC49-733ABDF4B063}" type="presOf" srcId="{CE28142A-A977-42C5-A05B-92F0E0D29C6D}" destId="{314B9293-8BAC-439E-B165-6D916D465C0D}" srcOrd="0" destOrd="0" presId="urn:microsoft.com/office/officeart/2005/8/layout/radial6"/>
    <dgm:cxn modelId="{2FD8C91C-27C8-448A-A418-7435637D8ACB}" srcId="{8E302F93-6E12-46BE-A879-2CEDDA77D5AD}" destId="{9D8F95C2-C32F-4D82-A047-5677FBDCD31D}" srcOrd="1" destOrd="0" parTransId="{E7BE90BA-7C34-44B0-860D-E2A5CEAE9CD0}" sibTransId="{2EFEEF0B-E065-41A2-AFEF-7CC214C434AB}"/>
    <dgm:cxn modelId="{0E84F92E-D834-4E60-92AB-680E53063F67}" type="presOf" srcId="{87C1732A-B272-40DD-8812-2371B7AB22D8}" destId="{DDDBEE54-2D0C-4ADE-A058-7F8E3D309ACA}" srcOrd="0" destOrd="0" presId="urn:microsoft.com/office/officeart/2005/8/layout/radial6"/>
    <dgm:cxn modelId="{566B9A31-29A5-4439-8B72-E1721CAFE419}" type="presOf" srcId="{EFA7FD10-9C0E-4E72-AC08-A000D5BC9FA3}" destId="{BCF5E9EE-F6D4-46FD-B5D2-04CA3B13751B}" srcOrd="0" destOrd="0" presId="urn:microsoft.com/office/officeart/2005/8/layout/radial6"/>
    <dgm:cxn modelId="{583EB437-2A5C-4706-95DA-5C67A306D7F5}" srcId="{8E302F93-6E12-46BE-A879-2CEDDA77D5AD}" destId="{CE28142A-A977-42C5-A05B-92F0E0D29C6D}" srcOrd="4" destOrd="0" parTransId="{9EE266E0-18CC-486C-BC7B-4B2EE942BD27}" sibTransId="{058D2FAB-0761-48C5-8361-F41DB7544390}"/>
    <dgm:cxn modelId="{B3A1D93D-0856-45F2-A308-2B0CC2C5A03F}" type="presOf" srcId="{2FB07F1E-795B-4DCA-9571-2B7DEAF5E5B1}" destId="{C601772B-4693-4A28-9148-9042BB1D947C}" srcOrd="0" destOrd="0" presId="urn:microsoft.com/office/officeart/2005/8/layout/radial6"/>
    <dgm:cxn modelId="{6751B44D-3506-4F81-9B3E-43EE3A9FC089}" type="presOf" srcId="{9A0C2680-0F0F-4C65-A046-E81E5AD3342C}" destId="{D1DBC303-4C92-4023-B190-8D946C822D66}" srcOrd="0" destOrd="0" presId="urn:microsoft.com/office/officeart/2005/8/layout/radial6"/>
    <dgm:cxn modelId="{94342150-326B-4C42-A6DC-A2829B1335E4}" type="presOf" srcId="{9D8F95C2-C32F-4D82-A047-5677FBDCD31D}" destId="{DA503CA8-C2BE-498A-9498-4BDF690255B4}" srcOrd="0" destOrd="0" presId="urn:microsoft.com/office/officeart/2005/8/layout/radial6"/>
    <dgm:cxn modelId="{72732054-60BD-4EC3-B419-56A842210A72}" srcId="{8E302F93-6E12-46BE-A879-2CEDDA77D5AD}" destId="{9A0C2680-0F0F-4C65-A046-E81E5AD3342C}" srcOrd="3" destOrd="0" parTransId="{30B41573-870F-4ECB-B7CB-7B885BE3662C}" sibTransId="{B06336B5-9DF3-44BA-9DAD-E7EA5171CA1D}"/>
    <dgm:cxn modelId="{58073A57-64CC-4519-9913-58A815B89A56}" srcId="{01A228D3-AC51-408A-9E6E-9E42FB2CEDA8}" destId="{8E302F93-6E12-46BE-A879-2CEDDA77D5AD}" srcOrd="0" destOrd="0" parTransId="{500E2EE8-D4F4-4C01-A2D3-6E33953D0802}" sibTransId="{ACFE66BA-99C2-4D4D-8D50-C12C00383CE6}"/>
    <dgm:cxn modelId="{5D46F981-4442-4772-A5B4-368D7D3B503F}" type="presOf" srcId="{B06336B5-9DF3-44BA-9DAD-E7EA5171CA1D}" destId="{8DD79A10-2BFB-40D3-ADED-A11E1660718B}" srcOrd="0" destOrd="0" presId="urn:microsoft.com/office/officeart/2005/8/layout/radial6"/>
    <dgm:cxn modelId="{3EA45691-741C-4061-A686-A4B48207BCEC}" srcId="{8E302F93-6E12-46BE-A879-2CEDDA77D5AD}" destId="{2FB07F1E-795B-4DCA-9571-2B7DEAF5E5B1}" srcOrd="2" destOrd="0" parTransId="{F7B23C6B-8CD8-4C30-965D-B8CEE7F3C7F9}" sibTransId="{FE492275-EFEB-4CF7-A7F7-F8B5282CA8CA}"/>
    <dgm:cxn modelId="{AD012E93-B78A-4CE6-A454-DF3B72926C17}" type="presOf" srcId="{01A228D3-AC51-408A-9E6E-9E42FB2CEDA8}" destId="{252458DC-E554-4672-8A56-CEA1B9D0BFFF}" srcOrd="0" destOrd="0" presId="urn:microsoft.com/office/officeart/2005/8/layout/radial6"/>
    <dgm:cxn modelId="{1E1C0A9A-8554-40E1-84B1-8DE38923E859}" type="presOf" srcId="{8E302F93-6E12-46BE-A879-2CEDDA77D5AD}" destId="{C48961DF-58F2-472D-AD7A-DAE58AAF4175}" srcOrd="0" destOrd="0" presId="urn:microsoft.com/office/officeart/2005/8/layout/radial6"/>
    <dgm:cxn modelId="{1442329F-6B2F-43C8-84CF-ACAA92316D71}" type="presOf" srcId="{CA019360-F063-4BAC-8933-BCA2FD9DF8E9}" destId="{D45D75E2-2B4B-46B7-B5AA-C64849855903}" srcOrd="0" destOrd="0" presId="urn:microsoft.com/office/officeart/2005/8/layout/radial6"/>
    <dgm:cxn modelId="{E8DF64AE-E8F1-4113-8E62-0F5C9A806B15}" type="presOf" srcId="{2EFEEF0B-E065-41A2-AFEF-7CC214C434AB}" destId="{2E455E67-FD1B-409A-8840-C5E118F72A45}" srcOrd="0" destOrd="0" presId="urn:microsoft.com/office/officeart/2005/8/layout/radial6"/>
    <dgm:cxn modelId="{BE01CFB5-291A-4A53-B34B-FE815F3017C5}" type="presOf" srcId="{38AA92F5-D9D8-4E19-A0CF-DEB3BC91BE2C}" destId="{62729AE4-6F2D-497B-8C78-5FDE45ED2504}" srcOrd="0" destOrd="0" presId="urn:microsoft.com/office/officeart/2005/8/layout/radial6"/>
    <dgm:cxn modelId="{E0D86FC0-E8A3-4A66-AB9B-2E4672A2F71C}" type="presOf" srcId="{058D2FAB-0761-48C5-8361-F41DB7544390}" destId="{B1C5278E-DA6B-4E59-B9B1-B95E5DAA0389}" srcOrd="0" destOrd="0" presId="urn:microsoft.com/office/officeart/2005/8/layout/radial6"/>
    <dgm:cxn modelId="{5D15E3E2-BEBC-4820-B97F-AFF5501222DA}" srcId="{8E302F93-6E12-46BE-A879-2CEDDA77D5AD}" destId="{87C1732A-B272-40DD-8812-2371B7AB22D8}" srcOrd="0" destOrd="0" parTransId="{846C38C2-2D8E-4F9C-99E6-77AD86D25E54}" sibTransId="{38AA92F5-D9D8-4E19-A0CF-DEB3BC91BE2C}"/>
    <dgm:cxn modelId="{56A24CE5-FC29-408C-87AF-16C12BE8AB87}" srcId="{8E302F93-6E12-46BE-A879-2CEDDA77D5AD}" destId="{EFA7FD10-9C0E-4E72-AC08-A000D5BC9FA3}" srcOrd="5" destOrd="0" parTransId="{1C8FB5E3-1FCB-4562-BB10-102B2C094FD5}" sibTransId="{CA019360-F063-4BAC-8933-BCA2FD9DF8E9}"/>
    <dgm:cxn modelId="{FD4E84B5-9862-4150-999F-ECE157257426}" type="presParOf" srcId="{252458DC-E554-4672-8A56-CEA1B9D0BFFF}" destId="{C48961DF-58F2-472D-AD7A-DAE58AAF4175}" srcOrd="0" destOrd="0" presId="urn:microsoft.com/office/officeart/2005/8/layout/radial6"/>
    <dgm:cxn modelId="{795F7DDB-A7FB-425D-A290-7DCCCCEC21EB}" type="presParOf" srcId="{252458DC-E554-4672-8A56-CEA1B9D0BFFF}" destId="{DDDBEE54-2D0C-4ADE-A058-7F8E3D309ACA}" srcOrd="1" destOrd="0" presId="urn:microsoft.com/office/officeart/2005/8/layout/radial6"/>
    <dgm:cxn modelId="{0164A731-930E-44F0-8C6A-9D69C77A93AC}" type="presParOf" srcId="{252458DC-E554-4672-8A56-CEA1B9D0BFFF}" destId="{E24CC912-6E57-4C17-9E83-79F4F042B7A0}" srcOrd="2" destOrd="0" presId="urn:microsoft.com/office/officeart/2005/8/layout/radial6"/>
    <dgm:cxn modelId="{1E68BA9B-C44D-48F3-BCC8-F9D43B0FE119}" type="presParOf" srcId="{252458DC-E554-4672-8A56-CEA1B9D0BFFF}" destId="{62729AE4-6F2D-497B-8C78-5FDE45ED2504}" srcOrd="3" destOrd="0" presId="urn:microsoft.com/office/officeart/2005/8/layout/radial6"/>
    <dgm:cxn modelId="{69BE5A07-DE28-49E2-A911-FC523EC4C16C}" type="presParOf" srcId="{252458DC-E554-4672-8A56-CEA1B9D0BFFF}" destId="{DA503CA8-C2BE-498A-9498-4BDF690255B4}" srcOrd="4" destOrd="0" presId="urn:microsoft.com/office/officeart/2005/8/layout/radial6"/>
    <dgm:cxn modelId="{CD0D417A-A454-4251-9889-4ABB51E7940F}" type="presParOf" srcId="{252458DC-E554-4672-8A56-CEA1B9D0BFFF}" destId="{019F11A3-D4F7-4E63-B136-B8D8F12FB6A9}" srcOrd="5" destOrd="0" presId="urn:microsoft.com/office/officeart/2005/8/layout/radial6"/>
    <dgm:cxn modelId="{00063B68-FA5F-4A8E-853B-7B54D419795D}" type="presParOf" srcId="{252458DC-E554-4672-8A56-CEA1B9D0BFFF}" destId="{2E455E67-FD1B-409A-8840-C5E118F72A45}" srcOrd="6" destOrd="0" presId="urn:microsoft.com/office/officeart/2005/8/layout/radial6"/>
    <dgm:cxn modelId="{3528F312-64F2-451D-8E4F-6AE5923821B8}" type="presParOf" srcId="{252458DC-E554-4672-8A56-CEA1B9D0BFFF}" destId="{C601772B-4693-4A28-9148-9042BB1D947C}" srcOrd="7" destOrd="0" presId="urn:microsoft.com/office/officeart/2005/8/layout/radial6"/>
    <dgm:cxn modelId="{7AA27C21-01A6-46D6-8A82-CBF74EB9698F}" type="presParOf" srcId="{252458DC-E554-4672-8A56-CEA1B9D0BFFF}" destId="{A1B65EE0-45ED-4D05-BFC0-64940C4D5D63}" srcOrd="8" destOrd="0" presId="urn:microsoft.com/office/officeart/2005/8/layout/radial6"/>
    <dgm:cxn modelId="{63C0FAC5-11DA-4F10-98AC-A53B287E092D}" type="presParOf" srcId="{252458DC-E554-4672-8A56-CEA1B9D0BFFF}" destId="{D4BFA124-1ED1-43BB-BE5C-AD17760C40F7}" srcOrd="9" destOrd="0" presId="urn:microsoft.com/office/officeart/2005/8/layout/radial6"/>
    <dgm:cxn modelId="{019ACB75-FC88-42B3-AFCD-C6ED400A4CF0}" type="presParOf" srcId="{252458DC-E554-4672-8A56-CEA1B9D0BFFF}" destId="{D1DBC303-4C92-4023-B190-8D946C822D66}" srcOrd="10" destOrd="0" presId="urn:microsoft.com/office/officeart/2005/8/layout/radial6"/>
    <dgm:cxn modelId="{9820AC1B-8D4A-464F-892D-8B040B6AFC2E}" type="presParOf" srcId="{252458DC-E554-4672-8A56-CEA1B9D0BFFF}" destId="{A0395C41-0B86-42BE-95F7-A68B85B1DFA2}" srcOrd="11" destOrd="0" presId="urn:microsoft.com/office/officeart/2005/8/layout/radial6"/>
    <dgm:cxn modelId="{FF551A62-2A3E-4C1F-B77B-230C48AB3A53}" type="presParOf" srcId="{252458DC-E554-4672-8A56-CEA1B9D0BFFF}" destId="{8DD79A10-2BFB-40D3-ADED-A11E1660718B}" srcOrd="12" destOrd="0" presId="urn:microsoft.com/office/officeart/2005/8/layout/radial6"/>
    <dgm:cxn modelId="{98BB7E76-3422-4F99-B2A7-6C0DED2BAEE7}" type="presParOf" srcId="{252458DC-E554-4672-8A56-CEA1B9D0BFFF}" destId="{314B9293-8BAC-439E-B165-6D916D465C0D}" srcOrd="13" destOrd="0" presId="urn:microsoft.com/office/officeart/2005/8/layout/radial6"/>
    <dgm:cxn modelId="{8EB17539-FD34-44E3-9E72-CB786B29AC81}" type="presParOf" srcId="{252458DC-E554-4672-8A56-CEA1B9D0BFFF}" destId="{35F8A0F3-1BF7-4652-9C41-5AF8EED2D335}" srcOrd="14" destOrd="0" presId="urn:microsoft.com/office/officeart/2005/8/layout/radial6"/>
    <dgm:cxn modelId="{6CE3CDD0-75EF-4860-AF97-E7F15783FAEA}" type="presParOf" srcId="{252458DC-E554-4672-8A56-CEA1B9D0BFFF}" destId="{B1C5278E-DA6B-4E59-B9B1-B95E5DAA0389}" srcOrd="15" destOrd="0" presId="urn:microsoft.com/office/officeart/2005/8/layout/radial6"/>
    <dgm:cxn modelId="{127DF500-4619-4C34-B8C2-23CAB8463CAD}" type="presParOf" srcId="{252458DC-E554-4672-8A56-CEA1B9D0BFFF}" destId="{BCF5E9EE-F6D4-46FD-B5D2-04CA3B13751B}" srcOrd="16" destOrd="0" presId="urn:microsoft.com/office/officeart/2005/8/layout/radial6"/>
    <dgm:cxn modelId="{3302E421-44A5-459C-89FD-7A91EEE0AF1A}" type="presParOf" srcId="{252458DC-E554-4672-8A56-CEA1B9D0BFFF}" destId="{B60DFFEA-0F8E-44B1-BC0E-C95E9DDB738B}" srcOrd="17" destOrd="0" presId="urn:microsoft.com/office/officeart/2005/8/layout/radial6"/>
    <dgm:cxn modelId="{7180CDD2-AE1F-4C2C-9E7F-2788D972AC14}" type="presParOf" srcId="{252458DC-E554-4672-8A56-CEA1B9D0BFFF}" destId="{D45D75E2-2B4B-46B7-B5AA-C64849855903}"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96643-560A-411A-A595-0316E06E5A6F}" type="doc">
      <dgm:prSet loTypeId="urn:microsoft.com/office/officeart/2005/8/layout/radial6" loCatId="cycle" qsTypeId="urn:microsoft.com/office/officeart/2005/8/quickstyle/simple1" qsCatId="simple" csTypeId="urn:microsoft.com/office/officeart/2005/8/colors/accent3_2" csCatId="accent3" phldr="1"/>
      <dgm:spPr/>
      <dgm:t>
        <a:bodyPr/>
        <a:lstStyle/>
        <a:p>
          <a:endParaRPr lang="en-US"/>
        </a:p>
      </dgm:t>
    </dgm:pt>
    <dgm:pt modelId="{AC5E3FFD-454D-448F-9C54-C4AB2A9F9529}">
      <dgm:prSet phldrT="[Text]"/>
      <dgm:spPr>
        <a:xfrm>
          <a:off x="1641666" y="1010168"/>
          <a:ext cx="899725" cy="899725"/>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Public blockchain</a:t>
          </a:r>
        </a:p>
      </dgm:t>
    </dgm:pt>
    <dgm:pt modelId="{462243D0-3635-40DC-A204-1658ACD0DD94}" type="parTrans" cxnId="{D54742AE-ABDF-451C-9954-6CE31CF7CF46}">
      <dgm:prSet/>
      <dgm:spPr/>
      <dgm:t>
        <a:bodyPr/>
        <a:lstStyle/>
        <a:p>
          <a:endParaRPr lang="en-US"/>
        </a:p>
      </dgm:t>
    </dgm:pt>
    <dgm:pt modelId="{B771C7F3-5B2A-4316-B9BF-357F51DEEA5B}" type="sibTrans" cxnId="{D54742AE-ABDF-451C-9954-6CE31CF7CF46}">
      <dgm:prSet/>
      <dgm:spPr/>
      <dgm:t>
        <a:bodyPr/>
        <a:lstStyle/>
        <a:p>
          <a:endParaRPr lang="en-US"/>
        </a:p>
      </dgm:t>
    </dgm:pt>
    <dgm:pt modelId="{255D80A2-5BA4-4A96-A31B-4CF7B9D91F31}">
      <dgm:prSet phldrT="[Text]"/>
      <dgm:spPr>
        <a:xfrm>
          <a:off x="1776625" y="1406"/>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Persona</a:t>
          </a:r>
        </a:p>
      </dgm:t>
    </dgm:pt>
    <dgm:pt modelId="{5D60129B-4246-42E7-A854-2989586B7445}" type="parTrans" cxnId="{F9625275-463C-4FCE-843B-621B98FDA209}">
      <dgm:prSet/>
      <dgm:spPr/>
      <dgm:t>
        <a:bodyPr/>
        <a:lstStyle/>
        <a:p>
          <a:endParaRPr lang="en-US"/>
        </a:p>
      </dgm:t>
    </dgm:pt>
    <dgm:pt modelId="{1C6A4E7E-50C4-423C-BB08-57B10086A65B}" type="sibTrans" cxnId="{F9625275-463C-4FCE-843B-621B98FDA209}">
      <dgm:prSet/>
      <dgm:spPr>
        <a:xfrm>
          <a:off x="925134" y="293636"/>
          <a:ext cx="2332789" cy="2332789"/>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gm:spPr>
      <dgm:t>
        <a:bodyPr/>
        <a:lstStyle/>
        <a:p>
          <a:endParaRPr lang="en-US"/>
        </a:p>
      </dgm:t>
    </dgm:pt>
    <dgm:pt modelId="{5A1A33C9-313B-49BC-A4D0-960467EDA1B8}">
      <dgm:prSet phldrT="[Text]"/>
      <dgm:spPr>
        <a:xfrm>
          <a:off x="2670822"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Woodgrove Financial</a:t>
          </a:r>
        </a:p>
      </dgm:t>
    </dgm:pt>
    <dgm:pt modelId="{D35079EE-1577-40D9-A742-69E3FE14E5BF}" type="parTrans" cxnId="{4C346157-49AE-445B-9540-29202AB86741}">
      <dgm:prSet/>
      <dgm:spPr/>
      <dgm:t>
        <a:bodyPr/>
        <a:lstStyle/>
        <a:p>
          <a:endParaRPr lang="en-US"/>
        </a:p>
      </dgm:t>
    </dgm:pt>
    <dgm:pt modelId="{6F9A0BDC-D336-4E50-A898-918E601B360F}" type="sibTrans" cxnId="{4C346157-49AE-445B-9540-29202AB86741}">
      <dgm:prSet/>
      <dgm:spPr>
        <a:xfrm>
          <a:off x="925134" y="293636"/>
          <a:ext cx="2332789" cy="2332789"/>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gm:spPr>
      <dgm:t>
        <a:bodyPr/>
        <a:lstStyle/>
        <a:p>
          <a:endParaRPr lang="en-US"/>
        </a:p>
      </dgm:t>
    </dgm:pt>
    <dgm:pt modelId="{560C4B9C-11B3-49D1-B461-9BA36BC38A41}">
      <dgm:prSet phldrT="[Text]"/>
      <dgm:spPr>
        <a:xfrm>
          <a:off x="2891671"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Person B</a:t>
          </a:r>
        </a:p>
      </dgm:t>
    </dgm:pt>
    <dgm:pt modelId="{046A9135-8245-4BFD-BF5F-E34E038D0A88}" type="parTrans" cxnId="{08423E44-8631-4107-B3C7-AA65D54D0581}">
      <dgm:prSet/>
      <dgm:spPr/>
      <dgm:t>
        <a:bodyPr/>
        <a:lstStyle/>
        <a:p>
          <a:endParaRPr lang="en-US"/>
        </a:p>
      </dgm:t>
    </dgm:pt>
    <dgm:pt modelId="{97ECE3E9-9786-4C70-9A58-F7DBEC076882}" type="sibTrans" cxnId="{08423E44-8631-4107-B3C7-AA65D54D0581}">
      <dgm:prSet/>
      <dgm:spPr>
        <a:xfrm>
          <a:off x="925134" y="293636"/>
          <a:ext cx="2332789" cy="2332789"/>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gm:spPr>
      <dgm:t>
        <a:bodyPr/>
        <a:lstStyle/>
        <a:p>
          <a:endParaRPr lang="en-US"/>
        </a:p>
      </dgm:t>
    </dgm:pt>
    <dgm:pt modelId="{D149511B-078D-43C0-8274-837F994A970C}">
      <dgm:prSet phldrT="[Text]"/>
      <dgm:spPr>
        <a:xfrm>
          <a:off x="2272867"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Northwind Traders</a:t>
          </a:r>
        </a:p>
      </dgm:t>
    </dgm:pt>
    <dgm:pt modelId="{61057E68-3C76-43B1-949C-E321062E7D25}" type="parTrans" cxnId="{51A5F6EC-3CEF-4EAD-B05B-0D3D04EA4C32}">
      <dgm:prSet/>
      <dgm:spPr/>
      <dgm:t>
        <a:bodyPr/>
        <a:lstStyle/>
        <a:p>
          <a:endParaRPr lang="en-US"/>
        </a:p>
      </dgm:t>
    </dgm:pt>
    <dgm:pt modelId="{FA5B6189-790A-4CB6-99C8-04CDBC3445FE}" type="sibTrans" cxnId="{51A5F6EC-3CEF-4EAD-B05B-0D3D04EA4C32}">
      <dgm:prSet/>
      <dgm:spPr>
        <a:xfrm>
          <a:off x="925134" y="293636"/>
          <a:ext cx="2332789" cy="2332789"/>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gm:spPr>
      <dgm:t>
        <a:bodyPr/>
        <a:lstStyle/>
        <a:p>
          <a:endParaRPr lang="en-US"/>
        </a:p>
      </dgm:t>
    </dgm:pt>
    <dgm:pt modelId="{8375618C-0D96-4E36-A90B-E6F7819D91A8}">
      <dgm:prSet phldrT="[Text]"/>
      <dgm:spPr>
        <a:xfrm>
          <a:off x="1280382" y="2175585"/>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6</a:t>
          </a:r>
        </a:p>
      </dgm:t>
    </dgm:pt>
    <dgm:pt modelId="{EB7DD764-F82E-431E-85DC-252A30B08468}" type="parTrans" cxnId="{93BB2820-5002-46CF-9D1C-B4FB7286A969}">
      <dgm:prSet/>
      <dgm:spPr/>
      <dgm:t>
        <a:bodyPr/>
        <a:lstStyle/>
        <a:p>
          <a:endParaRPr lang="en-US"/>
        </a:p>
      </dgm:t>
    </dgm:pt>
    <dgm:pt modelId="{4E9A1C9B-88B7-4479-9B3A-5A2236C64677}" type="sibTrans" cxnId="{93BB2820-5002-46CF-9D1C-B4FB7286A969}">
      <dgm:prSet/>
      <dgm:spPr>
        <a:xfrm>
          <a:off x="925134" y="293636"/>
          <a:ext cx="2332789" cy="2332789"/>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gm:spPr>
      <dgm:t>
        <a:bodyPr/>
        <a:lstStyle/>
        <a:p>
          <a:endParaRPr lang="en-US"/>
        </a:p>
      </dgm:t>
    </dgm:pt>
    <dgm:pt modelId="{1AC77236-1150-42C7-B05F-44602948188A}">
      <dgm:prSet phldrT="[Text]"/>
      <dgm:spPr>
        <a:xfrm>
          <a:off x="661578" y="1399629"/>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Bank 1</a:t>
          </a:r>
        </a:p>
      </dgm:t>
    </dgm:pt>
    <dgm:pt modelId="{224A2E4B-AA6D-4355-855F-37DE97890FB6}" type="parTrans" cxnId="{02C438D9-3352-4025-8496-2A215C8A1B37}">
      <dgm:prSet/>
      <dgm:spPr/>
      <dgm:t>
        <a:bodyPr/>
        <a:lstStyle/>
        <a:p>
          <a:endParaRPr lang="en-US"/>
        </a:p>
      </dgm:t>
    </dgm:pt>
    <dgm:pt modelId="{C2DA1E5B-0F35-4276-B3D5-CAAD9E988F3A}" type="sibTrans" cxnId="{02C438D9-3352-4025-8496-2A215C8A1B37}">
      <dgm:prSet/>
      <dgm:spPr>
        <a:xfrm>
          <a:off x="925134" y="293636"/>
          <a:ext cx="2332789" cy="2332789"/>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gm:spPr>
      <dgm:t>
        <a:bodyPr/>
        <a:lstStyle/>
        <a:p>
          <a:endParaRPr lang="en-US"/>
        </a:p>
      </dgm:t>
    </dgm:pt>
    <dgm:pt modelId="{D1F46EE5-A468-47A9-A3F1-E08CBA87FB65}">
      <dgm:prSet phldrT="[Text]"/>
      <dgm:spPr>
        <a:xfrm>
          <a:off x="882427" y="432028"/>
          <a:ext cx="629807" cy="629807"/>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a:ea typeface="+mn-ea"/>
              <a:cs typeface="+mn-cs"/>
            </a:rPr>
            <a:t>Consortium 6</a:t>
          </a:r>
        </a:p>
      </dgm:t>
    </dgm:pt>
    <dgm:pt modelId="{8B5C33AE-E792-428E-B289-78BC1E72CB91}" type="parTrans" cxnId="{178FCE4E-3A20-4DD4-9036-7B0B01A8905F}">
      <dgm:prSet/>
      <dgm:spPr/>
      <dgm:t>
        <a:bodyPr/>
        <a:lstStyle/>
        <a:p>
          <a:endParaRPr lang="en-US"/>
        </a:p>
      </dgm:t>
    </dgm:pt>
    <dgm:pt modelId="{456A0675-4807-4172-9DBE-584F0DDA4065}" type="sibTrans" cxnId="{178FCE4E-3A20-4DD4-9036-7B0B01A8905F}">
      <dgm:prSet/>
      <dgm:spPr>
        <a:xfrm>
          <a:off x="925134" y="293636"/>
          <a:ext cx="2332789" cy="2332789"/>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gm:spPr>
      <dgm:t>
        <a:bodyPr/>
        <a:lstStyle/>
        <a:p>
          <a:endParaRPr lang="en-US"/>
        </a:p>
      </dgm:t>
    </dgm:pt>
    <dgm:pt modelId="{1DCDE27C-82FE-4C6E-B793-2CFA9E5C6014}">
      <dgm:prSet phldrT="[Text]"/>
      <dgm:spPr/>
      <dgm:t>
        <a:bodyPr/>
        <a:lstStyle/>
        <a:p>
          <a:endParaRPr lang="en-US" dirty="0"/>
        </a:p>
      </dgm:t>
    </dgm:pt>
    <dgm:pt modelId="{76B47EA7-132F-41E5-AD21-BF8891192288}" type="parTrans" cxnId="{471E7C9D-B1B5-462F-8D67-6B9C07DD4EFB}">
      <dgm:prSet/>
      <dgm:spPr/>
      <dgm:t>
        <a:bodyPr/>
        <a:lstStyle/>
        <a:p>
          <a:endParaRPr lang="en-US"/>
        </a:p>
      </dgm:t>
    </dgm:pt>
    <dgm:pt modelId="{C6FCAAAA-D6DD-49A1-93C9-B21B71E6A999}" type="sibTrans" cxnId="{471E7C9D-B1B5-462F-8D67-6B9C07DD4EFB}">
      <dgm:prSet/>
      <dgm:spPr/>
      <dgm:t>
        <a:bodyPr/>
        <a:lstStyle/>
        <a:p>
          <a:endParaRPr lang="en-US"/>
        </a:p>
      </dgm:t>
    </dgm:pt>
    <dgm:pt modelId="{599C0B11-3359-476E-8D5A-FDA913BD9FF5}" type="pres">
      <dgm:prSet presAssocID="{B6F96643-560A-411A-A595-0316E06E5A6F}" presName="Name0" presStyleCnt="0">
        <dgm:presLayoutVars>
          <dgm:chMax val="1"/>
          <dgm:dir/>
          <dgm:animLvl val="ctr"/>
          <dgm:resizeHandles val="exact"/>
        </dgm:presLayoutVars>
      </dgm:prSet>
      <dgm:spPr/>
    </dgm:pt>
    <dgm:pt modelId="{97D079BC-D22E-4791-80C1-95AD963A8A73}" type="pres">
      <dgm:prSet presAssocID="{AC5E3FFD-454D-448F-9C54-C4AB2A9F9529}" presName="centerShape" presStyleLbl="node0" presStyleIdx="0" presStyleCnt="1"/>
      <dgm:spPr/>
    </dgm:pt>
    <dgm:pt modelId="{C8B05CA9-7D54-4FBA-9440-C98339D30C49}" type="pres">
      <dgm:prSet presAssocID="{255D80A2-5BA4-4A96-A31B-4CF7B9D91F31}" presName="node" presStyleLbl="node1" presStyleIdx="0" presStyleCnt="7">
        <dgm:presLayoutVars>
          <dgm:bulletEnabled val="1"/>
        </dgm:presLayoutVars>
      </dgm:prSet>
      <dgm:spPr/>
    </dgm:pt>
    <dgm:pt modelId="{06504486-3FF7-4007-B47D-4CC5D020F3A0}" type="pres">
      <dgm:prSet presAssocID="{255D80A2-5BA4-4A96-A31B-4CF7B9D91F31}" presName="dummy" presStyleCnt="0"/>
      <dgm:spPr/>
    </dgm:pt>
    <dgm:pt modelId="{8CD1CA81-9C99-45F4-BC5D-9C195F0BB146}" type="pres">
      <dgm:prSet presAssocID="{1C6A4E7E-50C4-423C-BB08-57B10086A65B}" presName="sibTrans" presStyleLbl="sibTrans2D1" presStyleIdx="0" presStyleCnt="7"/>
      <dgm:spPr/>
    </dgm:pt>
    <dgm:pt modelId="{F9DB3BB6-0D59-45C0-A1D7-8BF9B4D3C339}" type="pres">
      <dgm:prSet presAssocID="{5A1A33C9-313B-49BC-A4D0-960467EDA1B8}" presName="node" presStyleLbl="node1" presStyleIdx="1" presStyleCnt="7">
        <dgm:presLayoutVars>
          <dgm:bulletEnabled val="1"/>
        </dgm:presLayoutVars>
      </dgm:prSet>
      <dgm:spPr/>
    </dgm:pt>
    <dgm:pt modelId="{A44BDC93-133D-4EAC-A959-D09CEAF995F3}" type="pres">
      <dgm:prSet presAssocID="{5A1A33C9-313B-49BC-A4D0-960467EDA1B8}" presName="dummy" presStyleCnt="0"/>
      <dgm:spPr/>
    </dgm:pt>
    <dgm:pt modelId="{2E100044-4694-4498-B329-EF4860EE790D}" type="pres">
      <dgm:prSet presAssocID="{6F9A0BDC-D336-4E50-A898-918E601B360F}" presName="sibTrans" presStyleLbl="sibTrans2D1" presStyleIdx="1" presStyleCnt="7"/>
      <dgm:spPr/>
    </dgm:pt>
    <dgm:pt modelId="{CFB03543-981B-4B68-9683-54982DFA5D88}" type="pres">
      <dgm:prSet presAssocID="{560C4B9C-11B3-49D1-B461-9BA36BC38A41}" presName="node" presStyleLbl="node1" presStyleIdx="2" presStyleCnt="7">
        <dgm:presLayoutVars>
          <dgm:bulletEnabled val="1"/>
        </dgm:presLayoutVars>
      </dgm:prSet>
      <dgm:spPr/>
    </dgm:pt>
    <dgm:pt modelId="{B8EBEC4C-5F56-4CE6-B2D4-8536F51D62F5}" type="pres">
      <dgm:prSet presAssocID="{560C4B9C-11B3-49D1-B461-9BA36BC38A41}" presName="dummy" presStyleCnt="0"/>
      <dgm:spPr/>
    </dgm:pt>
    <dgm:pt modelId="{255A8A59-D4A1-4B41-9493-80104FAA6485}" type="pres">
      <dgm:prSet presAssocID="{97ECE3E9-9786-4C70-9A58-F7DBEC076882}" presName="sibTrans" presStyleLbl="sibTrans2D1" presStyleIdx="2" presStyleCnt="7"/>
      <dgm:spPr/>
    </dgm:pt>
    <dgm:pt modelId="{48DDEDC4-79E7-4780-98B1-6A0EF1D48DD9}" type="pres">
      <dgm:prSet presAssocID="{D149511B-078D-43C0-8274-837F994A970C}" presName="node" presStyleLbl="node1" presStyleIdx="3" presStyleCnt="7">
        <dgm:presLayoutVars>
          <dgm:bulletEnabled val="1"/>
        </dgm:presLayoutVars>
      </dgm:prSet>
      <dgm:spPr/>
    </dgm:pt>
    <dgm:pt modelId="{DE8C03CA-9F1F-4FA5-AEBE-4BF9FBDD443B}" type="pres">
      <dgm:prSet presAssocID="{D149511B-078D-43C0-8274-837F994A970C}" presName="dummy" presStyleCnt="0"/>
      <dgm:spPr/>
    </dgm:pt>
    <dgm:pt modelId="{D9715F92-A3D2-43CA-AD78-4EF6139B23AC}" type="pres">
      <dgm:prSet presAssocID="{FA5B6189-790A-4CB6-99C8-04CDBC3445FE}" presName="sibTrans" presStyleLbl="sibTrans2D1" presStyleIdx="3" presStyleCnt="7"/>
      <dgm:spPr/>
    </dgm:pt>
    <dgm:pt modelId="{5E196053-D1E0-44C0-8960-691A259DEF2F}" type="pres">
      <dgm:prSet presAssocID="{8375618C-0D96-4E36-A90B-E6F7819D91A8}" presName="node" presStyleLbl="node1" presStyleIdx="4" presStyleCnt="7">
        <dgm:presLayoutVars>
          <dgm:bulletEnabled val="1"/>
        </dgm:presLayoutVars>
      </dgm:prSet>
      <dgm:spPr/>
    </dgm:pt>
    <dgm:pt modelId="{A45D37D0-0965-4479-BE99-D9C927416F22}" type="pres">
      <dgm:prSet presAssocID="{8375618C-0D96-4E36-A90B-E6F7819D91A8}" presName="dummy" presStyleCnt="0"/>
      <dgm:spPr/>
    </dgm:pt>
    <dgm:pt modelId="{A5298A77-26C5-49DC-8B14-439EE7DF0BAD}" type="pres">
      <dgm:prSet presAssocID="{4E9A1C9B-88B7-4479-9B3A-5A2236C64677}" presName="sibTrans" presStyleLbl="sibTrans2D1" presStyleIdx="4" presStyleCnt="7"/>
      <dgm:spPr/>
    </dgm:pt>
    <dgm:pt modelId="{0B883596-946C-4F0B-9968-ED79E2A73802}" type="pres">
      <dgm:prSet presAssocID="{1AC77236-1150-42C7-B05F-44602948188A}" presName="node" presStyleLbl="node1" presStyleIdx="5" presStyleCnt="7">
        <dgm:presLayoutVars>
          <dgm:bulletEnabled val="1"/>
        </dgm:presLayoutVars>
      </dgm:prSet>
      <dgm:spPr/>
    </dgm:pt>
    <dgm:pt modelId="{079AAD58-E914-42D2-8904-398413D5F872}" type="pres">
      <dgm:prSet presAssocID="{1AC77236-1150-42C7-B05F-44602948188A}" presName="dummy" presStyleCnt="0"/>
      <dgm:spPr/>
    </dgm:pt>
    <dgm:pt modelId="{EDEE820C-08AD-4070-B34B-97086482BAB9}" type="pres">
      <dgm:prSet presAssocID="{C2DA1E5B-0F35-4276-B3D5-CAAD9E988F3A}" presName="sibTrans" presStyleLbl="sibTrans2D1" presStyleIdx="5" presStyleCnt="7"/>
      <dgm:spPr/>
    </dgm:pt>
    <dgm:pt modelId="{BBD476E9-C298-463D-946C-A38BD2B3C590}" type="pres">
      <dgm:prSet presAssocID="{D1F46EE5-A468-47A9-A3F1-E08CBA87FB65}" presName="node" presStyleLbl="node1" presStyleIdx="6" presStyleCnt="7">
        <dgm:presLayoutVars>
          <dgm:bulletEnabled val="1"/>
        </dgm:presLayoutVars>
      </dgm:prSet>
      <dgm:spPr/>
    </dgm:pt>
    <dgm:pt modelId="{15B86327-1DFF-44CB-BBF8-1BD9B60BFB7A}" type="pres">
      <dgm:prSet presAssocID="{D1F46EE5-A468-47A9-A3F1-E08CBA87FB65}" presName="dummy" presStyleCnt="0"/>
      <dgm:spPr/>
    </dgm:pt>
    <dgm:pt modelId="{B83D47F7-C2A9-41B2-8EE4-1214738B7D99}" type="pres">
      <dgm:prSet presAssocID="{456A0675-4807-4172-9DBE-584F0DDA4065}" presName="sibTrans" presStyleLbl="sibTrans2D1" presStyleIdx="6" presStyleCnt="7"/>
      <dgm:spPr/>
    </dgm:pt>
  </dgm:ptLst>
  <dgm:cxnLst>
    <dgm:cxn modelId="{778CF30E-E857-430B-8958-E510F01CF28C}" type="presOf" srcId="{255D80A2-5BA4-4A96-A31B-4CF7B9D91F31}" destId="{C8B05CA9-7D54-4FBA-9440-C98339D30C49}" srcOrd="0" destOrd="0" presId="urn:microsoft.com/office/officeart/2005/8/layout/radial6"/>
    <dgm:cxn modelId="{93BB2820-5002-46CF-9D1C-B4FB7286A969}" srcId="{AC5E3FFD-454D-448F-9C54-C4AB2A9F9529}" destId="{8375618C-0D96-4E36-A90B-E6F7819D91A8}" srcOrd="4" destOrd="0" parTransId="{EB7DD764-F82E-431E-85DC-252A30B08468}" sibTransId="{4E9A1C9B-88B7-4479-9B3A-5A2236C64677}"/>
    <dgm:cxn modelId="{A584492C-6E2F-4902-930A-A071EBCF0163}" type="presOf" srcId="{5A1A33C9-313B-49BC-A4D0-960467EDA1B8}" destId="{F9DB3BB6-0D59-45C0-A1D7-8BF9B4D3C339}" srcOrd="0" destOrd="0" presId="urn:microsoft.com/office/officeart/2005/8/layout/radial6"/>
    <dgm:cxn modelId="{33DE4931-A972-4CB8-BEE7-CB92A14073A8}" type="presOf" srcId="{D149511B-078D-43C0-8274-837F994A970C}" destId="{48DDEDC4-79E7-4780-98B1-6A0EF1D48DD9}" srcOrd="0" destOrd="0" presId="urn:microsoft.com/office/officeart/2005/8/layout/radial6"/>
    <dgm:cxn modelId="{4578F635-F1F9-4693-B36D-36B7CAFAE3F3}" type="presOf" srcId="{B6F96643-560A-411A-A595-0316E06E5A6F}" destId="{599C0B11-3359-476E-8D5A-FDA913BD9FF5}" srcOrd="0" destOrd="0" presId="urn:microsoft.com/office/officeart/2005/8/layout/radial6"/>
    <dgm:cxn modelId="{141C3D3B-B691-4DA3-9DDA-993B6C99EF6D}" type="presOf" srcId="{97ECE3E9-9786-4C70-9A58-F7DBEC076882}" destId="{255A8A59-D4A1-4B41-9493-80104FAA6485}" srcOrd="0" destOrd="0" presId="urn:microsoft.com/office/officeart/2005/8/layout/radial6"/>
    <dgm:cxn modelId="{AFB5153C-31FB-48D6-9AA8-F75D55A89F1E}" type="presOf" srcId="{C2DA1E5B-0F35-4276-B3D5-CAAD9E988F3A}" destId="{EDEE820C-08AD-4070-B34B-97086482BAB9}" srcOrd="0" destOrd="0" presId="urn:microsoft.com/office/officeart/2005/8/layout/radial6"/>
    <dgm:cxn modelId="{C0C5DC41-24ED-4C74-9BBC-B6652CF1CB37}" type="presOf" srcId="{560C4B9C-11B3-49D1-B461-9BA36BC38A41}" destId="{CFB03543-981B-4B68-9683-54982DFA5D88}" srcOrd="0" destOrd="0" presId="urn:microsoft.com/office/officeart/2005/8/layout/radial6"/>
    <dgm:cxn modelId="{08423E44-8631-4107-B3C7-AA65D54D0581}" srcId="{AC5E3FFD-454D-448F-9C54-C4AB2A9F9529}" destId="{560C4B9C-11B3-49D1-B461-9BA36BC38A41}" srcOrd="2" destOrd="0" parTransId="{046A9135-8245-4BFD-BF5F-E34E038D0A88}" sibTransId="{97ECE3E9-9786-4C70-9A58-F7DBEC076882}"/>
    <dgm:cxn modelId="{178FCE4E-3A20-4DD4-9036-7B0B01A8905F}" srcId="{AC5E3FFD-454D-448F-9C54-C4AB2A9F9529}" destId="{D1F46EE5-A468-47A9-A3F1-E08CBA87FB65}" srcOrd="6" destOrd="0" parTransId="{8B5C33AE-E792-428E-B289-78BC1E72CB91}" sibTransId="{456A0675-4807-4172-9DBE-584F0DDA4065}"/>
    <dgm:cxn modelId="{7AB47E50-C2AE-4C3F-B785-EA370194894F}" type="presOf" srcId="{D1F46EE5-A468-47A9-A3F1-E08CBA87FB65}" destId="{BBD476E9-C298-463D-946C-A38BD2B3C590}" srcOrd="0" destOrd="0" presId="urn:microsoft.com/office/officeart/2005/8/layout/radial6"/>
    <dgm:cxn modelId="{CE9D9073-9E12-4C82-88E8-3977816479FD}" type="presOf" srcId="{1C6A4E7E-50C4-423C-BB08-57B10086A65B}" destId="{8CD1CA81-9C99-45F4-BC5D-9C195F0BB146}" srcOrd="0" destOrd="0" presId="urn:microsoft.com/office/officeart/2005/8/layout/radial6"/>
    <dgm:cxn modelId="{22A33974-04FB-4D43-8112-C10E1231984C}" type="presOf" srcId="{4E9A1C9B-88B7-4479-9B3A-5A2236C64677}" destId="{A5298A77-26C5-49DC-8B14-439EE7DF0BAD}" srcOrd="0" destOrd="0" presId="urn:microsoft.com/office/officeart/2005/8/layout/radial6"/>
    <dgm:cxn modelId="{F9625275-463C-4FCE-843B-621B98FDA209}" srcId="{AC5E3FFD-454D-448F-9C54-C4AB2A9F9529}" destId="{255D80A2-5BA4-4A96-A31B-4CF7B9D91F31}" srcOrd="0" destOrd="0" parTransId="{5D60129B-4246-42E7-A854-2989586B7445}" sibTransId="{1C6A4E7E-50C4-423C-BB08-57B10086A65B}"/>
    <dgm:cxn modelId="{4C346157-49AE-445B-9540-29202AB86741}" srcId="{AC5E3FFD-454D-448F-9C54-C4AB2A9F9529}" destId="{5A1A33C9-313B-49BC-A4D0-960467EDA1B8}" srcOrd="1" destOrd="0" parTransId="{D35079EE-1577-40D9-A742-69E3FE14E5BF}" sibTransId="{6F9A0BDC-D336-4E50-A898-918E601B360F}"/>
    <dgm:cxn modelId="{471E7C9D-B1B5-462F-8D67-6B9C07DD4EFB}" srcId="{B6F96643-560A-411A-A595-0316E06E5A6F}" destId="{1DCDE27C-82FE-4C6E-B793-2CFA9E5C6014}" srcOrd="1" destOrd="0" parTransId="{76B47EA7-132F-41E5-AD21-BF8891192288}" sibTransId="{C6FCAAAA-D6DD-49A1-93C9-B21B71E6A999}"/>
    <dgm:cxn modelId="{D54742AE-ABDF-451C-9954-6CE31CF7CF46}" srcId="{B6F96643-560A-411A-A595-0316E06E5A6F}" destId="{AC5E3FFD-454D-448F-9C54-C4AB2A9F9529}" srcOrd="0" destOrd="0" parTransId="{462243D0-3635-40DC-A204-1658ACD0DD94}" sibTransId="{B771C7F3-5B2A-4316-B9BF-357F51DEEA5B}"/>
    <dgm:cxn modelId="{3122E4B8-8DC8-4C5E-97E3-DAF156321CC3}" type="presOf" srcId="{456A0675-4807-4172-9DBE-584F0DDA4065}" destId="{B83D47F7-C2A9-41B2-8EE4-1214738B7D99}" srcOrd="0" destOrd="0" presId="urn:microsoft.com/office/officeart/2005/8/layout/radial6"/>
    <dgm:cxn modelId="{2D8FA8BC-DA79-4064-82D0-F024D108F9B9}" type="presOf" srcId="{6F9A0BDC-D336-4E50-A898-918E601B360F}" destId="{2E100044-4694-4498-B329-EF4860EE790D}" srcOrd="0" destOrd="0" presId="urn:microsoft.com/office/officeart/2005/8/layout/radial6"/>
    <dgm:cxn modelId="{1B5DABC2-3A98-45BE-A07D-86DF203ADC0D}" type="presOf" srcId="{FA5B6189-790A-4CB6-99C8-04CDBC3445FE}" destId="{D9715F92-A3D2-43CA-AD78-4EF6139B23AC}" srcOrd="0" destOrd="0" presId="urn:microsoft.com/office/officeart/2005/8/layout/radial6"/>
    <dgm:cxn modelId="{0B99FDCA-56CD-4FCB-BA9D-63DEEDCF5FED}" type="presOf" srcId="{1AC77236-1150-42C7-B05F-44602948188A}" destId="{0B883596-946C-4F0B-9968-ED79E2A73802}" srcOrd="0" destOrd="0" presId="urn:microsoft.com/office/officeart/2005/8/layout/radial6"/>
    <dgm:cxn modelId="{6177CED2-D732-4F47-874D-E49C38DBB2BA}" type="presOf" srcId="{AC5E3FFD-454D-448F-9C54-C4AB2A9F9529}" destId="{97D079BC-D22E-4791-80C1-95AD963A8A73}" srcOrd="0" destOrd="0" presId="urn:microsoft.com/office/officeart/2005/8/layout/radial6"/>
    <dgm:cxn modelId="{02C438D9-3352-4025-8496-2A215C8A1B37}" srcId="{AC5E3FFD-454D-448F-9C54-C4AB2A9F9529}" destId="{1AC77236-1150-42C7-B05F-44602948188A}" srcOrd="5" destOrd="0" parTransId="{224A2E4B-AA6D-4355-855F-37DE97890FB6}" sibTransId="{C2DA1E5B-0F35-4276-B3D5-CAAD9E988F3A}"/>
    <dgm:cxn modelId="{92F367DD-1171-4703-9D2F-E9DF5988C61A}" type="presOf" srcId="{8375618C-0D96-4E36-A90B-E6F7819D91A8}" destId="{5E196053-D1E0-44C0-8960-691A259DEF2F}" srcOrd="0" destOrd="0" presId="urn:microsoft.com/office/officeart/2005/8/layout/radial6"/>
    <dgm:cxn modelId="{51A5F6EC-3CEF-4EAD-B05B-0D3D04EA4C32}" srcId="{AC5E3FFD-454D-448F-9C54-C4AB2A9F9529}" destId="{D149511B-078D-43C0-8274-837F994A970C}" srcOrd="3" destOrd="0" parTransId="{61057E68-3C76-43B1-949C-E321062E7D25}" sibTransId="{FA5B6189-790A-4CB6-99C8-04CDBC3445FE}"/>
    <dgm:cxn modelId="{F4C4B379-C386-47B6-933E-94663975EE45}" type="presParOf" srcId="{599C0B11-3359-476E-8D5A-FDA913BD9FF5}" destId="{97D079BC-D22E-4791-80C1-95AD963A8A73}" srcOrd="0" destOrd="0" presId="urn:microsoft.com/office/officeart/2005/8/layout/radial6"/>
    <dgm:cxn modelId="{0C6BE958-BCBD-4051-8B80-1CFA6099EC4D}" type="presParOf" srcId="{599C0B11-3359-476E-8D5A-FDA913BD9FF5}" destId="{C8B05CA9-7D54-4FBA-9440-C98339D30C49}" srcOrd="1" destOrd="0" presId="urn:microsoft.com/office/officeart/2005/8/layout/radial6"/>
    <dgm:cxn modelId="{03872ED4-E07A-43FD-A851-65FEAF175184}" type="presParOf" srcId="{599C0B11-3359-476E-8D5A-FDA913BD9FF5}" destId="{06504486-3FF7-4007-B47D-4CC5D020F3A0}" srcOrd="2" destOrd="0" presId="urn:microsoft.com/office/officeart/2005/8/layout/radial6"/>
    <dgm:cxn modelId="{0A8DFB3A-1335-4DE4-A72C-37FBD874D0BB}" type="presParOf" srcId="{599C0B11-3359-476E-8D5A-FDA913BD9FF5}" destId="{8CD1CA81-9C99-45F4-BC5D-9C195F0BB146}" srcOrd="3" destOrd="0" presId="urn:microsoft.com/office/officeart/2005/8/layout/radial6"/>
    <dgm:cxn modelId="{1302C683-2CFA-4E58-BFCC-6C1978BD9498}" type="presParOf" srcId="{599C0B11-3359-476E-8D5A-FDA913BD9FF5}" destId="{F9DB3BB6-0D59-45C0-A1D7-8BF9B4D3C339}" srcOrd="4" destOrd="0" presId="urn:microsoft.com/office/officeart/2005/8/layout/radial6"/>
    <dgm:cxn modelId="{6911FD2F-8D3D-4EE8-BA65-6BFF560068EF}" type="presParOf" srcId="{599C0B11-3359-476E-8D5A-FDA913BD9FF5}" destId="{A44BDC93-133D-4EAC-A959-D09CEAF995F3}" srcOrd="5" destOrd="0" presId="urn:microsoft.com/office/officeart/2005/8/layout/radial6"/>
    <dgm:cxn modelId="{5771DE2C-827B-4A46-AF52-8D37BF6DF79A}" type="presParOf" srcId="{599C0B11-3359-476E-8D5A-FDA913BD9FF5}" destId="{2E100044-4694-4498-B329-EF4860EE790D}" srcOrd="6" destOrd="0" presId="urn:microsoft.com/office/officeart/2005/8/layout/radial6"/>
    <dgm:cxn modelId="{7C1DC069-3597-43BB-9FE7-D50E9BA4E66F}" type="presParOf" srcId="{599C0B11-3359-476E-8D5A-FDA913BD9FF5}" destId="{CFB03543-981B-4B68-9683-54982DFA5D88}" srcOrd="7" destOrd="0" presId="urn:microsoft.com/office/officeart/2005/8/layout/radial6"/>
    <dgm:cxn modelId="{C7F671A9-EA5E-4217-86B6-CF48D8EA9777}" type="presParOf" srcId="{599C0B11-3359-476E-8D5A-FDA913BD9FF5}" destId="{B8EBEC4C-5F56-4CE6-B2D4-8536F51D62F5}" srcOrd="8" destOrd="0" presId="urn:microsoft.com/office/officeart/2005/8/layout/radial6"/>
    <dgm:cxn modelId="{BED12E60-4D37-4344-B604-9B64E04D3809}" type="presParOf" srcId="{599C0B11-3359-476E-8D5A-FDA913BD9FF5}" destId="{255A8A59-D4A1-4B41-9493-80104FAA6485}" srcOrd="9" destOrd="0" presId="urn:microsoft.com/office/officeart/2005/8/layout/radial6"/>
    <dgm:cxn modelId="{639EC7F6-F53A-4437-B637-3BF4DD9A9806}" type="presParOf" srcId="{599C0B11-3359-476E-8D5A-FDA913BD9FF5}" destId="{48DDEDC4-79E7-4780-98B1-6A0EF1D48DD9}" srcOrd="10" destOrd="0" presId="urn:microsoft.com/office/officeart/2005/8/layout/radial6"/>
    <dgm:cxn modelId="{8EBD461E-BE66-453A-95E6-AFF662370A7A}" type="presParOf" srcId="{599C0B11-3359-476E-8D5A-FDA913BD9FF5}" destId="{DE8C03CA-9F1F-4FA5-AEBE-4BF9FBDD443B}" srcOrd="11" destOrd="0" presId="urn:microsoft.com/office/officeart/2005/8/layout/radial6"/>
    <dgm:cxn modelId="{8B5136E9-A816-4BD8-ADAA-128B9459243A}" type="presParOf" srcId="{599C0B11-3359-476E-8D5A-FDA913BD9FF5}" destId="{D9715F92-A3D2-43CA-AD78-4EF6139B23AC}" srcOrd="12" destOrd="0" presId="urn:microsoft.com/office/officeart/2005/8/layout/radial6"/>
    <dgm:cxn modelId="{0DC84EC4-3CDC-45B9-B051-63F476843144}" type="presParOf" srcId="{599C0B11-3359-476E-8D5A-FDA913BD9FF5}" destId="{5E196053-D1E0-44C0-8960-691A259DEF2F}" srcOrd="13" destOrd="0" presId="urn:microsoft.com/office/officeart/2005/8/layout/radial6"/>
    <dgm:cxn modelId="{B7F01412-B99E-494C-BB71-A9DEB9122F61}" type="presParOf" srcId="{599C0B11-3359-476E-8D5A-FDA913BD9FF5}" destId="{A45D37D0-0965-4479-BE99-D9C927416F22}" srcOrd="14" destOrd="0" presId="urn:microsoft.com/office/officeart/2005/8/layout/radial6"/>
    <dgm:cxn modelId="{99797B3A-515A-4FEA-AE74-C9778B8AAD16}" type="presParOf" srcId="{599C0B11-3359-476E-8D5A-FDA913BD9FF5}" destId="{A5298A77-26C5-49DC-8B14-439EE7DF0BAD}" srcOrd="15" destOrd="0" presId="urn:microsoft.com/office/officeart/2005/8/layout/radial6"/>
    <dgm:cxn modelId="{2BBC7614-2F0E-4D16-84C8-12DF9ABDC1AC}" type="presParOf" srcId="{599C0B11-3359-476E-8D5A-FDA913BD9FF5}" destId="{0B883596-946C-4F0B-9968-ED79E2A73802}" srcOrd="16" destOrd="0" presId="urn:microsoft.com/office/officeart/2005/8/layout/radial6"/>
    <dgm:cxn modelId="{7C0CFB9F-5ABF-4E53-BB2C-DF8C72C7562A}" type="presParOf" srcId="{599C0B11-3359-476E-8D5A-FDA913BD9FF5}" destId="{079AAD58-E914-42D2-8904-398413D5F872}" srcOrd="17" destOrd="0" presId="urn:microsoft.com/office/officeart/2005/8/layout/radial6"/>
    <dgm:cxn modelId="{96A54A2B-8390-4726-BC10-C1E5FAF0A1F3}" type="presParOf" srcId="{599C0B11-3359-476E-8D5A-FDA913BD9FF5}" destId="{EDEE820C-08AD-4070-B34B-97086482BAB9}" srcOrd="18" destOrd="0" presId="urn:microsoft.com/office/officeart/2005/8/layout/radial6"/>
    <dgm:cxn modelId="{835EF3C9-59A2-4DDE-9C5C-056DDB3C01F4}" type="presParOf" srcId="{599C0B11-3359-476E-8D5A-FDA913BD9FF5}" destId="{BBD476E9-C298-463D-946C-A38BD2B3C590}" srcOrd="19" destOrd="0" presId="urn:microsoft.com/office/officeart/2005/8/layout/radial6"/>
    <dgm:cxn modelId="{27907A8C-72B1-437D-90A1-938CF17AB955}" type="presParOf" srcId="{599C0B11-3359-476E-8D5A-FDA913BD9FF5}" destId="{15B86327-1DFF-44CB-BBF8-1BD9B60BFB7A}" srcOrd="20" destOrd="0" presId="urn:microsoft.com/office/officeart/2005/8/layout/radial6"/>
    <dgm:cxn modelId="{AADC4A67-0097-4954-AA6A-32C0F24A0A3C}" type="presParOf" srcId="{599C0B11-3359-476E-8D5A-FDA913BD9FF5}" destId="{B83D47F7-C2A9-41B2-8EE4-1214738B7D99}" srcOrd="21" destOrd="0" presId="urn:microsoft.com/office/officeart/2005/8/layout/radial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A8D27-CF42-4E98-B9B5-2F73294A38CF}">
      <dsp:nvSpPr>
        <dsp:cNvPr id="0" name=""/>
        <dsp:cNvSpPr/>
      </dsp:nvSpPr>
      <dsp:spPr>
        <a:xfrm>
          <a:off x="1739043" y="637464"/>
          <a:ext cx="1588069" cy="1588069"/>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a:ea typeface="+mn-ea"/>
              <a:cs typeface="+mn-cs"/>
            </a:rPr>
            <a:t>Consortium</a:t>
          </a:r>
        </a:p>
      </dsp:txBody>
      <dsp:txXfrm>
        <a:off x="1971610" y="870031"/>
        <a:ext cx="1122935" cy="1122935"/>
      </dsp:txXfrm>
    </dsp:sp>
    <dsp:sp modelId="{7253AAAB-CD76-46AB-B373-14CF91BB9EBC}">
      <dsp:nvSpPr>
        <dsp:cNvPr id="0" name=""/>
        <dsp:cNvSpPr/>
      </dsp:nvSpPr>
      <dsp:spPr>
        <a:xfrm>
          <a:off x="2136060" y="283"/>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Woodgrove Financial</a:t>
          </a:r>
        </a:p>
      </dsp:txBody>
      <dsp:txXfrm>
        <a:off x="2252344" y="116567"/>
        <a:ext cx="561466" cy="561466"/>
      </dsp:txXfrm>
    </dsp:sp>
    <dsp:sp modelId="{2392332B-51D8-4F09-80BC-2739B5FDDBBB}">
      <dsp:nvSpPr>
        <dsp:cNvPr id="0" name=""/>
        <dsp:cNvSpPr/>
      </dsp:nvSpPr>
      <dsp:spPr>
        <a:xfrm>
          <a:off x="3031702"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Contoso Bank</a:t>
          </a:r>
        </a:p>
      </dsp:txBody>
      <dsp:txXfrm>
        <a:off x="3147986" y="633666"/>
        <a:ext cx="561466" cy="561466"/>
      </dsp:txXfrm>
    </dsp:sp>
    <dsp:sp modelId="{BC5E12D1-3219-4636-9E3D-D29BEFB447D6}">
      <dsp:nvSpPr>
        <dsp:cNvPr id="0" name=""/>
        <dsp:cNvSpPr/>
      </dsp:nvSpPr>
      <dsp:spPr>
        <a:xfrm>
          <a:off x="3031702"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Northwind Traders</a:t>
          </a:r>
        </a:p>
      </dsp:txBody>
      <dsp:txXfrm>
        <a:off x="3147986" y="1667864"/>
        <a:ext cx="561466" cy="561466"/>
      </dsp:txXfrm>
    </dsp:sp>
    <dsp:sp modelId="{8207687A-1407-42D3-A319-3BB9A91CC815}">
      <dsp:nvSpPr>
        <dsp:cNvPr id="0" name=""/>
        <dsp:cNvSpPr/>
      </dsp:nvSpPr>
      <dsp:spPr>
        <a:xfrm>
          <a:off x="2136060" y="2068679"/>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Bank b</a:t>
          </a:r>
        </a:p>
      </dsp:txBody>
      <dsp:txXfrm>
        <a:off x="2252344" y="2184963"/>
        <a:ext cx="561466" cy="561466"/>
      </dsp:txXfrm>
    </dsp:sp>
    <dsp:sp modelId="{04512C6C-064A-4B16-9280-11DA8B0EFCFE}">
      <dsp:nvSpPr>
        <dsp:cNvPr id="0" name=""/>
        <dsp:cNvSpPr/>
      </dsp:nvSpPr>
      <dsp:spPr>
        <a:xfrm>
          <a:off x="1240418" y="1551580"/>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Insurance c</a:t>
          </a:r>
        </a:p>
      </dsp:txBody>
      <dsp:txXfrm>
        <a:off x="1356702" y="1667864"/>
        <a:ext cx="561466" cy="561466"/>
      </dsp:txXfrm>
    </dsp:sp>
    <dsp:sp modelId="{62C18E7F-1ED5-4839-9FED-EBC724923D5D}">
      <dsp:nvSpPr>
        <dsp:cNvPr id="0" name=""/>
        <dsp:cNvSpPr/>
      </dsp:nvSpPr>
      <dsp:spPr>
        <a:xfrm>
          <a:off x="1240418" y="517382"/>
          <a:ext cx="794034" cy="794034"/>
        </a:xfrm>
        <a:prstGeom prst="ellipse">
          <a:avLst/>
        </a:prstGeom>
        <a:solidFill>
          <a:srgbClr val="0A5BBA">
            <a:alpha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FFFF"/>
              </a:solidFill>
              <a:latin typeface="Segoe UI"/>
              <a:ea typeface="+mn-ea"/>
              <a:cs typeface="+mn-cs"/>
            </a:rPr>
            <a:t>Investment consortium c</a:t>
          </a:r>
        </a:p>
      </dsp:txBody>
      <dsp:txXfrm>
        <a:off x="1356702" y="633666"/>
        <a:ext cx="561466" cy="561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D75E2-2B4B-46B7-B5AA-C64849855903}">
      <dsp:nvSpPr>
        <dsp:cNvPr id="0" name=""/>
        <dsp:cNvSpPr/>
      </dsp:nvSpPr>
      <dsp:spPr>
        <a:xfrm>
          <a:off x="1043278" y="345790"/>
          <a:ext cx="2374343" cy="2374343"/>
        </a:xfrm>
        <a:prstGeom prst="blockArc">
          <a:avLst>
            <a:gd name="adj1" fmla="val 12600000"/>
            <a:gd name="adj2" fmla="val 162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1C5278E-DA6B-4E59-B9B1-B95E5DAA0389}">
      <dsp:nvSpPr>
        <dsp:cNvPr id="0" name=""/>
        <dsp:cNvSpPr/>
      </dsp:nvSpPr>
      <dsp:spPr>
        <a:xfrm>
          <a:off x="1043278" y="345790"/>
          <a:ext cx="2374343" cy="2374343"/>
        </a:xfrm>
        <a:prstGeom prst="blockArc">
          <a:avLst>
            <a:gd name="adj1" fmla="val 9000000"/>
            <a:gd name="adj2" fmla="val 126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DD79A10-2BFB-40D3-ADED-A11E1660718B}">
      <dsp:nvSpPr>
        <dsp:cNvPr id="0" name=""/>
        <dsp:cNvSpPr/>
      </dsp:nvSpPr>
      <dsp:spPr>
        <a:xfrm>
          <a:off x="1043278" y="345790"/>
          <a:ext cx="2374343" cy="2374343"/>
        </a:xfrm>
        <a:prstGeom prst="blockArc">
          <a:avLst>
            <a:gd name="adj1" fmla="val 5400000"/>
            <a:gd name="adj2" fmla="val 90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4BFA124-1ED1-43BB-BE5C-AD17760C40F7}">
      <dsp:nvSpPr>
        <dsp:cNvPr id="0" name=""/>
        <dsp:cNvSpPr/>
      </dsp:nvSpPr>
      <dsp:spPr>
        <a:xfrm>
          <a:off x="1043278" y="345790"/>
          <a:ext cx="2374343" cy="2374343"/>
        </a:xfrm>
        <a:prstGeom prst="blockArc">
          <a:avLst>
            <a:gd name="adj1" fmla="val 1800000"/>
            <a:gd name="adj2" fmla="val 54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455E67-FD1B-409A-8840-C5E118F72A45}">
      <dsp:nvSpPr>
        <dsp:cNvPr id="0" name=""/>
        <dsp:cNvSpPr/>
      </dsp:nvSpPr>
      <dsp:spPr>
        <a:xfrm>
          <a:off x="1043278" y="345790"/>
          <a:ext cx="2374343" cy="2374343"/>
        </a:xfrm>
        <a:prstGeom prst="blockArc">
          <a:avLst>
            <a:gd name="adj1" fmla="val 19800000"/>
            <a:gd name="adj2" fmla="val 1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2729AE4-6F2D-497B-8C78-5FDE45ED2504}">
      <dsp:nvSpPr>
        <dsp:cNvPr id="0" name=""/>
        <dsp:cNvSpPr/>
      </dsp:nvSpPr>
      <dsp:spPr>
        <a:xfrm>
          <a:off x="1043278" y="345790"/>
          <a:ext cx="2374343" cy="2374343"/>
        </a:xfrm>
        <a:prstGeom prst="blockArc">
          <a:avLst>
            <a:gd name="adj1" fmla="val 16200000"/>
            <a:gd name="adj2" fmla="val 19800000"/>
            <a:gd name="adj3" fmla="val 4501"/>
          </a:avLst>
        </a:prstGeom>
        <a:solidFill>
          <a:srgbClr val="15AEE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48961DF-58F2-472D-AD7A-DAE58AAF4175}">
      <dsp:nvSpPr>
        <dsp:cNvPr id="0" name=""/>
        <dsp:cNvSpPr/>
      </dsp:nvSpPr>
      <dsp:spPr>
        <a:xfrm>
          <a:off x="1700064" y="1002576"/>
          <a:ext cx="1060770" cy="1060770"/>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UI"/>
              <a:ea typeface="+mn-ea"/>
              <a:cs typeface="+mn-cs"/>
            </a:rPr>
            <a:t>Bank A Blockchain</a:t>
          </a:r>
        </a:p>
      </dsp:txBody>
      <dsp:txXfrm>
        <a:off x="1855410" y="1157922"/>
        <a:ext cx="750078" cy="750078"/>
      </dsp:txXfrm>
    </dsp:sp>
    <dsp:sp modelId="{DDDBEE54-2D0C-4ADE-A058-7F8E3D309ACA}">
      <dsp:nvSpPr>
        <dsp:cNvPr id="0" name=""/>
        <dsp:cNvSpPr/>
      </dsp:nvSpPr>
      <dsp:spPr>
        <a:xfrm>
          <a:off x="1859180" y="1251"/>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1</a:t>
          </a:r>
        </a:p>
      </dsp:txBody>
      <dsp:txXfrm>
        <a:off x="1967922" y="109993"/>
        <a:ext cx="525055" cy="525055"/>
      </dsp:txXfrm>
    </dsp:sp>
    <dsp:sp modelId="{DA503CA8-C2BE-498A-9498-4BDF690255B4}">
      <dsp:nvSpPr>
        <dsp:cNvPr id="0" name=""/>
        <dsp:cNvSpPr/>
      </dsp:nvSpPr>
      <dsp:spPr>
        <a:xfrm>
          <a:off x="2864151"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2</a:t>
          </a:r>
        </a:p>
      </dsp:txBody>
      <dsp:txXfrm>
        <a:off x="2972893" y="690214"/>
        <a:ext cx="525055" cy="525055"/>
      </dsp:txXfrm>
    </dsp:sp>
    <dsp:sp modelId="{C601772B-4693-4A28-9148-9042BB1D947C}">
      <dsp:nvSpPr>
        <dsp:cNvPr id="0" name=""/>
        <dsp:cNvSpPr/>
      </dsp:nvSpPr>
      <dsp:spPr>
        <a:xfrm>
          <a:off x="2864151"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3</a:t>
          </a:r>
        </a:p>
      </dsp:txBody>
      <dsp:txXfrm>
        <a:off x="2972893" y="1850654"/>
        <a:ext cx="525055" cy="525055"/>
      </dsp:txXfrm>
    </dsp:sp>
    <dsp:sp modelId="{D1DBC303-4C92-4023-B190-8D946C822D66}">
      <dsp:nvSpPr>
        <dsp:cNvPr id="0" name=""/>
        <dsp:cNvSpPr/>
      </dsp:nvSpPr>
      <dsp:spPr>
        <a:xfrm>
          <a:off x="1859180" y="232213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Location 4</a:t>
          </a:r>
        </a:p>
      </dsp:txBody>
      <dsp:txXfrm>
        <a:off x="1967922" y="2430874"/>
        <a:ext cx="525055" cy="525055"/>
      </dsp:txXfrm>
    </dsp:sp>
    <dsp:sp modelId="{314B9293-8BAC-439E-B165-6D916D465C0D}">
      <dsp:nvSpPr>
        <dsp:cNvPr id="0" name=""/>
        <dsp:cNvSpPr/>
      </dsp:nvSpPr>
      <dsp:spPr>
        <a:xfrm>
          <a:off x="854209" y="174191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A</a:t>
          </a:r>
        </a:p>
      </dsp:txBody>
      <dsp:txXfrm>
        <a:off x="962951" y="1850654"/>
        <a:ext cx="525055" cy="525055"/>
      </dsp:txXfrm>
    </dsp:sp>
    <dsp:sp modelId="{BCF5E9EE-F6D4-46FD-B5D2-04CA3B13751B}">
      <dsp:nvSpPr>
        <dsp:cNvPr id="0" name=""/>
        <dsp:cNvSpPr/>
      </dsp:nvSpPr>
      <dsp:spPr>
        <a:xfrm>
          <a:off x="854209" y="581472"/>
          <a:ext cx="742539" cy="742539"/>
        </a:xfrm>
        <a:prstGeom prst="ellipse">
          <a:avLst/>
        </a:prstGeom>
        <a:solidFill>
          <a:srgbClr val="15AEE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Segoe UI"/>
              <a:ea typeface="+mn-ea"/>
              <a:cs typeface="+mn-cs"/>
            </a:rPr>
            <a:t>Department B</a:t>
          </a:r>
        </a:p>
      </dsp:txBody>
      <dsp:txXfrm>
        <a:off x="962951" y="690214"/>
        <a:ext cx="525055" cy="525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D47F7-C2A9-41B2-8EE4-1214738B7D99}">
      <dsp:nvSpPr>
        <dsp:cNvPr id="0" name=""/>
        <dsp:cNvSpPr/>
      </dsp:nvSpPr>
      <dsp:spPr>
        <a:xfrm>
          <a:off x="1127194" y="311187"/>
          <a:ext cx="2482066" cy="2482066"/>
        </a:xfrm>
        <a:prstGeom prst="blockArc">
          <a:avLst>
            <a:gd name="adj1" fmla="val 13114286"/>
            <a:gd name="adj2" fmla="val 16200000"/>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EDEE820C-08AD-4070-B34B-97086482BAB9}">
      <dsp:nvSpPr>
        <dsp:cNvPr id="0" name=""/>
        <dsp:cNvSpPr/>
      </dsp:nvSpPr>
      <dsp:spPr>
        <a:xfrm>
          <a:off x="1127194" y="311187"/>
          <a:ext cx="2482066" cy="2482066"/>
        </a:xfrm>
        <a:prstGeom prst="blockArc">
          <a:avLst>
            <a:gd name="adj1" fmla="val 10028571"/>
            <a:gd name="adj2" fmla="val 13114286"/>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5298A77-26C5-49DC-8B14-439EE7DF0BAD}">
      <dsp:nvSpPr>
        <dsp:cNvPr id="0" name=""/>
        <dsp:cNvSpPr/>
      </dsp:nvSpPr>
      <dsp:spPr>
        <a:xfrm>
          <a:off x="1127194" y="311187"/>
          <a:ext cx="2482066" cy="2482066"/>
        </a:xfrm>
        <a:prstGeom prst="blockArc">
          <a:avLst>
            <a:gd name="adj1" fmla="val 6942857"/>
            <a:gd name="adj2" fmla="val 10028571"/>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9715F92-A3D2-43CA-AD78-4EF6139B23AC}">
      <dsp:nvSpPr>
        <dsp:cNvPr id="0" name=""/>
        <dsp:cNvSpPr/>
      </dsp:nvSpPr>
      <dsp:spPr>
        <a:xfrm>
          <a:off x="1127194" y="311187"/>
          <a:ext cx="2482066" cy="2482066"/>
        </a:xfrm>
        <a:prstGeom prst="blockArc">
          <a:avLst>
            <a:gd name="adj1" fmla="val 3857143"/>
            <a:gd name="adj2" fmla="val 6942857"/>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55A8A59-D4A1-4B41-9493-80104FAA6485}">
      <dsp:nvSpPr>
        <dsp:cNvPr id="0" name=""/>
        <dsp:cNvSpPr/>
      </dsp:nvSpPr>
      <dsp:spPr>
        <a:xfrm>
          <a:off x="1127194" y="311187"/>
          <a:ext cx="2482066" cy="2482066"/>
        </a:xfrm>
        <a:prstGeom prst="blockArc">
          <a:avLst>
            <a:gd name="adj1" fmla="val 771429"/>
            <a:gd name="adj2" fmla="val 3857143"/>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E100044-4694-4498-B329-EF4860EE790D}">
      <dsp:nvSpPr>
        <dsp:cNvPr id="0" name=""/>
        <dsp:cNvSpPr/>
      </dsp:nvSpPr>
      <dsp:spPr>
        <a:xfrm>
          <a:off x="1127194" y="311187"/>
          <a:ext cx="2482066" cy="2482066"/>
        </a:xfrm>
        <a:prstGeom prst="blockArc">
          <a:avLst>
            <a:gd name="adj1" fmla="val 19285714"/>
            <a:gd name="adj2" fmla="val 771429"/>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D1CA81-9C99-45F4-BC5D-9C195F0BB146}">
      <dsp:nvSpPr>
        <dsp:cNvPr id="0" name=""/>
        <dsp:cNvSpPr/>
      </dsp:nvSpPr>
      <dsp:spPr>
        <a:xfrm>
          <a:off x="1127194" y="311187"/>
          <a:ext cx="2482066" cy="2482066"/>
        </a:xfrm>
        <a:prstGeom prst="blockArc">
          <a:avLst>
            <a:gd name="adj1" fmla="val 16200000"/>
            <a:gd name="adj2" fmla="val 19285714"/>
            <a:gd name="adj3" fmla="val 3888"/>
          </a:avLst>
        </a:prstGeom>
        <a:solidFill>
          <a:srgbClr val="0E715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7D079BC-D22E-4791-80C1-95AD963A8A73}">
      <dsp:nvSpPr>
        <dsp:cNvPr id="0" name=""/>
        <dsp:cNvSpPr/>
      </dsp:nvSpPr>
      <dsp:spPr>
        <a:xfrm>
          <a:off x="1889494" y="1073487"/>
          <a:ext cx="957466" cy="95746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Public blockchain</a:t>
          </a:r>
        </a:p>
      </dsp:txBody>
      <dsp:txXfrm>
        <a:off x="2029712" y="1213705"/>
        <a:ext cx="677030" cy="677030"/>
      </dsp:txXfrm>
    </dsp:sp>
    <dsp:sp modelId="{C8B05CA9-7D54-4FBA-9440-C98339D30C49}">
      <dsp:nvSpPr>
        <dsp:cNvPr id="0" name=""/>
        <dsp:cNvSpPr/>
      </dsp:nvSpPr>
      <dsp:spPr>
        <a:xfrm>
          <a:off x="2033114" y="202"/>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Persona</a:t>
          </a:r>
        </a:p>
      </dsp:txBody>
      <dsp:txXfrm>
        <a:off x="2131266" y="98354"/>
        <a:ext cx="473922" cy="473922"/>
      </dsp:txXfrm>
    </dsp:sp>
    <dsp:sp modelId="{F9DB3BB6-0D59-45C0-A1D7-8BF9B4D3C339}">
      <dsp:nvSpPr>
        <dsp:cNvPr id="0" name=""/>
        <dsp:cNvSpPr/>
      </dsp:nvSpPr>
      <dsp:spPr>
        <a:xfrm>
          <a:off x="2984528"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Woodgrove Financial</a:t>
          </a:r>
        </a:p>
      </dsp:txBody>
      <dsp:txXfrm>
        <a:off x="3082680" y="556531"/>
        <a:ext cx="473922" cy="473922"/>
      </dsp:txXfrm>
    </dsp:sp>
    <dsp:sp modelId="{CFB03543-981B-4B68-9683-54982DFA5D88}">
      <dsp:nvSpPr>
        <dsp:cNvPr id="0" name=""/>
        <dsp:cNvSpPr/>
      </dsp:nvSpPr>
      <dsp:spPr>
        <a:xfrm>
          <a:off x="3219508"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Person B</a:t>
          </a:r>
        </a:p>
      </dsp:txBody>
      <dsp:txXfrm>
        <a:off x="3317660" y="1586046"/>
        <a:ext cx="473922" cy="473922"/>
      </dsp:txXfrm>
    </dsp:sp>
    <dsp:sp modelId="{48DDEDC4-79E7-4780-98B1-6A0EF1D48DD9}">
      <dsp:nvSpPr>
        <dsp:cNvPr id="0" name=""/>
        <dsp:cNvSpPr/>
      </dsp:nvSpPr>
      <dsp:spPr>
        <a:xfrm>
          <a:off x="2561109"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Northwind Traders</a:t>
          </a:r>
        </a:p>
      </dsp:txBody>
      <dsp:txXfrm>
        <a:off x="2659261" y="2411653"/>
        <a:ext cx="473922" cy="473922"/>
      </dsp:txXfrm>
    </dsp:sp>
    <dsp:sp modelId="{5E196053-D1E0-44C0-8960-691A259DEF2F}">
      <dsp:nvSpPr>
        <dsp:cNvPr id="0" name=""/>
        <dsp:cNvSpPr/>
      </dsp:nvSpPr>
      <dsp:spPr>
        <a:xfrm>
          <a:off x="1505118" y="2313501"/>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6</a:t>
          </a:r>
        </a:p>
      </dsp:txBody>
      <dsp:txXfrm>
        <a:off x="1603270" y="2411653"/>
        <a:ext cx="473922" cy="473922"/>
      </dsp:txXfrm>
    </dsp:sp>
    <dsp:sp modelId="{0B883596-946C-4F0B-9968-ED79E2A73802}">
      <dsp:nvSpPr>
        <dsp:cNvPr id="0" name=""/>
        <dsp:cNvSpPr/>
      </dsp:nvSpPr>
      <dsp:spPr>
        <a:xfrm>
          <a:off x="846719" y="1487894"/>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Bank 1</a:t>
          </a:r>
        </a:p>
      </dsp:txBody>
      <dsp:txXfrm>
        <a:off x="944871" y="1586046"/>
        <a:ext cx="473922" cy="473922"/>
      </dsp:txXfrm>
    </dsp:sp>
    <dsp:sp modelId="{BBD476E9-C298-463D-946C-A38BD2B3C590}">
      <dsp:nvSpPr>
        <dsp:cNvPr id="0" name=""/>
        <dsp:cNvSpPr/>
      </dsp:nvSpPr>
      <dsp:spPr>
        <a:xfrm>
          <a:off x="1081699" y="458379"/>
          <a:ext cx="670226" cy="670226"/>
        </a:xfrm>
        <a:prstGeom prst="ellipse">
          <a:avLst/>
        </a:prstGeom>
        <a:solidFill>
          <a:srgbClr val="0E715F">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latin typeface="Segoe UI"/>
              <a:ea typeface="+mn-ea"/>
              <a:cs typeface="+mn-cs"/>
            </a:rPr>
            <a:t>Consortium 6</a:t>
          </a:r>
        </a:p>
      </dsp:txBody>
      <dsp:txXfrm>
        <a:off x="1179851" y="556531"/>
        <a:ext cx="473922" cy="47392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1/20/2018 10:37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1/20/2018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80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33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12</a:t>
            </a:fld>
            <a:endParaRPr lang="en-US"/>
          </a:p>
        </p:txBody>
      </p:sp>
    </p:spTree>
    <p:extLst>
      <p:ext uri="{BB962C8B-B14F-4D97-AF65-F5344CB8AC3E}">
        <p14:creationId xmlns:p14="http://schemas.microsoft.com/office/powerpoint/2010/main" val="348307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13</a:t>
            </a:fld>
            <a:endParaRPr lang="en-US"/>
          </a:p>
        </p:txBody>
      </p:sp>
    </p:spTree>
    <p:extLst>
      <p:ext uri="{BB962C8B-B14F-4D97-AF65-F5344CB8AC3E}">
        <p14:creationId xmlns:p14="http://schemas.microsoft.com/office/powerpoint/2010/main" val="157541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14</a:t>
            </a:fld>
            <a:endParaRPr lang="en-US"/>
          </a:p>
        </p:txBody>
      </p:sp>
    </p:spTree>
    <p:extLst>
      <p:ext uri="{BB962C8B-B14F-4D97-AF65-F5344CB8AC3E}">
        <p14:creationId xmlns:p14="http://schemas.microsoft.com/office/powerpoint/2010/main" val="9125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42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1761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591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710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38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8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416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1/20/2018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4435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96884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766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30649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27458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1831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8430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29</a:t>
            </a:fld>
            <a:endParaRPr lang="en-US" dirty="0"/>
          </a:p>
        </p:txBody>
      </p:sp>
    </p:spTree>
    <p:extLst>
      <p:ext uri="{BB962C8B-B14F-4D97-AF65-F5344CB8AC3E}">
        <p14:creationId xmlns:p14="http://schemas.microsoft.com/office/powerpoint/2010/main" val="145700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723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22592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634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4305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33</a:t>
            </a:fld>
            <a:endParaRPr lang="en-US" dirty="0"/>
          </a:p>
        </p:txBody>
      </p:sp>
    </p:spTree>
    <p:extLst>
      <p:ext uri="{BB962C8B-B14F-4D97-AF65-F5344CB8AC3E}">
        <p14:creationId xmlns:p14="http://schemas.microsoft.com/office/powerpoint/2010/main" val="113270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34</a:t>
            </a:fld>
            <a:endParaRPr lang="en-US" dirty="0"/>
          </a:p>
        </p:txBody>
      </p:sp>
    </p:spTree>
    <p:extLst>
      <p:ext uri="{BB962C8B-B14F-4D97-AF65-F5344CB8AC3E}">
        <p14:creationId xmlns:p14="http://schemas.microsoft.com/office/powerpoint/2010/main" val="2946999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35</a:t>
            </a:fld>
            <a:endParaRPr lang="en-US" dirty="0"/>
          </a:p>
        </p:txBody>
      </p:sp>
    </p:spTree>
    <p:extLst>
      <p:ext uri="{BB962C8B-B14F-4D97-AF65-F5344CB8AC3E}">
        <p14:creationId xmlns:p14="http://schemas.microsoft.com/office/powerpoint/2010/main" val="3233614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03FD98-CD5B-4ADD-8DA6-FE36A8C66EA7}" type="slidenum">
              <a:rPr lang="en-US" smtClean="0"/>
              <a:pPr/>
              <a:t>36</a:t>
            </a:fld>
            <a:endParaRPr lang="en-US" dirty="0"/>
          </a:p>
        </p:txBody>
      </p:sp>
    </p:spTree>
    <p:extLst>
      <p:ext uri="{BB962C8B-B14F-4D97-AF65-F5344CB8AC3E}">
        <p14:creationId xmlns:p14="http://schemas.microsoft.com/office/powerpoint/2010/main" val="1146240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37</a:t>
            </a:fld>
            <a:endParaRPr lang="en-US" dirty="0"/>
          </a:p>
        </p:txBody>
      </p:sp>
    </p:spTree>
    <p:extLst>
      <p:ext uri="{BB962C8B-B14F-4D97-AF65-F5344CB8AC3E}">
        <p14:creationId xmlns:p14="http://schemas.microsoft.com/office/powerpoint/2010/main" val="173533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38</a:t>
            </a:fld>
            <a:endParaRPr lang="en-US" dirty="0"/>
          </a:p>
        </p:txBody>
      </p:sp>
    </p:spTree>
    <p:extLst>
      <p:ext uri="{BB962C8B-B14F-4D97-AF65-F5344CB8AC3E}">
        <p14:creationId xmlns:p14="http://schemas.microsoft.com/office/powerpoint/2010/main" val="3556062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39</a:t>
            </a:fld>
            <a:endParaRPr lang="en-US" dirty="0"/>
          </a:p>
        </p:txBody>
      </p:sp>
    </p:spTree>
    <p:extLst>
      <p:ext uri="{BB962C8B-B14F-4D97-AF65-F5344CB8AC3E}">
        <p14:creationId xmlns:p14="http://schemas.microsoft.com/office/powerpoint/2010/main" val="198505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40</a:t>
            </a:fld>
            <a:endParaRPr lang="en-US" dirty="0"/>
          </a:p>
        </p:txBody>
      </p:sp>
    </p:spTree>
    <p:extLst>
      <p:ext uri="{BB962C8B-B14F-4D97-AF65-F5344CB8AC3E}">
        <p14:creationId xmlns:p14="http://schemas.microsoft.com/office/powerpoint/2010/main" val="4062091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41</a:t>
            </a:fld>
            <a:endParaRPr lang="en-US" dirty="0"/>
          </a:p>
        </p:txBody>
      </p:sp>
    </p:spTree>
    <p:extLst>
      <p:ext uri="{BB962C8B-B14F-4D97-AF65-F5344CB8AC3E}">
        <p14:creationId xmlns:p14="http://schemas.microsoft.com/office/powerpoint/2010/main" val="2941895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42</a:t>
            </a:fld>
            <a:endParaRPr lang="en-US" dirty="0"/>
          </a:p>
        </p:txBody>
      </p:sp>
    </p:spTree>
    <p:extLst>
      <p:ext uri="{BB962C8B-B14F-4D97-AF65-F5344CB8AC3E}">
        <p14:creationId xmlns:p14="http://schemas.microsoft.com/office/powerpoint/2010/main" val="765519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43</a:t>
            </a:fld>
            <a:endParaRPr lang="en-US" dirty="0"/>
          </a:p>
        </p:txBody>
      </p:sp>
    </p:spTree>
    <p:extLst>
      <p:ext uri="{BB962C8B-B14F-4D97-AF65-F5344CB8AC3E}">
        <p14:creationId xmlns:p14="http://schemas.microsoft.com/office/powerpoint/2010/main" val="4253066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808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063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14E3E-3FA7-4504-A6EC-7846A40B0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784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4989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14E3E-3FA7-4504-A6EC-7846A40B04B1}" type="slidenum">
              <a:rPr lang="en-US" smtClean="0"/>
              <a:t>48</a:t>
            </a:fld>
            <a:endParaRPr lang="en-US"/>
          </a:p>
        </p:txBody>
      </p:sp>
    </p:spTree>
    <p:extLst>
      <p:ext uri="{BB962C8B-B14F-4D97-AF65-F5344CB8AC3E}">
        <p14:creationId xmlns:p14="http://schemas.microsoft.com/office/powerpoint/2010/main" val="132687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55421-FF61-4874-B860-4030649A1938}" type="slidenum">
              <a:rPr lang="en-US" smtClean="0"/>
              <a:t>49</a:t>
            </a:fld>
            <a:endParaRPr lang="en-US" dirty="0"/>
          </a:p>
        </p:txBody>
      </p:sp>
    </p:spTree>
    <p:extLst>
      <p:ext uri="{BB962C8B-B14F-4D97-AF65-F5344CB8AC3E}">
        <p14:creationId xmlns:p14="http://schemas.microsoft.com/office/powerpoint/2010/main" val="16580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pPr/>
              <a:t>50</a:t>
            </a:fld>
            <a:endParaRPr lang="en-US" dirty="0"/>
          </a:p>
        </p:txBody>
      </p:sp>
    </p:spTree>
    <p:extLst>
      <p:ext uri="{BB962C8B-B14F-4D97-AF65-F5344CB8AC3E}">
        <p14:creationId xmlns:p14="http://schemas.microsoft.com/office/powerpoint/2010/main" val="3273540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24195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74763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755215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45345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85217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37770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309592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67248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27607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80939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40454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3EFBA6-29F0-43FA-A601-67B9615BA324}" type="slidenum">
              <a:rPr lang="en-US" smtClean="0"/>
              <a:t>61</a:t>
            </a:fld>
            <a:endParaRPr lang="en-US"/>
          </a:p>
        </p:txBody>
      </p:sp>
    </p:spTree>
    <p:extLst>
      <p:ext uri="{BB962C8B-B14F-4D97-AF65-F5344CB8AC3E}">
        <p14:creationId xmlns:p14="http://schemas.microsoft.com/office/powerpoint/2010/main" val="1837764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461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1/20/2018 12:04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885440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751849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99485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41208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3897766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4475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6504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408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1/20/2018 10:37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5092504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1/20/2018 10:37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1/20/2018 10:37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0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34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14559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200197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1139928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20/01/2018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100" y="6423310"/>
            <a:ext cx="1737340"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750">
                <a:solidFill>
                  <a:schemeClr val="tx1">
                    <a:tint val="75000"/>
                  </a:schemeClr>
                </a:solidFill>
              </a:defRPr>
            </a:lvl1pPr>
          </a:lstStyle>
          <a:p>
            <a:pPr defTabSz="698838"/>
            <a:fld id="{FFB82908-4842-4340-9D73-01C813DDC308}" type="slidenum">
              <a:rPr lang="en-US" smtClean="0">
                <a:solidFill>
                  <a:srgbClr val="505050">
                    <a:tint val="75000"/>
                  </a:srgbClr>
                </a:solidFill>
              </a:rPr>
              <a:pPr defTabSz="698838"/>
              <a:t>‹#›</a:t>
            </a:fld>
            <a:endParaRPr lang="en-US">
              <a:solidFill>
                <a:srgbClr val="505050">
                  <a:tint val="75000"/>
                </a:srgbClr>
              </a:solidFill>
            </a:endParaRPr>
          </a:p>
        </p:txBody>
      </p:sp>
    </p:spTree>
    <p:extLst>
      <p:ext uri="{BB962C8B-B14F-4D97-AF65-F5344CB8AC3E}">
        <p14:creationId xmlns:p14="http://schemas.microsoft.com/office/powerpoint/2010/main" val="4754216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34677709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7" r:id="rId19"/>
    <p:sldLayoutId id="2147484518" r:id="rId20"/>
    <p:sldLayoutId id="2147484519" r:id="rId21"/>
    <p:sldLayoutId id="2147484521" r:id="rId22"/>
    <p:sldLayoutId id="2147484522" r:id="rId23"/>
    <p:sldLayoutId id="214748452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4.jp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66.png"/><Relationship Id="rId39" Type="http://schemas.openxmlformats.org/officeDocument/2006/relationships/image" Target="../media/image79.png"/><Relationship Id="rId3" Type="http://schemas.openxmlformats.org/officeDocument/2006/relationships/image" Target="../media/image45.png"/><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9.png"/><Relationship Id="rId12" Type="http://schemas.openxmlformats.org/officeDocument/2006/relationships/hyperlink" Target="http://www.asd.gov.au/infosec/irap/index.htm" TargetMode="External"/><Relationship Id="rId17" Type="http://schemas.openxmlformats.org/officeDocument/2006/relationships/image" Target="../media/image57.jpeg"/><Relationship Id="rId25" Type="http://schemas.openxmlformats.org/officeDocument/2006/relationships/image" Target="../media/image65.jpeg"/><Relationship Id="rId33" Type="http://schemas.openxmlformats.org/officeDocument/2006/relationships/image" Target="../media/image73.jpeg"/><Relationship Id="rId38" Type="http://schemas.openxmlformats.org/officeDocument/2006/relationships/image" Target="../media/image78.png"/><Relationship Id="rId2" Type="http://schemas.openxmlformats.org/officeDocument/2006/relationships/notesSlide" Target="../notesSlides/notesSlide19.xml"/><Relationship Id="rId16" Type="http://schemas.openxmlformats.org/officeDocument/2006/relationships/image" Target="../media/image56.jpe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4.png"/><Relationship Id="rId32" Type="http://schemas.openxmlformats.org/officeDocument/2006/relationships/image" Target="../media/image72.png"/><Relationship Id="rId37" Type="http://schemas.openxmlformats.org/officeDocument/2006/relationships/image" Target="../media/image77.png"/><Relationship Id="rId40" Type="http://schemas.openxmlformats.org/officeDocument/2006/relationships/image" Target="../media/image80.png"/><Relationship Id="rId5" Type="http://schemas.openxmlformats.org/officeDocument/2006/relationships/image" Target="../media/image47.jpeg"/><Relationship Id="rId15" Type="http://schemas.openxmlformats.org/officeDocument/2006/relationships/image" Target="../media/image55.jpeg"/><Relationship Id="rId23" Type="http://schemas.openxmlformats.org/officeDocument/2006/relationships/image" Target="../media/image63.jpeg"/><Relationship Id="rId28" Type="http://schemas.openxmlformats.org/officeDocument/2006/relationships/image" Target="../media/image68.jpeg"/><Relationship Id="rId36" Type="http://schemas.openxmlformats.org/officeDocument/2006/relationships/image" Target="../media/image76.jpeg"/><Relationship Id="rId10" Type="http://schemas.openxmlformats.org/officeDocument/2006/relationships/image" Target="../media/image52.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hyperlink" Target="https://www.fisc.or.jp/" TargetMode="External"/><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jpe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mailto:sweisfel@m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gif"/><Relationship Id="rId25" Type="http://schemas.openxmlformats.org/officeDocument/2006/relationships/image" Target="../media/image107.png"/><Relationship Id="rId33" Type="http://schemas.openxmlformats.org/officeDocument/2006/relationships/image" Target="../media/image115.png"/><Relationship Id="rId2" Type="http://schemas.openxmlformats.org/officeDocument/2006/relationships/notesSlide" Target="../notesSlides/notesSlide24.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88.sv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blog.ethereum.org/author/vitalik-buteri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2.xml"/><Relationship Id="rId16" Type="http://schemas.openxmlformats.org/officeDocument/2006/relationships/diagramColors" Target="../diagrams/colors3.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tmp"/><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hyperlink" Target="http://www.usergroup.tv/"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microsoft.com/office/2007/relationships/hdphoto" Target="../media/hdphoto1.wdp"/><Relationship Id="rId9"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microsoft.com/office/2007/relationships/hdphoto" Target="../media/hdphoto2.wdp"/><Relationship Id="rId9" Type="http://schemas.openxmlformats.org/officeDocument/2006/relationships/image" Target="../media/image15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notesSlide" Target="../notesSlides/notesSlide49.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8.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24.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jpeg"/><Relationship Id="rId7" Type="http://schemas.openxmlformats.org/officeDocument/2006/relationships/image" Target="../media/image191.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93.png"/></Relationships>
</file>

<file path=ppt/slides/_rels/slide63.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slideLayout" Target="../slideLayouts/slideLayout24.xml"/><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4.emf"/><Relationship Id="rId11" Type="http://schemas.openxmlformats.org/officeDocument/2006/relationships/image" Target="../media/image199.png"/><Relationship Id="rId5" Type="http://schemas.openxmlformats.org/officeDocument/2006/relationships/oleObject" Target="../embeddings/oleObject3.bin"/><Relationship Id="rId10" Type="http://schemas.openxmlformats.org/officeDocument/2006/relationships/image" Target="../media/image198.png"/><Relationship Id="rId4" Type="http://schemas.openxmlformats.org/officeDocument/2006/relationships/notesSlide" Target="../notesSlides/notesSlide63.xml"/><Relationship Id="rId9" Type="http://schemas.openxmlformats.org/officeDocument/2006/relationships/image" Target="../media/image197.png"/></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0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en-us/blog/announcing-azure-container-instances/" TargetMode="External"/><Relationship Id="rId2" Type="http://schemas.openxmlformats.org/officeDocument/2006/relationships/notesSlide" Target="../notesSlides/notesSlide68.xml"/><Relationship Id="rId1" Type="http://schemas.openxmlformats.org/officeDocument/2006/relationships/slideLayout" Target="../slideLayouts/slideLayout20.xml"/><Relationship Id="rId5" Type="http://schemas.openxmlformats.org/officeDocument/2006/relationships/hyperlink" Target="https://azure.microsoft.com/en-us/blog/azure-cosmosdb-database-for-serverless-era/" TargetMode="External"/><Relationship Id="rId4" Type="http://schemas.openxmlformats.org/officeDocument/2006/relationships/hyperlink" Target="https://azure.microsoft.com/en-us/blog/bringing-hybrid-cloud-java-and-spring-apps-to-azure-and-azure-stack/"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feedback.azure.com/"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17" Type="http://schemas.openxmlformats.org/officeDocument/2006/relationships/image" Target="../media/image30.jpeg"/><Relationship Id="rId2" Type="http://schemas.openxmlformats.org/officeDocument/2006/relationships/notesSlide" Target="../notesSlides/notesSlide9.xml"/><Relationship Id="rId16"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Angelbeat</a:t>
            </a:r>
          </a:p>
        </p:txBody>
      </p:sp>
      <p:pic>
        <p:nvPicPr>
          <p:cNvPr id="3" name="Picture 2">
            <a:extLst>
              <a:ext uri="{FF2B5EF4-FFF2-40B4-BE49-F238E27FC236}">
                <a16:creationId xmlns:a16="http://schemas.microsoft.com/office/drawing/2014/main" id="{AB7C2660-547F-4BB1-99BB-BD981A784021}"/>
              </a:ext>
            </a:extLst>
          </p:cNvPr>
          <p:cNvPicPr>
            <a:picLocks noChangeAspect="1"/>
          </p:cNvPicPr>
          <p:nvPr/>
        </p:nvPicPr>
        <p:blipFill>
          <a:blip r:embed="rId3"/>
          <a:stretch>
            <a:fillRect/>
          </a:stretch>
        </p:blipFill>
        <p:spPr>
          <a:xfrm>
            <a:off x="298264" y="4564062"/>
            <a:ext cx="6397438" cy="1885950"/>
          </a:xfrm>
          <a:prstGeom prst="rect">
            <a:avLst/>
          </a:prstGeom>
        </p:spPr>
      </p:pic>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326530"/>
            <a:ext cx="2139437" cy="3823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040" b="1" spc="30" dirty="0">
                <a:solidFill>
                  <a:srgbClr val="0078D7"/>
                </a:solidFill>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grpSp>
        <p:nvGrpSpPr>
          <p:cNvPr id="86" name="Group 85"/>
          <p:cNvGrpSpPr/>
          <p:nvPr/>
        </p:nvGrpSpPr>
        <p:grpSpPr>
          <a:xfrm>
            <a:off x="3385492" y="1618971"/>
            <a:ext cx="856447" cy="780141"/>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endParaRPr lang="en-US" sz="1836"/>
          </a:p>
        </p:txBody>
      </p:sp>
      <p:grpSp>
        <p:nvGrpSpPr>
          <p:cNvPr id="91" name="Group 90"/>
          <p:cNvGrpSpPr/>
          <p:nvPr/>
        </p:nvGrpSpPr>
        <p:grpSpPr>
          <a:xfrm>
            <a:off x="6722543" y="1707921"/>
            <a:ext cx="795628" cy="602241"/>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4"/>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70836"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1836" b="1" dirty="0">
                <a:solidFill>
                  <a:schemeClr val="accent1"/>
                </a:solidFill>
                <a:cs typeface="Segoe UI Semibold" panose="020B0702040204020203" pitchFamily="34" charset="0"/>
              </a:rPr>
              <a:t>Integrated tooling</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Third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533234" y="1011218"/>
            <a:ext cx="5252111" cy="5252110"/>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265307" y="2172858"/>
            <a:ext cx="1773750" cy="7261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518664" y="6028580"/>
            <a:ext cx="1228587" cy="72697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258113" y="2142263"/>
            <a:ext cx="1773750" cy="76682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5654150" y="2132133"/>
            <a:ext cx="3010280" cy="3010279"/>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360656" y="1885519"/>
            <a:ext cx="2031988" cy="989784"/>
            <a:chOff x="9177083" y="1848716"/>
            <a:chExt cx="1992326" cy="970465"/>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202422" y="1848716"/>
              <a:ext cx="988053" cy="511269"/>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92326" cy="695409"/>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324322" y="4216031"/>
            <a:ext cx="1773750" cy="7386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102030" y="1885519"/>
            <a:ext cx="1867745" cy="989784"/>
            <a:chOff x="3040617" y="1848716"/>
            <a:chExt cx="1831289" cy="970465"/>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820543" y="1848716"/>
              <a:ext cx="1051363"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40617" y="2123772"/>
              <a:ext cx="1830551" cy="695409"/>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448843" y="4325821"/>
            <a:ext cx="1773750" cy="61369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315278" y="3806719"/>
            <a:ext cx="705164" cy="705164"/>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855114" y="2082820"/>
            <a:ext cx="702020" cy="702020"/>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145903" y="2431453"/>
            <a:ext cx="688802" cy="2376"/>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7131015" y="5424357"/>
            <a:ext cx="497" cy="487128"/>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747251" y="2084523"/>
            <a:ext cx="698613" cy="698613"/>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812192" y="4855443"/>
            <a:ext cx="679457" cy="568914"/>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grpSp>
        <p:nvGrpSpPr>
          <p:cNvPr id="11" name="Group 10"/>
          <p:cNvGrpSpPr/>
          <p:nvPr/>
        </p:nvGrpSpPr>
        <p:grpSpPr>
          <a:xfrm>
            <a:off x="5189896" y="5930676"/>
            <a:ext cx="3922211" cy="1268452"/>
            <a:chOff x="5087731" y="5814916"/>
            <a:chExt cx="3845654" cy="1243693"/>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47652" y="5814916"/>
              <a:ext cx="1126640"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087731" y="6110695"/>
              <a:ext cx="3845654" cy="947914"/>
            </a:xfrm>
            <a:prstGeom prst="rect">
              <a:avLst/>
            </a:prstGeom>
            <a:noFill/>
          </p:spPr>
          <p:txBody>
            <a:bodyPr wrap="none" lIns="182854" tIns="146283" rIns="182854" bIns="146283" rtlCol="0">
              <a:spAutoFit/>
            </a:bodyPr>
            <a:lstStyle/>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infrastructure, and network monitoring</a:t>
              </a:r>
            </a:p>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a:p>
              <a:pPr defTabSz="950938">
                <a:lnSpc>
                  <a:spcPct val="90000"/>
                </a:lnSpc>
                <a:spcBef>
                  <a:spcPts val="300"/>
                </a:spcBef>
                <a:defRPr/>
              </a:pPr>
              <a:endPar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5098356" y="4354040"/>
            <a:ext cx="429580" cy="210121"/>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993865" y="4374617"/>
            <a:ext cx="468099" cy="151193"/>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424525" y="4292193"/>
            <a:ext cx="2593352" cy="782642"/>
            <a:chOff x="9239704" y="4208415"/>
            <a:chExt cx="2542733" cy="76736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70481" y="4208415"/>
              <a:ext cx="1045336"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542733" cy="473297"/>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 and disaster recovery</a:t>
              </a:r>
            </a:p>
          </p:txBody>
        </p:sp>
      </p:grpSp>
      <p:grpSp>
        <p:nvGrpSpPr>
          <p:cNvPr id="7" name="Group 6"/>
          <p:cNvGrpSpPr/>
          <p:nvPr/>
        </p:nvGrpSpPr>
        <p:grpSpPr>
          <a:xfrm>
            <a:off x="2253253" y="4292193"/>
            <a:ext cx="2741761" cy="1009176"/>
            <a:chOff x="2208407" y="4208415"/>
            <a:chExt cx="2688245" cy="989478"/>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72661" y="4208415"/>
              <a:ext cx="1305087" cy="515681"/>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632" b="1" spc="50" dirty="0">
                  <a:solidFill>
                    <a:schemeClr val="tx2"/>
                  </a:solidFill>
                  <a:latin typeface="+mn-lt"/>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95409"/>
            </a:xfrm>
            <a:prstGeom prst="rect">
              <a:avLst/>
            </a:prstGeom>
            <a:noFill/>
          </p:spPr>
          <p:txBody>
            <a:bodyPr wrap="square" lIns="182854" tIns="146283" rIns="182854" bIns="146283" rtlCol="0">
              <a:spAutoFit/>
            </a:bodyPr>
            <a:lstStyle/>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 scripting</a:t>
              </a:r>
            </a:p>
            <a:p>
              <a:pPr algn="r" defTabSz="950938">
                <a:lnSpc>
                  <a:spcPct val="90000"/>
                </a:lnSpc>
                <a:spcBef>
                  <a:spcPts val="300"/>
                </a:spcBef>
                <a:defRPr/>
              </a:pPr>
              <a:r>
                <a:rPr lang="en-US" sz="1326"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315951" y="219550"/>
            <a:ext cx="9630127" cy="59525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425455" y="2431452"/>
            <a:ext cx="688802" cy="2376"/>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042614" y="2515202"/>
            <a:ext cx="2237204" cy="2236163"/>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1632" b="1" kern="0" spc="0" dirty="0">
                  <a:solidFill>
                    <a:schemeClr val="bg1"/>
                  </a:solidFill>
                  <a:latin typeface="+mn-lt"/>
                  <a:cs typeface="Segoe UI Semilight" panose="020B0402040204020203" pitchFamily="34" charset="0"/>
                </a:rPr>
                <a:t>Azure portal</a:t>
              </a:r>
            </a:p>
          </p:txBody>
        </p:sp>
      </p:grpSp>
      <p:grpSp>
        <p:nvGrpSpPr>
          <p:cNvPr id="14" name="Group 13"/>
          <p:cNvGrpSpPr/>
          <p:nvPr/>
        </p:nvGrpSpPr>
        <p:grpSpPr>
          <a:xfrm>
            <a:off x="5555088" y="3883010"/>
            <a:ext cx="599922" cy="59992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0D08A58E-F936-4A1E-A96C-E7210030F917}"/>
              </a:ext>
            </a:extLst>
          </p:cNvPr>
          <p:cNvPicPr>
            <a:picLocks noChangeAspect="1"/>
          </p:cNvPicPr>
          <p:nvPr/>
        </p:nvPicPr>
        <p:blipFill>
          <a:blip r:embed="rId3"/>
          <a:stretch>
            <a:fillRect/>
          </a:stretch>
        </p:blipFill>
        <p:spPr>
          <a:xfrm>
            <a:off x="2224552" y="235056"/>
            <a:ext cx="9937285" cy="5589723"/>
          </a:xfrm>
          <a:prstGeom prst="rect">
            <a:avLst/>
          </a:prstGeom>
        </p:spPr>
      </p:pic>
      <p:pic>
        <p:nvPicPr>
          <p:cNvPr id="15" name="Picture 14">
            <a:extLst>
              <a:ext uri="{FF2B5EF4-FFF2-40B4-BE49-F238E27FC236}">
                <a16:creationId xmlns:a16="http://schemas.microsoft.com/office/drawing/2014/main" id="{5760E069-2888-4F83-AFA3-193BEE11E73E}"/>
              </a:ext>
            </a:extLst>
          </p:cNvPr>
          <p:cNvPicPr>
            <a:picLocks noChangeAspect="1"/>
          </p:cNvPicPr>
          <p:nvPr/>
        </p:nvPicPr>
        <p:blipFill>
          <a:blip r:embed="rId4"/>
          <a:stretch>
            <a:fillRect/>
          </a:stretch>
        </p:blipFill>
        <p:spPr>
          <a:xfrm>
            <a:off x="2215706" y="5935662"/>
            <a:ext cx="1841447" cy="686424"/>
          </a:xfrm>
          <a:prstGeom prst="rect">
            <a:avLst/>
          </a:prstGeom>
        </p:spPr>
      </p:pic>
      <p:pic>
        <p:nvPicPr>
          <p:cNvPr id="17" name="Picture 16">
            <a:extLst>
              <a:ext uri="{FF2B5EF4-FFF2-40B4-BE49-F238E27FC236}">
                <a16:creationId xmlns:a16="http://schemas.microsoft.com/office/drawing/2014/main" id="{4B1AF90E-86C4-4384-A90B-21AA28DA875F}"/>
              </a:ext>
            </a:extLst>
          </p:cNvPr>
          <p:cNvPicPr>
            <a:picLocks noChangeAspect="1"/>
          </p:cNvPicPr>
          <p:nvPr/>
        </p:nvPicPr>
        <p:blipFill rotWithShape="1">
          <a:blip r:embed="rId5"/>
          <a:srcRect t="27714" b="29428"/>
          <a:stretch/>
        </p:blipFill>
        <p:spPr>
          <a:xfrm>
            <a:off x="4313237" y="5949694"/>
            <a:ext cx="2779220" cy="672392"/>
          </a:xfrm>
          <a:prstGeom prst="rect">
            <a:avLst/>
          </a:prstGeom>
        </p:spPr>
      </p:pic>
    </p:spTree>
    <p:extLst>
      <p:ext uri="{BB962C8B-B14F-4D97-AF65-F5344CB8AC3E}">
        <p14:creationId xmlns:p14="http://schemas.microsoft.com/office/powerpoint/2010/main" val="2814492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pic>
        <p:nvPicPr>
          <p:cNvPr id="2" name="Picture 1">
            <a:extLst>
              <a:ext uri="{FF2B5EF4-FFF2-40B4-BE49-F238E27FC236}">
                <a16:creationId xmlns:a16="http://schemas.microsoft.com/office/drawing/2014/main" id="{39138B72-7198-4208-9925-E49294D50C83}"/>
              </a:ext>
            </a:extLst>
          </p:cNvPr>
          <p:cNvPicPr>
            <a:picLocks noChangeAspect="1"/>
          </p:cNvPicPr>
          <p:nvPr/>
        </p:nvPicPr>
        <p:blipFill>
          <a:blip r:embed="rId3"/>
          <a:stretch>
            <a:fillRect/>
          </a:stretch>
        </p:blipFill>
        <p:spPr>
          <a:xfrm>
            <a:off x="2107476" y="144462"/>
            <a:ext cx="10212238" cy="6786977"/>
          </a:xfrm>
          <a:prstGeom prst="rect">
            <a:avLst/>
          </a:prstGeom>
        </p:spPr>
      </p:pic>
    </p:spTree>
    <p:extLst>
      <p:ext uri="{BB962C8B-B14F-4D97-AF65-F5344CB8AC3E}">
        <p14:creationId xmlns:p14="http://schemas.microsoft.com/office/powerpoint/2010/main" val="5786363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a:t>
            </a:r>
            <a:r>
              <a:rPr lang="en-US" sz="1599" dirty="0" err="1">
                <a:solidFill>
                  <a:srgbClr val="0078D7"/>
                </a:solidFill>
                <a:latin typeface="Segoe UI" panose="020B0502040204020203" pitchFamily="34" charset="0"/>
                <a:cs typeface="Segoe UI" panose="020B0502040204020203" pitchFamily="34" charset="0"/>
              </a:rPr>
              <a:t>ervices</a:t>
            </a:r>
            <a:endParaRPr lang="en-US" sz="1599" dirty="0">
              <a:solidFill>
                <a:srgbClr val="0078D7"/>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343040"/>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511134"/>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Security</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On-premises</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343038"/>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Data </a:t>
            </a:r>
          </a:p>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Unified cloud p</a:t>
            </a:r>
            <a:r>
              <a:rPr lang="en-US" sz="1428" b="1" dirty="0" err="1">
                <a:solidFill>
                  <a:srgbClr val="002050"/>
                </a:solidFill>
                <a:cs typeface="Segoe UI" panose="020B0502040204020203" pitchFamily="34" charset="0"/>
              </a:rPr>
              <a:t>latform</a:t>
            </a:r>
            <a:endParaRPr lang="en-US" sz="1428" b="1" dirty="0">
              <a:solidFill>
                <a:srgbClr val="002050"/>
              </a:solidFill>
              <a:cs typeface="Segoe UI" panose="020B0502040204020203" pitchFamily="34" charset="0"/>
            </a:endParaRP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604673"/>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428" b="1" dirty="0">
                <a:solidFill>
                  <a:srgbClr val="002050"/>
                </a:solidFill>
                <a:cs typeface="Segoe UI" panose="020B0502040204020203" pitchFamily="34" charset="0"/>
              </a:rPr>
              <a:t>Common </a:t>
            </a:r>
            <a:br>
              <a:rPr lang="en-US" sz="1428" b="1" dirty="0">
                <a:solidFill>
                  <a:srgbClr val="002050"/>
                </a:solidFill>
                <a:cs typeface="Segoe UI" panose="020B0502040204020203" pitchFamily="34" charset="0"/>
              </a:rPr>
            </a:br>
            <a:r>
              <a:rPr lang="en-US" sz="1428" b="1" dirty="0">
                <a:solidFill>
                  <a:srgbClr val="002050"/>
                </a:solidFill>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343039"/>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511131"/>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450166"/>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0123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The only consistent, hybrid cloud</a:t>
            </a:r>
          </a:p>
        </p:txBody>
      </p:sp>
      <p:grpSp>
        <p:nvGrpSpPr>
          <p:cNvPr id="3" name="Group 2"/>
          <p:cNvGrpSpPr/>
          <p:nvPr/>
        </p:nvGrpSpPr>
        <p:grpSpPr>
          <a:xfrm>
            <a:off x="4015072" y="2199165"/>
            <a:ext cx="7127367" cy="3264784"/>
            <a:chOff x="3935838" y="2156240"/>
            <a:chExt cx="6988249" cy="3201059"/>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solidFill>
                    <a:srgbClr val="75787B"/>
                  </a:solidFill>
                  <a:latin typeface="Segoe UI Light"/>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dirty="0">
                <a:gradFill>
                  <a:gsLst>
                    <a:gs pos="17699">
                      <a:srgbClr val="B4009E"/>
                    </a:gs>
                    <a:gs pos="100000">
                      <a:srgbClr val="B4009E"/>
                    </a:gs>
                  </a:gsLst>
                  <a:lin ang="5400000" scaled="1"/>
                </a:gradFill>
                <a:latin typeface="Segoe UI Light"/>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91376" tIns="45688" rIns="91376" bIns="45688" numCol="1" anchor="t" anchorCtr="0" compatLnSpc="1">
                <a:prstTxWarp prst="textNoShape">
                  <a:avLst/>
                </a:prstTxWarp>
              </a:bodyPr>
              <a:lstStyle/>
              <a:p>
                <a:pPr defTabSz="913522">
                  <a:defRPr/>
                </a:pPr>
                <a:endParaRPr lang="en-US" kern="0">
                  <a:solidFill>
                    <a:sysClr val="windowText" lastClr="000000"/>
                  </a:solidFill>
                  <a:latin typeface="Segoe UI"/>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9659688" y="4785481"/>
              <a:ext cx="737514" cy="540463"/>
              <a:chOff x="9659688" y="4785481"/>
              <a:chExt cx="737514" cy="540463"/>
            </a:xfrm>
          </p:grpSpPr>
          <p:sp>
            <p:nvSpPr>
              <p:cNvPr id="120" name="Rectangle 119">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122" name="Straight Connector 121">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123" name="Straight Connector 122">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124" name="Straight Connector 123">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126" name="Straight Connector 125">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127" name="Oval 126">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109" name="Straight Connector 108">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110" name="Straight Connector 109">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111" name="Straight Connector 110">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112" name="Straight Connector 111">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113" name="Oval 112">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grpSp>
      </p:grpSp>
      <p:sp>
        <p:nvSpPr>
          <p:cNvPr id="91" name="Rectangle 9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7.40741E-7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7.40741E-7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7.40741E-7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7.40741E-7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400"/>
                                        <p:tgtEl>
                                          <p:spTgt spid="53"/>
                                        </p:tgtEl>
                                      </p:cBhvr>
                                    </p:animEffect>
                                  </p:childTnLst>
                                </p:cTn>
                              </p:par>
                              <p:par>
                                <p:cTn id="79" presetID="42" presetClass="path" presetSubtype="0" decel="100000" fill="hold" grpId="1" nodeType="withEffect">
                                  <p:stCondLst>
                                    <p:cond delay="300"/>
                                  </p:stCondLst>
                                  <p:childTnLst>
                                    <p:animMotion origin="layout" path="M 1.25E-6 -1.85185E-6 L 1.25E-6 0.0963 " pathEditMode="relative" rAng="0" ptsTypes="AA">
                                      <p:cBhvr>
                                        <p:cTn id="80" dur="700" spd="-100000" fill="hold"/>
                                        <p:tgtEl>
                                          <p:spTgt spid="5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400"/>
                                        <p:tgtEl>
                                          <p:spTgt spid="59"/>
                                        </p:tgtEl>
                                      </p:cBhvr>
                                    </p:animEffect>
                                  </p:childTnLst>
                                </p:cTn>
                              </p:par>
                              <p:par>
                                <p:cTn id="84" presetID="42" presetClass="path" presetSubtype="0" decel="100000" fill="hold" grpId="1" nodeType="withEffect">
                                  <p:stCondLst>
                                    <p:cond delay="300"/>
                                  </p:stCondLst>
                                  <p:childTnLst>
                                    <p:animMotion origin="layout" path="M 2.70833E-6 -1.85185E-6 L 2.70833E-6 0.0963 " pathEditMode="relative" rAng="0" ptsTypes="AA">
                                      <p:cBhvr>
                                        <p:cTn id="85" dur="700" spd="-100000" fill="hold"/>
                                        <p:tgtEl>
                                          <p:spTgt spid="59"/>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400"/>
                                        <p:tgtEl>
                                          <p:spTgt spid="62"/>
                                        </p:tgtEl>
                                      </p:cBhvr>
                                    </p:animEffect>
                                  </p:childTnLst>
                                </p:cTn>
                              </p:par>
                              <p:par>
                                <p:cTn id="89" presetID="42" presetClass="path" presetSubtype="0" decel="100000" fill="hold" grpId="1" nodeType="withEffect">
                                  <p:stCondLst>
                                    <p:cond delay="300"/>
                                  </p:stCondLst>
                                  <p:childTnLst>
                                    <p:animMotion origin="layout" path="M 4.375E-6 -1.85185E-6 L 4.375E-6 0.0963 " pathEditMode="relative" rAng="0" ptsTypes="AA">
                                      <p:cBhvr>
                                        <p:cTn id="90" dur="700" spd="-100000" fill="hold"/>
                                        <p:tgtEl>
                                          <p:spTgt spid="62"/>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400"/>
                                        <p:tgtEl>
                                          <p:spTgt spid="90"/>
                                        </p:tgtEl>
                                      </p:cBhvr>
                                    </p:animEffect>
                                  </p:childTnLst>
                                </p:cTn>
                              </p:par>
                              <p:par>
                                <p:cTn id="94" presetID="42" presetClass="path" presetSubtype="0" decel="100000" fill="hold" grpId="1" nodeType="withEffect">
                                  <p:stCondLst>
                                    <p:cond delay="300"/>
                                  </p:stCondLst>
                                  <p:childTnLst>
                                    <p:animMotion origin="layout" path="M -4.16667E-6 -1.85185E-6 L -4.16667E-6 0.0963 " pathEditMode="relative" rAng="0" ptsTypes="AA">
                                      <p:cBhvr>
                                        <p:cTn id="95" dur="700" spd="-100000" fill="hold"/>
                                        <p:tgtEl>
                                          <p:spTgt spid="90"/>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400"/>
                                        <p:tgtEl>
                                          <p:spTgt spid="67"/>
                                        </p:tgtEl>
                                      </p:cBhvr>
                                    </p:animEffect>
                                  </p:childTnLst>
                                </p:cTn>
                              </p:par>
                              <p:par>
                                <p:cTn id="99" presetID="42" presetClass="path" presetSubtype="0" decel="100000" fill="hold" grpId="1" nodeType="withEffect">
                                  <p:stCondLst>
                                    <p:cond delay="300"/>
                                  </p:stCondLst>
                                  <p:childTnLst>
                                    <p:animMotion origin="layout" path="M 1.25E-6 1.11111E-6 L 1.25E-6 -0.09537 " pathEditMode="relative" rAng="0" ptsTypes="AA">
                                      <p:cBhvr>
                                        <p:cTn id="100" dur="700" spd="-100000" fill="hold"/>
                                        <p:tgtEl>
                                          <p:spTgt spid="67"/>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400"/>
                                        <p:tgtEl>
                                          <p:spTgt spid="70"/>
                                        </p:tgtEl>
                                      </p:cBhvr>
                                    </p:animEffect>
                                  </p:childTnLst>
                                </p:cTn>
                              </p:par>
                              <p:par>
                                <p:cTn id="104" presetID="42" presetClass="path" presetSubtype="0" decel="100000" fill="hold" grpId="1" nodeType="withEffect">
                                  <p:stCondLst>
                                    <p:cond delay="300"/>
                                  </p:stCondLst>
                                  <p:childTnLst>
                                    <p:animMotion origin="layout" path="M 2.70833E-6 1.11111E-6 L 2.70833E-6 -0.09537 " pathEditMode="relative" rAng="0" ptsTypes="AA">
                                      <p:cBhvr>
                                        <p:cTn id="105" dur="700" spd="-100000" fill="hold"/>
                                        <p:tgtEl>
                                          <p:spTgt spid="70"/>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400"/>
                                        <p:tgtEl>
                                          <p:spTgt spid="76"/>
                                        </p:tgtEl>
                                      </p:cBhvr>
                                    </p:animEffect>
                                  </p:childTnLst>
                                </p:cTn>
                              </p:par>
                              <p:par>
                                <p:cTn id="109" presetID="42" presetClass="path" presetSubtype="0" decel="100000" fill="hold" grpId="1" nodeType="withEffect">
                                  <p:stCondLst>
                                    <p:cond delay="300"/>
                                  </p:stCondLst>
                                  <p:childTnLst>
                                    <p:animMotion origin="layout" path="M 4.375E-6 1.11111E-6 L 4.375E-6 -0.09537 " pathEditMode="relative" rAng="0" ptsTypes="AA">
                                      <p:cBhvr>
                                        <p:cTn id="110" dur="700" spd="-100000" fill="hold"/>
                                        <p:tgtEl>
                                          <p:spTgt spid="76"/>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400"/>
                                        <p:tgtEl>
                                          <p:spTgt spid="92"/>
                                        </p:tgtEl>
                                      </p:cBhvr>
                                    </p:animEffect>
                                  </p:childTnLst>
                                </p:cTn>
                              </p:par>
                              <p:par>
                                <p:cTn id="114" presetID="42" presetClass="path" presetSubtype="0" decel="100000" fill="hold" grpId="1" nodeType="withEffect">
                                  <p:stCondLst>
                                    <p:cond delay="300"/>
                                  </p:stCondLst>
                                  <p:childTnLst>
                                    <p:animMotion origin="layout" path="M -4.16667E-6 1.11111E-6 L -4.16667E-6 -0.09537 " pathEditMode="relative" rAng="0" ptsTypes="AA">
                                      <p:cBhvr>
                                        <p:cTn id="115" dur="700" spd="-100000" fill="hold"/>
                                        <p:tgtEl>
                                          <p:spTgt spid="92"/>
                                        </p:tgtEl>
                                        <p:attrNameLst>
                                          <p:attrName>ppt_x</p:attrName>
                                          <p:attrName>ppt_y</p:attrName>
                                        </p:attrNameLst>
                                      </p:cBhvr>
                                      <p:rCtr x="0" y="-4769"/>
                                    </p:animMotion>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42" presetClass="path" presetSubtype="0" decel="100000" fill="hold" grpId="1" nodeType="withEffect">
                                  <p:stCondLst>
                                    <p:cond delay="0"/>
                                  </p:stCondLst>
                                  <p:childTnLst>
                                    <p:animMotion origin="layout" path="M 3.75E-6 4.81481E-6 L 3.75E-6 0.04583 " pathEditMode="relative" rAng="0" ptsTypes="AA">
                                      <p:cBhvr>
                                        <p:cTn id="120"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6477"/>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30310" y="158841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5397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900531"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Cloud application </a:t>
            </a:r>
            <a:br>
              <a:rPr lang="en-US" sz="2040" b="1" dirty="0">
                <a:solidFill>
                  <a:srgbClr val="0078D7"/>
                </a:solidFill>
                <a:ea typeface="Segoe UI Light" charset="0"/>
                <a:cs typeface="Segoe UI Light" charset="0"/>
              </a:rPr>
            </a:br>
            <a:r>
              <a:rPr lang="en-US" sz="2040" b="1" dirty="0">
                <a:solidFill>
                  <a:srgbClr val="0078D7"/>
                </a:solidFill>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543903" y="4439436"/>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040" b="1" dirty="0">
                <a:solidFill>
                  <a:srgbClr val="0078D7"/>
                </a:solidFill>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433928" y="3289119"/>
            <a:ext cx="858062" cy="83879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996625" y="3289119"/>
            <a:ext cx="825786" cy="83879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641507" y="3289119"/>
            <a:ext cx="822765" cy="83879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317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21" name="Rectangle 20">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22"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3" name="Rectangle 22">
            <a:extLst>
              <a:ext uri="{FF2B5EF4-FFF2-40B4-BE49-F238E27FC236}">
                <a16:creationId xmlns:a16="http://schemas.microsoft.com/office/drawing/2014/main" id="{363C846E-432E-4E96-8B4E-9BF8EB00F050}"/>
              </a:ext>
            </a:extLst>
          </p:cNvPr>
          <p:cNvSpPr/>
          <p:nvPr/>
        </p:nvSpPr>
        <p:spPr>
          <a:xfrm>
            <a:off x="444056" y="3199346"/>
            <a:ext cx="115784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Hybrid</a:t>
            </a:r>
          </a:p>
        </p:txBody>
      </p:sp>
      <p:grpSp>
        <p:nvGrpSpPr>
          <p:cNvPr id="24" name="Group 23">
            <a:extLst>
              <a:ext uri="{FF2B5EF4-FFF2-40B4-BE49-F238E27FC236}">
                <a16:creationId xmlns:a16="http://schemas.microsoft.com/office/drawing/2014/main" id="{77AD9DD7-EB86-45CE-9B27-089347C7D079}"/>
              </a:ext>
            </a:extLst>
          </p:cNvPr>
          <p:cNvGrpSpPr/>
          <p:nvPr/>
        </p:nvGrpSpPr>
        <p:grpSpPr>
          <a:xfrm>
            <a:off x="734446" y="2400000"/>
            <a:ext cx="591068" cy="577315"/>
            <a:chOff x="2088630" y="3287843"/>
            <a:chExt cx="429718" cy="419725"/>
          </a:xfrm>
          <a:noFill/>
        </p:grpSpPr>
        <p:sp>
          <p:nvSpPr>
            <p:cNvPr id="25" name="Rectangle 24">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Rectangle 25">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2.59259E-6 L -4.16667E-7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246481" y="4887429"/>
            <a:ext cx="1731542" cy="3221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b="1"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353828" y="3482435"/>
            <a:ext cx="5741940"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chemeClr val="tx1"/>
                </a:solidFill>
                <a:latin typeface="Segoe UI Light" panose="020B0502040204020203" pitchFamily="34" charset="0"/>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45232" y="1457918"/>
            <a:ext cx="1634937" cy="2785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Machine 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Azure Bot </a:t>
            </a:r>
            <a:br>
              <a:rPr lang="en-US" sz="1428" b="1" kern="0" dirty="0">
                <a:gradFill>
                  <a:gsLst>
                    <a:gs pos="0">
                      <a:srgbClr val="353535"/>
                    </a:gs>
                    <a:gs pos="100000">
                      <a:srgbClr val="353535"/>
                    </a:gs>
                  </a:gsLst>
                  <a:lin ang="5400000" scaled="0"/>
                </a:gradFill>
                <a:latin typeface="Segoe UI" charset="0"/>
                <a:ea typeface="Segoe UI" charset="0"/>
                <a:cs typeface="Segoe UI" charset="0"/>
              </a:rPr>
            </a:br>
            <a:r>
              <a:rPr lang="en-US" sz="1428" b="1"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428" b="1" kern="0" dirty="0">
                <a:gradFill>
                  <a:gsLst>
                    <a:gs pos="0">
                      <a:srgbClr val="353535"/>
                    </a:gs>
                    <a:gs pos="100000">
                      <a:srgbClr val="353535"/>
                    </a:gs>
                  </a:gsLst>
                  <a:lin ang="5400000" scaled="0"/>
                </a:gradFill>
                <a:latin typeface="Segoe UI" charset="0"/>
                <a:ea typeface="Segoe UI" charset="0"/>
                <a:cs typeface="Segoe UI"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527120" y="2349300"/>
            <a:ext cx="556547" cy="556548"/>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3090" y="5729794"/>
            <a:ext cx="360059" cy="360059"/>
          </a:xfrm>
          <a:prstGeom prst="rect">
            <a:avLst/>
          </a:prstGeom>
          <a:ln w="19050">
            <a:noFill/>
          </a:ln>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a:r>
                <a:rPr lang="en-US" sz="3468" kern="0" spc="50" dirty="0">
                  <a:ln w="3175">
                    <a:noFill/>
                  </a:ln>
                  <a:solidFill>
                    <a:schemeClr val="bg1">
                      <a:alpha val="0"/>
                    </a:schemeClr>
                  </a:solidFill>
                  <a:latin typeface="Segoe UI Light" panose="020B0502040204020203" pitchFamily="34" charset="0"/>
                  <a:cs typeface="Segoe UI Light" panose="020B0502040204020203" pitchFamily="34" charset="0"/>
                </a:rPr>
                <a:t>Azure</a:t>
              </a:r>
              <a:endParaRPr lang="en-US" sz="3468" dirty="0">
                <a:solidFill>
                  <a:schemeClr val="bg1">
                    <a:alpha val="0"/>
                  </a:schemeClr>
                </a:solidFill>
              </a:endParaRPr>
            </a:p>
          </p:txBody>
        </p:sp>
      </p:grpSp>
      <p:grpSp>
        <p:nvGrpSpPr>
          <p:cNvPr id="273" name="Group 272"/>
          <p:cNvGrpSpPr>
            <a:grpSpLocks noChangeAspect="1"/>
          </p:cNvGrpSpPr>
          <p:nvPr/>
        </p:nvGrpSpPr>
        <p:grpSpPr>
          <a:xfrm>
            <a:off x="3623814" y="2451075"/>
            <a:ext cx="388908" cy="298659"/>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240428" y="3661690"/>
            <a:ext cx="336387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Customizable services</a:t>
            </a:r>
          </a:p>
          <a:p>
            <a:pPr algn="ctr">
              <a:spcAft>
                <a:spcPts val="612"/>
              </a:spcAft>
            </a:pPr>
            <a:r>
              <a:rPr lang="en-US" sz="1836" dirty="0">
                <a:ea typeface="Segoe UI Light" charset="0"/>
                <a:cs typeface="Segoe UI Light" charset="0"/>
              </a:rPr>
              <a:t>VS, ML STUB, Tensor, Caffe</a:t>
            </a:r>
          </a:p>
        </p:txBody>
      </p:sp>
      <p:sp>
        <p:nvSpPr>
          <p:cNvPr id="109" name="TextBox 108"/>
          <p:cNvSpPr txBox="1"/>
          <p:nvPr/>
        </p:nvSpPr>
        <p:spPr>
          <a:xfrm>
            <a:off x="8430734" y="3661690"/>
            <a:ext cx="3748697"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Infrastructure and compute</a:t>
            </a:r>
          </a:p>
          <a:p>
            <a:pPr algn="ctr">
              <a:spcAft>
                <a:spcPts val="612"/>
              </a:spcAft>
            </a:pPr>
            <a:r>
              <a:rPr lang="en-US" sz="1836" dirty="0">
                <a:ea typeface="Segoe UI Light" charset="0"/>
                <a:cs typeface="Segoe UI Light" charset="0"/>
              </a:rPr>
              <a:t>CPU, GPU, FPGA</a:t>
            </a:r>
          </a:p>
        </p:txBody>
      </p:sp>
      <p:sp>
        <p:nvSpPr>
          <p:cNvPr id="112" name="TextBox 111"/>
          <p:cNvSpPr txBox="1"/>
          <p:nvPr/>
        </p:nvSpPr>
        <p:spPr>
          <a:xfrm>
            <a:off x="5008024" y="3661690"/>
            <a:ext cx="3751743" cy="956098"/>
          </a:xfrm>
          <a:prstGeom prst="rect">
            <a:avLst/>
          </a:prstGeom>
          <a:noFill/>
        </p:spPr>
        <p:txBody>
          <a:bodyPr wrap="square" lIns="186521" tIns="149217" rIns="186521" bIns="149217" rtlCol="0">
            <a:spAutoFit/>
          </a:bodyPr>
          <a:lstStyle/>
          <a:p>
            <a:pPr algn="ctr">
              <a:spcAft>
                <a:spcPts val="612"/>
              </a:spcAft>
            </a:pPr>
            <a:r>
              <a:rPr lang="en-US" sz="1836" b="1" dirty="0">
                <a:solidFill>
                  <a:schemeClr val="tx2"/>
                </a:solidFill>
                <a:ea typeface="Segoe UI Light" charset="0"/>
                <a:cs typeface="Segoe UI Light" charset="0"/>
              </a:rPr>
              <a:t>Tools </a:t>
            </a:r>
          </a:p>
          <a:p>
            <a:pPr algn="ctr">
              <a:spcAft>
                <a:spcPts val="612"/>
              </a:spcAft>
            </a:pPr>
            <a:r>
              <a:rPr lang="en-US" sz="1836" dirty="0">
                <a:ea typeface="Segoe UI Light" charset="0"/>
                <a:cs typeface="Segoe UI Light" charset="0"/>
              </a:rPr>
              <a:t>Bots, Cognitive, ML</a:t>
            </a:r>
          </a:p>
        </p:txBody>
      </p:sp>
      <p:grpSp>
        <p:nvGrpSpPr>
          <p:cNvPr id="6" name="Group 5"/>
          <p:cNvGrpSpPr/>
          <p:nvPr/>
        </p:nvGrpSpPr>
        <p:grpSpPr>
          <a:xfrm>
            <a:off x="6484885" y="2637554"/>
            <a:ext cx="798020" cy="821831"/>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grpSp>
        <p:nvGrpSpPr>
          <p:cNvPr id="2" name="Group 1"/>
          <p:cNvGrpSpPr/>
          <p:nvPr/>
        </p:nvGrpSpPr>
        <p:grpSpPr>
          <a:xfrm>
            <a:off x="3478634" y="2621061"/>
            <a:ext cx="887460" cy="854817"/>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108" name="Rectangle 107"/>
          <p:cNvSpPr/>
          <p:nvPr/>
        </p:nvSpPr>
        <p:spPr>
          <a:xfrm>
            <a:off x="6049925" y="5385049"/>
            <a:ext cx="1667940" cy="798558"/>
          </a:xfrm>
          <a:prstGeom prst="rect">
            <a:avLst/>
          </a:prstGeom>
        </p:spPr>
        <p:txBody>
          <a:bodyPr wrap="none">
            <a:spAutoFit/>
          </a:bodyPr>
          <a:lstStyle/>
          <a:p>
            <a:pPr algn="ctr"/>
            <a:r>
              <a:rPr lang="en-US" sz="4488" kern="0" spc="50" dirty="0">
                <a:ln w="3175">
                  <a:noFill/>
                </a:ln>
                <a:solidFill>
                  <a:schemeClr val="tx2"/>
                </a:solidFill>
                <a:latin typeface="Segoe UI Light" panose="020B0502040204020203" pitchFamily="34" charset="0"/>
                <a:cs typeface="Segoe UI Light" panose="020B0502040204020203" pitchFamily="34" charset="0"/>
              </a:rPr>
              <a:t>Azure</a:t>
            </a:r>
            <a:endParaRPr lang="en-US" sz="4488" dirty="0">
              <a:solidFill>
                <a:schemeClr val="tx2"/>
              </a:solidFill>
            </a:endParaRPr>
          </a:p>
        </p:txBody>
      </p:sp>
      <p:grpSp>
        <p:nvGrpSpPr>
          <p:cNvPr id="192" name="Group 191"/>
          <p:cNvGrpSpPr/>
          <p:nvPr/>
        </p:nvGrpSpPr>
        <p:grpSpPr>
          <a:xfrm>
            <a:off x="9909168" y="2651685"/>
            <a:ext cx="791826" cy="79356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36"/>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63101" y="472296"/>
            <a:ext cx="10077120" cy="12991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Comprehensive deep learning, </a:t>
            </a:r>
          </a:p>
          <a:p>
            <a:pPr algn="ctr" defTabSz="932384" fontAlgn="base">
              <a:lnSpc>
                <a:spcPct val="90000"/>
              </a:lnSpc>
              <a:spcBef>
                <a:spcPct val="0"/>
              </a:spcBef>
              <a:spcAft>
                <a:spcPts val="600"/>
              </a:spcAft>
              <a:defRPr/>
            </a:pPr>
            <a:r>
              <a:rPr lang="en-US" sz="4399" spc="-102" dirty="0">
                <a:ln w="3175">
                  <a:noFill/>
                </a:ln>
                <a:gradFill>
                  <a:gsLst>
                    <a:gs pos="6952">
                      <a:srgbClr val="353535"/>
                    </a:gs>
                    <a:gs pos="18182">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922365" y="5114541"/>
            <a:ext cx="6474158"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772528"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827141"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46686" y="5039623"/>
            <a:ext cx="149837" cy="149837"/>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Connector 135"/>
          <p:cNvCxnSpPr/>
          <p:nvPr/>
        </p:nvCxnSpPr>
        <p:spPr>
          <a:xfrm>
            <a:off x="2619632" y="2832564"/>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917693"/>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3023163"/>
            <a:ext cx="624352" cy="556190"/>
          </a:xfrm>
          <a:prstGeom prst="rect">
            <a:avLst/>
          </a:prstGeom>
        </p:spPr>
      </p:pic>
      <p:sp>
        <p:nvSpPr>
          <p:cNvPr id="33" name="Rectangle 32"/>
          <p:cNvSpPr/>
          <p:nvPr/>
        </p:nvSpPr>
        <p:spPr>
          <a:xfrm>
            <a:off x="11029056" y="36038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4042444"/>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4147029"/>
            <a:ext cx="570289" cy="230018"/>
          </a:xfrm>
          <a:prstGeom prst="rect">
            <a:avLst/>
          </a:prstGeom>
        </p:spPr>
      </p:pic>
      <p:sp>
        <p:nvSpPr>
          <p:cNvPr id="42" name="Rectangle 41"/>
          <p:cNvSpPr/>
          <p:nvPr/>
        </p:nvSpPr>
        <p:spPr>
          <a:xfrm>
            <a:off x="4109231" y="4537600"/>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982820"/>
            <a:ext cx="540176" cy="541318"/>
          </a:xfrm>
          <a:prstGeom prst="rect">
            <a:avLst/>
          </a:prstGeom>
        </p:spPr>
      </p:pic>
      <p:sp>
        <p:nvSpPr>
          <p:cNvPr id="44" name="Rectangle 43"/>
          <p:cNvSpPr/>
          <p:nvPr/>
        </p:nvSpPr>
        <p:spPr>
          <a:xfrm>
            <a:off x="2995040" y="157999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984961"/>
            <a:ext cx="586614" cy="537038"/>
          </a:xfrm>
          <a:prstGeom prst="rect">
            <a:avLst/>
          </a:prstGeom>
        </p:spPr>
      </p:pic>
      <p:sp>
        <p:nvSpPr>
          <p:cNvPr id="47" name="Rectangle 46"/>
          <p:cNvSpPr/>
          <p:nvPr/>
        </p:nvSpPr>
        <p:spPr>
          <a:xfrm>
            <a:off x="11037005" y="157999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969748"/>
            <a:ext cx="793853" cy="304393"/>
          </a:xfrm>
          <a:prstGeom prst="rect">
            <a:avLst/>
          </a:prstGeom>
        </p:spPr>
      </p:pic>
      <p:sp>
        <p:nvSpPr>
          <p:cNvPr id="51" name="Rectangle 50"/>
          <p:cNvSpPr/>
          <p:nvPr/>
        </p:nvSpPr>
        <p:spPr>
          <a:xfrm>
            <a:off x="6868725"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241668"/>
            <a:ext cx="660412" cy="216137"/>
          </a:xfrm>
          <a:prstGeom prst="rect">
            <a:avLst/>
          </a:prstGeom>
        </p:spPr>
      </p:pic>
      <p:sp>
        <p:nvSpPr>
          <p:cNvPr id="53" name="Rectangle 52"/>
          <p:cNvSpPr/>
          <p:nvPr/>
        </p:nvSpPr>
        <p:spPr>
          <a:xfrm>
            <a:off x="9039832" y="5585424"/>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585424"/>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166883"/>
            <a:ext cx="365708" cy="365707"/>
          </a:xfrm>
          <a:prstGeom prst="rect">
            <a:avLst/>
          </a:prstGeom>
        </p:spPr>
      </p:pic>
      <p:sp>
        <p:nvSpPr>
          <p:cNvPr id="56" name="Rectangle 55"/>
          <p:cNvSpPr/>
          <p:nvPr/>
        </p:nvSpPr>
        <p:spPr>
          <a:xfrm>
            <a:off x="10021857" y="5582295"/>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191388"/>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3184581"/>
            <a:ext cx="562530" cy="233357"/>
          </a:xfrm>
          <a:prstGeom prst="rect">
            <a:avLst/>
          </a:prstGeom>
          <a:noFill/>
          <a:ln>
            <a:noFill/>
          </a:ln>
        </p:spPr>
      </p:pic>
      <p:sp>
        <p:nvSpPr>
          <p:cNvPr id="59" name="Rectangle 58"/>
          <p:cNvSpPr/>
          <p:nvPr/>
        </p:nvSpPr>
        <p:spPr>
          <a:xfrm>
            <a:off x="9741950" y="3603853"/>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5127444"/>
            <a:ext cx="486587" cy="444584"/>
          </a:xfrm>
          <a:prstGeom prst="rect">
            <a:avLst/>
          </a:prstGeom>
          <a:noFill/>
          <a:ln>
            <a:noFill/>
          </a:ln>
        </p:spPr>
      </p:pic>
      <p:sp>
        <p:nvSpPr>
          <p:cNvPr id="61" name="Rectangle 60"/>
          <p:cNvSpPr/>
          <p:nvPr/>
        </p:nvSpPr>
        <p:spPr>
          <a:xfrm>
            <a:off x="11017918" y="5585424"/>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5128560"/>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58542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582295"/>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154131"/>
            <a:ext cx="564538" cy="391207"/>
          </a:xfrm>
          <a:prstGeom prst="rect">
            <a:avLst/>
          </a:prstGeom>
        </p:spPr>
      </p:pic>
      <p:sp>
        <p:nvSpPr>
          <p:cNvPr id="66" name="Rectangle 65"/>
          <p:cNvSpPr/>
          <p:nvPr/>
        </p:nvSpPr>
        <p:spPr>
          <a:xfrm>
            <a:off x="4115662" y="6519436"/>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6083869"/>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218446"/>
            <a:ext cx="437874" cy="262583"/>
          </a:xfrm>
          <a:prstGeom prst="rect">
            <a:avLst/>
          </a:prstGeom>
        </p:spPr>
      </p:pic>
      <p:sp>
        <p:nvSpPr>
          <p:cNvPr id="69" name="Rectangle 68"/>
          <p:cNvSpPr/>
          <p:nvPr/>
        </p:nvSpPr>
        <p:spPr>
          <a:xfrm>
            <a:off x="2910742" y="558542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6109672"/>
            <a:ext cx="396376" cy="348809"/>
          </a:xfrm>
          <a:prstGeom prst="rect">
            <a:avLst/>
          </a:prstGeom>
          <a:noFill/>
          <a:ln>
            <a:noFill/>
          </a:ln>
        </p:spPr>
      </p:pic>
      <p:sp>
        <p:nvSpPr>
          <p:cNvPr id="71" name="Rectangle 70"/>
          <p:cNvSpPr/>
          <p:nvPr/>
        </p:nvSpPr>
        <p:spPr>
          <a:xfrm>
            <a:off x="5074814" y="6516307"/>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3036338"/>
            <a:ext cx="529842" cy="529842"/>
          </a:xfrm>
          <a:prstGeom prst="rect">
            <a:avLst/>
          </a:prstGeom>
        </p:spPr>
      </p:pic>
      <p:sp>
        <p:nvSpPr>
          <p:cNvPr id="73" name="Rectangle 72"/>
          <p:cNvSpPr/>
          <p:nvPr/>
        </p:nvSpPr>
        <p:spPr>
          <a:xfrm>
            <a:off x="4325315" y="3603853"/>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603852"/>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3157587"/>
            <a:ext cx="580606" cy="287345"/>
          </a:xfrm>
          <a:prstGeom prst="rect">
            <a:avLst/>
          </a:prstGeom>
        </p:spPr>
      </p:pic>
      <p:sp>
        <p:nvSpPr>
          <p:cNvPr id="76" name="Rectangle 75"/>
          <p:cNvSpPr/>
          <p:nvPr/>
        </p:nvSpPr>
        <p:spPr>
          <a:xfrm>
            <a:off x="2932304" y="6519435"/>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6089185"/>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3095409"/>
            <a:ext cx="618456" cy="411701"/>
          </a:xfrm>
          <a:prstGeom prst="rect">
            <a:avLst/>
          </a:prstGeom>
        </p:spPr>
      </p:pic>
      <p:sp>
        <p:nvSpPr>
          <p:cNvPr id="79" name="Rectangle 78"/>
          <p:cNvSpPr/>
          <p:nvPr/>
        </p:nvSpPr>
        <p:spPr>
          <a:xfrm>
            <a:off x="6939692" y="36038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4038465"/>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537601"/>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519436"/>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6060223"/>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603853"/>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3106243"/>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4047859"/>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537601"/>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537600"/>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4139237"/>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585424"/>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162493"/>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853425"/>
            <a:ext cx="586614" cy="537038"/>
          </a:xfrm>
          <a:prstGeom prst="rect">
            <a:avLst/>
          </a:prstGeom>
        </p:spPr>
      </p:pic>
      <p:sp>
        <p:nvSpPr>
          <p:cNvPr id="97" name="Rectangle 96"/>
          <p:cNvSpPr/>
          <p:nvPr/>
        </p:nvSpPr>
        <p:spPr>
          <a:xfrm>
            <a:off x="2907416" y="2461604"/>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853425"/>
            <a:ext cx="586614" cy="537038"/>
          </a:xfrm>
          <a:prstGeom prst="rect">
            <a:avLst/>
          </a:prstGeom>
        </p:spPr>
      </p:pic>
      <p:sp>
        <p:nvSpPr>
          <p:cNvPr id="99" name="Rectangle 98"/>
          <p:cNvSpPr/>
          <p:nvPr/>
        </p:nvSpPr>
        <p:spPr>
          <a:xfrm>
            <a:off x="4906701" y="246160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170491"/>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519436"/>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603853"/>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3170758"/>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6061002"/>
            <a:ext cx="310561" cy="446156"/>
          </a:xfrm>
          <a:prstGeom prst="rect">
            <a:avLst/>
          </a:prstGeom>
        </p:spPr>
      </p:pic>
      <p:sp>
        <p:nvSpPr>
          <p:cNvPr id="109" name="Rectangle 108"/>
          <p:cNvSpPr/>
          <p:nvPr/>
        </p:nvSpPr>
        <p:spPr>
          <a:xfrm>
            <a:off x="10071627" y="6519436"/>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57999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519436"/>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163503"/>
            <a:ext cx="433967" cy="241155"/>
          </a:xfrm>
          <a:prstGeom prst="rect">
            <a:avLst/>
          </a:prstGeom>
        </p:spPr>
      </p:pic>
      <p:sp>
        <p:nvSpPr>
          <p:cNvPr id="114" name="Rectangle 113"/>
          <p:cNvSpPr/>
          <p:nvPr/>
        </p:nvSpPr>
        <p:spPr>
          <a:xfrm>
            <a:off x="11036396" y="6519436"/>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6086147"/>
            <a:ext cx="410746" cy="395864"/>
          </a:xfrm>
          <a:prstGeom prst="rect">
            <a:avLst/>
          </a:prstGeom>
        </p:spPr>
      </p:pic>
      <p:sp>
        <p:nvSpPr>
          <p:cNvPr id="116" name="Rectangle 115"/>
          <p:cNvSpPr/>
          <p:nvPr/>
        </p:nvSpPr>
        <p:spPr>
          <a:xfrm>
            <a:off x="7168394" y="6519436"/>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6091281"/>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969748"/>
            <a:ext cx="793853" cy="304393"/>
          </a:xfrm>
          <a:prstGeom prst="rect">
            <a:avLst/>
          </a:prstGeom>
        </p:spPr>
      </p:pic>
      <p:sp>
        <p:nvSpPr>
          <p:cNvPr id="119" name="Rectangle 118"/>
          <p:cNvSpPr/>
          <p:nvPr/>
        </p:nvSpPr>
        <p:spPr>
          <a:xfrm>
            <a:off x="894642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969748"/>
            <a:ext cx="793853" cy="304393"/>
          </a:xfrm>
          <a:prstGeom prst="rect">
            <a:avLst/>
          </a:prstGeom>
        </p:spPr>
      </p:pic>
      <p:sp>
        <p:nvSpPr>
          <p:cNvPr id="121" name="Rectangle 120"/>
          <p:cNvSpPr/>
          <p:nvPr/>
        </p:nvSpPr>
        <p:spPr>
          <a:xfrm>
            <a:off x="10995339" y="2394024"/>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4134055"/>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537601"/>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4139304"/>
            <a:ext cx="613073" cy="245469"/>
          </a:xfrm>
          <a:prstGeom prst="rect">
            <a:avLst/>
          </a:prstGeom>
        </p:spPr>
      </p:pic>
      <p:sp>
        <p:nvSpPr>
          <p:cNvPr id="125" name="Rectangle 124"/>
          <p:cNvSpPr/>
          <p:nvPr/>
        </p:nvSpPr>
        <p:spPr>
          <a:xfrm>
            <a:off x="6817154" y="453760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58542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5036280"/>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1027616"/>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57999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1245441"/>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359645"/>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473520"/>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931393"/>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3025275"/>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5109585"/>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404815" y="72745"/>
            <a:ext cx="9435761"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3"/>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4"/>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3" y="1662363"/>
            <a:ext cx="3180652" cy="2911713"/>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dirty="0">
                    <a:solidFill>
                      <a:srgbClr val="FFFFFF"/>
                    </a:solidFill>
                    <a:latin typeface="Segoe UI"/>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dirty="0">
                      <a:solidFill>
                        <a:srgbClr val="FFFFFF"/>
                      </a:solidFill>
                      <a:latin typeface="Segoe UI"/>
                      <a:cs typeface="Segoe UI" panose="020B0502040204020203" pitchFamily="34" charset="0"/>
                    </a:rPr>
                    <a:t>Employee and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dirty="0">
                <a:solidFill>
                  <a:schemeClr val="bg1"/>
                </a:solidFill>
              </a:rPr>
              <a:t>Datacenter security</a:t>
            </a:r>
          </a:p>
        </p:txBody>
      </p:sp>
    </p:spTree>
    <p:extLst>
      <p:ext uri="{BB962C8B-B14F-4D97-AF65-F5344CB8AC3E}">
        <p14:creationId xmlns:p14="http://schemas.microsoft.com/office/powerpoint/2010/main" val="195584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883" y="495"/>
            <a:ext cx="1993125" cy="699353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55182" y="4324589"/>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42</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9" name="Freeform 5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91606" y="2574304"/>
            <a:ext cx="460244" cy="449535"/>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54" name="Rectangle 53">
            <a:extLst>
              <a:ext uri="{FF2B5EF4-FFF2-40B4-BE49-F238E27FC236}">
                <a16:creationId xmlns:a16="http://schemas.microsoft.com/office/drawing/2014/main" id="{01B9DE83-481F-4E9A-8EB7-C82847EF31B2}"/>
              </a:ext>
            </a:extLst>
          </p:cNvPr>
          <p:cNvSpPr/>
          <p:nvPr/>
        </p:nvSpPr>
        <p:spPr>
          <a:xfrm>
            <a:off x="7194667" y="5396233"/>
            <a:ext cx="4823436" cy="1195199"/>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including</a:t>
            </a:r>
          </a:p>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3 Sovereign Clouds</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3AFD16-1BC5-4861-B226-F28E59C6070F}"/>
              </a:ext>
            </a:extLst>
          </p:cNvPr>
          <p:cNvSpPr/>
          <p:nvPr/>
        </p:nvSpPr>
        <p:spPr bwMode="auto">
          <a:xfrm>
            <a:off x="881" y="6145179"/>
            <a:ext cx="12434707" cy="845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481" y="295274"/>
            <a:ext cx="10806541" cy="917575"/>
          </a:xfrm>
        </p:spPr>
        <p:txBody>
          <a:bodyPr/>
          <a:lstStyle/>
          <a:p>
            <a:r>
              <a:rPr lang="en-US" b="1" dirty="0">
                <a:solidFill>
                  <a:schemeClr val="tx2"/>
                </a:solidFill>
              </a:rPr>
              <a:t>General Data Protection Regulation</a:t>
            </a:r>
            <a:r>
              <a:rPr lang="en-US" b="1" dirty="0">
                <a:solidFill>
                  <a:srgbClr val="FFB903"/>
                </a:solidFill>
              </a:rPr>
              <a:t> </a:t>
            </a:r>
            <a:r>
              <a:rPr lang="en-US" dirty="0"/>
              <a:t>(GDPR)</a:t>
            </a:r>
            <a:endParaRPr lang="en-US" sz="4488" dirty="0">
              <a:solidFill>
                <a:schemeClr val="tx1"/>
              </a:solidFill>
            </a:endParaRPr>
          </a:p>
        </p:txBody>
      </p:sp>
      <p:grpSp>
        <p:nvGrpSpPr>
          <p:cNvPr id="12" name="Group 11"/>
          <p:cNvGrpSpPr/>
          <p:nvPr/>
        </p:nvGrpSpPr>
        <p:grpSpPr>
          <a:xfrm>
            <a:off x="585623" y="2160386"/>
            <a:ext cx="383781" cy="372369"/>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139297" y="4346672"/>
            <a:ext cx="383781" cy="372369"/>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319020" y="3080355"/>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19021" y="2336674"/>
            <a:ext cx="4629112"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Enhanced</a:t>
            </a:r>
            <a:r>
              <a:rPr lang="en-US" sz="2040" dirty="0">
                <a:solidFill>
                  <a:schemeClr val="bg1"/>
                </a:solidFill>
              </a:rPr>
              <a:t> </a:t>
            </a:r>
            <a:r>
              <a:rPr lang="en-US" sz="2040" dirty="0"/>
              <a:t>personal privacy rights</a:t>
            </a:r>
          </a:p>
        </p:txBody>
      </p:sp>
      <p:sp>
        <p:nvSpPr>
          <p:cNvPr id="26" name="TextBox 25"/>
          <p:cNvSpPr txBox="1"/>
          <p:nvPr/>
        </p:nvSpPr>
        <p:spPr>
          <a:xfrm>
            <a:off x="7319021" y="3239822"/>
            <a:ext cx="5337373"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Increased</a:t>
            </a:r>
            <a:r>
              <a:rPr lang="en-US" sz="2040" dirty="0">
                <a:solidFill>
                  <a:schemeClr val="bg1"/>
                </a:solidFill>
              </a:rPr>
              <a:t> </a:t>
            </a:r>
            <a:r>
              <a:rPr lang="en-US" sz="2040" dirty="0"/>
              <a:t>duty for protecting data</a:t>
            </a:r>
          </a:p>
        </p:txBody>
      </p:sp>
      <p:sp>
        <p:nvSpPr>
          <p:cNvPr id="27" name="TextBox 26"/>
          <p:cNvSpPr txBox="1"/>
          <p:nvPr/>
        </p:nvSpPr>
        <p:spPr>
          <a:xfrm>
            <a:off x="7319021" y="4142972"/>
            <a:ext cx="4144905"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Mandatory </a:t>
            </a:r>
            <a:r>
              <a:rPr lang="en-US" sz="2040" dirty="0"/>
              <a:t>breach reporting</a:t>
            </a:r>
          </a:p>
        </p:txBody>
      </p:sp>
      <p:cxnSp>
        <p:nvCxnSpPr>
          <p:cNvPr id="28" name="Straight Connector 27"/>
          <p:cNvCxnSpPr/>
          <p:nvPr/>
        </p:nvCxnSpPr>
        <p:spPr>
          <a:xfrm flipV="1">
            <a:off x="7319019" y="3974767"/>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7060775" y="2510899"/>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060775" y="3439078"/>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7060775" y="4317484"/>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p:cNvCxnSpPr/>
          <p:nvPr/>
        </p:nvCxnSpPr>
        <p:spPr>
          <a:xfrm flipV="1">
            <a:off x="7319019" y="4877916"/>
            <a:ext cx="3450632" cy="148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19021" y="5073881"/>
            <a:ext cx="5144307" cy="583860"/>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tx2"/>
                </a:solidFill>
              </a:rPr>
              <a:t>Significant </a:t>
            </a:r>
            <a:r>
              <a:rPr lang="en-US" sz="2040" dirty="0"/>
              <a:t>penalties</a:t>
            </a:r>
            <a:r>
              <a:rPr lang="en-US" sz="2040" b="1" dirty="0"/>
              <a:t> </a:t>
            </a:r>
            <a:r>
              <a:rPr lang="en-US" sz="2040" dirty="0"/>
              <a:t>for non-compliance</a:t>
            </a:r>
          </a:p>
        </p:txBody>
      </p:sp>
      <p:sp>
        <p:nvSpPr>
          <p:cNvPr id="34" name="Oval 33"/>
          <p:cNvSpPr/>
          <p:nvPr/>
        </p:nvSpPr>
        <p:spPr bwMode="auto">
          <a:xfrm>
            <a:off x="7060775" y="5248393"/>
            <a:ext cx="186521" cy="186521"/>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657348" y="2262253"/>
            <a:ext cx="5865730" cy="2555657"/>
          </a:xfrm>
          <a:prstGeom prst="rect">
            <a:avLst/>
          </a:prstGeom>
          <a:noFill/>
        </p:spPr>
        <p:txBody>
          <a:bodyPr wrap="square" lIns="182854" tIns="146283" rIns="182854" bIns="146283" rtlCol="0">
            <a:spAutoFit/>
          </a:bodyPr>
          <a:lstStyle/>
          <a:p>
            <a:r>
              <a:rPr lang="en-US" sz="2448" dirty="0"/>
              <a:t>New rules on organizations in the European Union (EU) and those that offer goods and services to people in the EU, or that collect and analyze data tied to EU residents, no matter where they are located, goes into effect May 2018.</a:t>
            </a:r>
          </a:p>
        </p:txBody>
      </p:sp>
      <p:sp>
        <p:nvSpPr>
          <p:cNvPr id="3" name="Rectangle 2">
            <a:extLst>
              <a:ext uri="{FF2B5EF4-FFF2-40B4-BE49-F238E27FC236}">
                <a16:creationId xmlns:a16="http://schemas.microsoft.com/office/drawing/2014/main" id="{041EDE68-9875-47DC-A43A-5E7A6C964FCD}"/>
              </a:ext>
            </a:extLst>
          </p:cNvPr>
          <p:cNvSpPr/>
          <p:nvPr/>
        </p:nvSpPr>
        <p:spPr>
          <a:xfrm>
            <a:off x="1124286" y="6198258"/>
            <a:ext cx="10570945" cy="732380"/>
          </a:xfrm>
          <a:prstGeom prst="rect">
            <a:avLst/>
          </a:prstGeom>
        </p:spPr>
        <p:txBody>
          <a:bodyPr wrap="square">
            <a:spAutoFit/>
          </a:bodyPr>
          <a:lstStyle/>
          <a:p>
            <a:pPr>
              <a:lnSpc>
                <a:spcPct val="107000"/>
              </a:lnSpc>
              <a:spcAft>
                <a:spcPts val="816"/>
              </a:spcAft>
            </a:pPr>
            <a:r>
              <a:rPr lang="en-US" sz="1632" i="1" dirty="0"/>
              <a:t>Microsoft believes the GDPR is an important step forward for clarifying and enabling individual privacy rights</a:t>
            </a:r>
          </a:p>
          <a:p>
            <a:pPr algn="ctr">
              <a:lnSpc>
                <a:spcPct val="107000"/>
              </a:lnSpc>
              <a:spcAft>
                <a:spcPts val="816"/>
              </a:spcAft>
            </a:pPr>
            <a:r>
              <a:rPr lang="en-US" sz="1632" i="1" dirty="0"/>
              <a:t>More Info @ http://www.Microsoft.com/GDPR</a:t>
            </a:r>
          </a:p>
        </p:txBody>
      </p:sp>
    </p:spTree>
    <p:extLst>
      <p:ext uri="{BB962C8B-B14F-4D97-AF65-F5344CB8AC3E}">
        <p14:creationId xmlns:p14="http://schemas.microsoft.com/office/powerpoint/2010/main" val="96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1A1-56C1-4CBB-8DED-42C1C9ADF467}"/>
              </a:ext>
            </a:extLst>
          </p:cNvPr>
          <p:cNvSpPr>
            <a:spLocks noGrp="1"/>
          </p:cNvSpPr>
          <p:nvPr>
            <p:ph type="title"/>
          </p:nvPr>
        </p:nvSpPr>
        <p:spPr/>
        <p:txBody>
          <a:bodyPr/>
          <a:lstStyle/>
          <a:p>
            <a:r>
              <a:rPr lang="en-US" dirty="0" err="1"/>
              <a:t>Spectre</a:t>
            </a:r>
            <a:r>
              <a:rPr lang="en-US" dirty="0"/>
              <a:t> and Meltdown</a:t>
            </a:r>
          </a:p>
        </p:txBody>
      </p:sp>
      <p:sp>
        <p:nvSpPr>
          <p:cNvPr id="3" name="Text Placeholder 2">
            <a:extLst>
              <a:ext uri="{FF2B5EF4-FFF2-40B4-BE49-F238E27FC236}">
                <a16:creationId xmlns:a16="http://schemas.microsoft.com/office/drawing/2014/main" id="{3267A8FC-E3B0-4979-BF1F-1FCEB5448B7B}"/>
              </a:ext>
            </a:extLst>
          </p:cNvPr>
          <p:cNvSpPr>
            <a:spLocks noGrp="1"/>
          </p:cNvSpPr>
          <p:nvPr>
            <p:ph type="body" sz="quarter" idx="10"/>
          </p:nvPr>
        </p:nvSpPr>
        <p:spPr>
          <a:xfrm>
            <a:off x="274702" y="1211287"/>
            <a:ext cx="11888787" cy="4505849"/>
          </a:xfrm>
        </p:spPr>
        <p:txBody>
          <a:bodyPr/>
          <a:lstStyle/>
          <a:p>
            <a:r>
              <a:rPr lang="en-US" dirty="0"/>
              <a:t>Jan 3 issues disclosed</a:t>
            </a:r>
          </a:p>
          <a:p>
            <a:r>
              <a:rPr lang="en-US" dirty="0"/>
              <a:t>Azure was already in the process of patching host infrastructure &amp; PaaS Services</a:t>
            </a:r>
          </a:p>
          <a:p>
            <a:r>
              <a:rPr lang="en-US" dirty="0"/>
              <a:t>While an OS update is not required to isolate your applications running on Azure from other customers running on Azure, it is always a best practice to keep your OS versions up-to-date. </a:t>
            </a:r>
          </a:p>
          <a:p>
            <a:endParaRPr lang="en-US" dirty="0"/>
          </a:p>
        </p:txBody>
      </p:sp>
      <p:sp>
        <p:nvSpPr>
          <p:cNvPr id="4" name="Rectangle 3">
            <a:extLst>
              <a:ext uri="{FF2B5EF4-FFF2-40B4-BE49-F238E27FC236}">
                <a16:creationId xmlns:a16="http://schemas.microsoft.com/office/drawing/2014/main" id="{9CEC2810-3575-43BA-B0FA-A3D51F3EAAA5}"/>
              </a:ext>
            </a:extLst>
          </p:cNvPr>
          <p:cNvSpPr/>
          <p:nvPr/>
        </p:nvSpPr>
        <p:spPr>
          <a:xfrm>
            <a:off x="255682" y="5935662"/>
            <a:ext cx="12039598" cy="646331"/>
          </a:xfrm>
          <a:prstGeom prst="rect">
            <a:avLst/>
          </a:prstGeom>
        </p:spPr>
        <p:txBody>
          <a:bodyPr wrap="square">
            <a:spAutoFit/>
          </a:bodyPr>
          <a:lstStyle/>
          <a:p>
            <a:r>
              <a:rPr lang="en-US" b="1" dirty="0"/>
              <a:t>Azure:</a:t>
            </a:r>
            <a:r>
              <a:rPr lang="en-US" dirty="0"/>
              <a:t> https://azure.microsoft.com/en-us/blog/securing-azure-customers-from-cpu-vulnerability/</a:t>
            </a:r>
          </a:p>
          <a:p>
            <a:r>
              <a:rPr lang="en-US" b="1" dirty="0"/>
              <a:t>On Prem:</a:t>
            </a:r>
            <a:r>
              <a:rPr lang="en-US" dirty="0"/>
              <a:t> https://support.microsoft.com/en-us/help/4073757/protect-your-windows-devices-against-spectre-meltdown </a:t>
            </a:r>
          </a:p>
        </p:txBody>
      </p:sp>
    </p:spTree>
    <p:extLst>
      <p:ext uri="{BB962C8B-B14F-4D97-AF65-F5344CB8AC3E}">
        <p14:creationId xmlns:p14="http://schemas.microsoft.com/office/powerpoint/2010/main" val="186288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11523" kern="0" dirty="0">
                <a:solidFill>
                  <a:srgbClr val="FFFFFF"/>
                </a:solidFill>
                <a:latin typeface="Segoe UI Semilight"/>
                <a:ea typeface="MS PGothic" panose="020B0600070205080204" pitchFamily="34" charset="-128"/>
                <a:cs typeface="Segoe UI Semibold" panose="020B0702040204020203" pitchFamily="34" charset="0"/>
              </a:rPr>
              <a:t>95</a:t>
            </a:r>
            <a:r>
              <a:rPr lang="en-US" sz="8157" dirty="0">
                <a:solidFill>
                  <a:srgbClr val="FFFFFF"/>
                </a:solidFill>
                <a:latin typeface="Segoe UI Semilight"/>
                <a:ea typeface="MS PGothic" panose="020B0600070205080204" pitchFamily="34" charset="-128"/>
                <a:cs typeface="Segoe UI Semibold" panose="020B0702040204020203" pitchFamily="34" charset="0"/>
              </a:rPr>
              <a:t>%</a:t>
            </a:r>
            <a:r>
              <a:rPr lang="en-US" sz="11523" dirty="0">
                <a:solidFill>
                  <a:srgbClr val="FFFFFF"/>
                </a:solidFill>
                <a:latin typeface="Segoe UI Semilight"/>
                <a:ea typeface="MS PGothic" panose="020B0600070205080204" pitchFamily="34" charset="-128"/>
                <a:cs typeface="Segoe UI Semibold" panose="020B0702040204020203" pitchFamily="34" charset="0"/>
              </a:rPr>
              <a:t> </a:t>
            </a:r>
            <a:br>
              <a:rPr lang="en-US" sz="5998" dirty="0">
                <a:solidFill>
                  <a:srgbClr val="FFFFFF"/>
                </a:solidFill>
                <a:latin typeface="Segoe UI Semilight"/>
                <a:ea typeface="MS PGothic" panose="020B0600070205080204" pitchFamily="34" charset="-128"/>
                <a:cs typeface="Segoe UI Semibold" panose="020B0702040204020203" pitchFamily="34" charset="0"/>
              </a:rPr>
            </a:br>
            <a:r>
              <a:rPr lang="en-US" sz="3199" dirty="0">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dirty="0">
              <a:solidFill>
                <a:srgbClr val="FFFFFF"/>
              </a:solidFill>
              <a:latin typeface="Segoe UI Light"/>
              <a:ea typeface="MS PGothic" panose="020B0600070205080204" pitchFamily="34" charset="-128"/>
            </a:endParaRPr>
          </a:p>
          <a:p>
            <a:pPr algn="ctr" defTabSz="932384">
              <a:spcAft>
                <a:spcPts val="600"/>
              </a:spcAft>
              <a:defRPr/>
            </a:pPr>
            <a:endParaRPr lang="en-US" sz="3998" dirty="0">
              <a:solidFill>
                <a:srgbClr val="FFFFFF"/>
              </a:solidFill>
              <a:latin typeface="Segoe UI Semilight"/>
              <a:ea typeface="MS PGothic" panose="020B0600070205080204" pitchFamily="34" charset="-128"/>
            </a:endParaRPr>
          </a:p>
        </p:txBody>
      </p:sp>
      <p:cxnSp>
        <p:nvCxnSpPr>
          <p:cNvPr id="66" name="Straight Connector 65"/>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8" name="Picture 8" descr="http://logok.org/wp-content/uploads/2014/07/Samsung-logo-2015-Nobg.png">
            <a:extLst>
              <a:ext uri="{FF2B5EF4-FFF2-40B4-BE49-F238E27FC236}">
                <a16:creationId xmlns:a16="http://schemas.microsoft.com/office/drawing/2014/main" id="{5C23F7E7-F540-471A-A42F-8D8C181B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274" y="3260160"/>
            <a:ext cx="964556" cy="72146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www.hunterssupport.com/hunters/images/Lufthansa.png">
            <a:extLst>
              <a:ext uri="{FF2B5EF4-FFF2-40B4-BE49-F238E27FC236}">
                <a16:creationId xmlns:a16="http://schemas.microsoft.com/office/drawing/2014/main" id="{F5DE8550-82E6-44AB-BA21-71E343D27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280" y="3534387"/>
            <a:ext cx="941268" cy="173010"/>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96">
            <a:extLst>
              <a:ext uri="{FF2B5EF4-FFF2-40B4-BE49-F238E27FC236}">
                <a16:creationId xmlns:a16="http://schemas.microsoft.com/office/drawing/2014/main" id="{51644C20-44D4-434D-88F0-B8D8496D31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6240" y="2096568"/>
            <a:ext cx="667724" cy="601050"/>
          </a:xfrm>
          <a:prstGeom prst="rect">
            <a:avLst/>
          </a:prstGeom>
        </p:spPr>
      </p:pic>
      <p:pic>
        <p:nvPicPr>
          <p:cNvPr id="131" name="Picture 4" descr="https://upload.wikimedia.org/wikipedia/en/thumb/f/f4/Met_Office.svg/1024px-Met_Office.svg.png">
            <a:extLst>
              <a:ext uri="{FF2B5EF4-FFF2-40B4-BE49-F238E27FC236}">
                <a16:creationId xmlns:a16="http://schemas.microsoft.com/office/drawing/2014/main" id="{D55D362E-6BAF-4660-AEBA-C3F043EA9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38" y="2072377"/>
            <a:ext cx="651188" cy="64943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2" descr="ClearBank® (@clear_bank) | Twitter">
            <a:extLst>
              <a:ext uri="{FF2B5EF4-FFF2-40B4-BE49-F238E27FC236}">
                <a16:creationId xmlns:a16="http://schemas.microsoft.com/office/drawing/2014/main" id="{E1C642BE-A263-4E0B-8635-8605B11DD5A2}"/>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53414" y="4672830"/>
            <a:ext cx="992396" cy="22438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a:extLst>
              <a:ext uri="{FF2B5EF4-FFF2-40B4-BE49-F238E27FC236}">
                <a16:creationId xmlns:a16="http://schemas.microsoft.com/office/drawing/2014/main" id="{A08700B2-A706-4BCA-95E4-7890F402B636}"/>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937038" y="3404206"/>
            <a:ext cx="886126" cy="43337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FB4D922-3D79-4B57-8DBF-AB61CBE6097C}"/>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893435" y="3191252"/>
            <a:ext cx="551637" cy="8592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http://healthiq.com.au/wp-content/uploads/2013/03/Bendigo-Health.png">
            <a:extLst>
              <a:ext uri="{FF2B5EF4-FFF2-40B4-BE49-F238E27FC236}">
                <a16:creationId xmlns:a16="http://schemas.microsoft.com/office/drawing/2014/main" id="{FD48490F-326A-4937-819E-D1A20289D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4875" y="3364488"/>
            <a:ext cx="870515" cy="51280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logo">
            <a:extLst>
              <a:ext uri="{FF2B5EF4-FFF2-40B4-BE49-F238E27FC236}">
                <a16:creationId xmlns:a16="http://schemas.microsoft.com/office/drawing/2014/main" id="{905C8C53-3046-42F6-9F8C-15F80C5862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 b="-1"/>
          <a:stretch/>
        </p:blipFill>
        <p:spPr bwMode="auto">
          <a:xfrm>
            <a:off x="476434" y="3369485"/>
            <a:ext cx="746356" cy="5028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a:extLst>
              <a:ext uri="{FF2B5EF4-FFF2-40B4-BE49-F238E27FC236}">
                <a16:creationId xmlns:a16="http://schemas.microsoft.com/office/drawing/2014/main" id="{B73BBD23-CF33-41E0-8BCC-3474403D2B27}"/>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647102" y="4478260"/>
            <a:ext cx="1044302" cy="613527"/>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extLst>
              <a:ext uri="{FF2B5EF4-FFF2-40B4-BE49-F238E27FC236}">
                <a16:creationId xmlns:a16="http://schemas.microsoft.com/office/drawing/2014/main" id="{DDD1B85F-2161-46B2-8727-75A9FBF706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1"/>
          <a:stretch/>
        </p:blipFill>
        <p:spPr>
          <a:xfrm>
            <a:off x="534350" y="901416"/>
            <a:ext cx="630523" cy="581928"/>
          </a:xfrm>
          <a:prstGeom prst="rect">
            <a:avLst/>
          </a:prstGeom>
        </p:spPr>
      </p:pic>
      <p:pic>
        <p:nvPicPr>
          <p:cNvPr id="152" name="Picture 151">
            <a:extLst>
              <a:ext uri="{FF2B5EF4-FFF2-40B4-BE49-F238E27FC236}">
                <a16:creationId xmlns:a16="http://schemas.microsoft.com/office/drawing/2014/main" id="{30412BFF-BE49-4C6D-A8A4-5A0762613A2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434913" y="1017861"/>
            <a:ext cx="623279" cy="349037"/>
          </a:xfrm>
          <a:prstGeom prst="rect">
            <a:avLst/>
          </a:prstGeom>
        </p:spPr>
      </p:pic>
      <p:pic>
        <p:nvPicPr>
          <p:cNvPr id="153" name="Picture 152">
            <a:extLst>
              <a:ext uri="{FF2B5EF4-FFF2-40B4-BE49-F238E27FC236}">
                <a16:creationId xmlns:a16="http://schemas.microsoft.com/office/drawing/2014/main" id="{570463E4-7854-4E5F-BE27-92995234C3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6736" y="1094619"/>
            <a:ext cx="946732" cy="195520"/>
          </a:xfrm>
          <a:prstGeom prst="rect">
            <a:avLst/>
          </a:prstGeom>
        </p:spPr>
      </p:pic>
      <p:pic>
        <p:nvPicPr>
          <p:cNvPr id="154" name="Picture 4" descr="https://upload.wikimedia.org/wikipedia/commons/a/ab/Logo_EY.gif">
            <a:extLst>
              <a:ext uri="{FF2B5EF4-FFF2-40B4-BE49-F238E27FC236}">
                <a16:creationId xmlns:a16="http://schemas.microsoft.com/office/drawing/2014/main" id="{06CAE645-9ABE-4557-B440-5FE38D6B873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1782" y="2078151"/>
            <a:ext cx="569539" cy="63788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EC66EF0C-AA74-418F-B984-5CA2CDABFA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03646" y="926773"/>
            <a:ext cx="531213" cy="531213"/>
          </a:xfrm>
          <a:prstGeom prst="rect">
            <a:avLst/>
          </a:prstGeom>
        </p:spPr>
      </p:pic>
      <p:pic>
        <p:nvPicPr>
          <p:cNvPr id="156" name="Picture 8" descr="HSBC Bank logo transparent background image ~ Free Png Images">
            <a:extLst>
              <a:ext uri="{FF2B5EF4-FFF2-40B4-BE49-F238E27FC236}">
                <a16:creationId xmlns:a16="http://schemas.microsoft.com/office/drawing/2014/main" id="{4ECCFD51-0544-4DB4-9EF6-05D45A4B70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6068" y="918032"/>
            <a:ext cx="649693" cy="54869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 descr="File:NationalTrustUKLogo.svg - Wikipedia">
            <a:extLst>
              <a:ext uri="{FF2B5EF4-FFF2-40B4-BE49-F238E27FC236}">
                <a16:creationId xmlns:a16="http://schemas.microsoft.com/office/drawing/2014/main" id="{572F948C-B96F-402C-BA31-053913F0C4E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97757" y="814418"/>
            <a:ext cx="504751" cy="75592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8">
            <a:extLst>
              <a:ext uri="{FF2B5EF4-FFF2-40B4-BE49-F238E27FC236}">
                <a16:creationId xmlns:a16="http://schemas.microsoft.com/office/drawing/2014/main" id="{5F0466DA-287D-4EAA-B06C-2627EF1318FD}"/>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3032470" y="2313412"/>
            <a:ext cx="856889" cy="16736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0">
            <a:extLst>
              <a:ext uri="{FF2B5EF4-FFF2-40B4-BE49-F238E27FC236}">
                <a16:creationId xmlns:a16="http://schemas.microsoft.com/office/drawing/2014/main" id="{E2870E34-8C9D-407E-A9DF-740AA4152955}"/>
              </a:ext>
            </a:extLst>
          </p:cNvPr>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bwMode="auto">
          <a:xfrm>
            <a:off x="1882372" y="2014584"/>
            <a:ext cx="573764" cy="76501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2">
            <a:extLst>
              <a:ext uri="{FF2B5EF4-FFF2-40B4-BE49-F238E27FC236}">
                <a16:creationId xmlns:a16="http://schemas.microsoft.com/office/drawing/2014/main" id="{0C7F5891-8C53-4929-BF8C-3936D8129C5D}"/>
              </a:ext>
            </a:extLst>
          </p:cNvPr>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bwMode="auto">
          <a:xfrm>
            <a:off x="536304" y="2083785"/>
            <a:ext cx="626615" cy="62661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a:extLst>
              <a:ext uri="{FF2B5EF4-FFF2-40B4-BE49-F238E27FC236}">
                <a16:creationId xmlns:a16="http://schemas.microsoft.com/office/drawing/2014/main" id="{55B6C116-FBA5-4F06-A5F7-E0DEB2BB4C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47962" y="4670202"/>
            <a:ext cx="1004341" cy="229645"/>
          </a:xfrm>
          <a:prstGeom prst="rect">
            <a:avLst/>
          </a:prstGeom>
        </p:spPr>
      </p:pic>
      <p:pic>
        <p:nvPicPr>
          <p:cNvPr id="168" name="Picture 167">
            <a:extLst>
              <a:ext uri="{FF2B5EF4-FFF2-40B4-BE49-F238E27FC236}">
                <a16:creationId xmlns:a16="http://schemas.microsoft.com/office/drawing/2014/main" id="{3FA9E5A4-9557-465A-B46A-EE89F5EB196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4928" y="5919228"/>
            <a:ext cx="889370" cy="130004"/>
          </a:xfrm>
          <a:prstGeom prst="rect">
            <a:avLst/>
          </a:prstGeom>
        </p:spPr>
      </p:pic>
      <p:pic>
        <p:nvPicPr>
          <p:cNvPr id="174" name="Picture 2" descr="http://pngimg.com/upload/car_logo_PNG1666.png">
            <a:extLst>
              <a:ext uri="{FF2B5EF4-FFF2-40B4-BE49-F238E27FC236}">
                <a16:creationId xmlns:a16="http://schemas.microsoft.com/office/drawing/2014/main" id="{F19B6E03-7B10-4AA7-AE27-0B6F49E7002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31377" y="5824977"/>
            <a:ext cx="830349" cy="31850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7285C73-AB39-44C2-8160-D7E8763007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18097" y="5853645"/>
            <a:ext cx="924008" cy="261170"/>
          </a:xfrm>
          <a:prstGeom prst="rect">
            <a:avLst/>
          </a:prstGeom>
        </p:spPr>
      </p:pic>
      <p:pic>
        <p:nvPicPr>
          <p:cNvPr id="176" name="Picture 175">
            <a:extLst>
              <a:ext uri="{FF2B5EF4-FFF2-40B4-BE49-F238E27FC236}">
                <a16:creationId xmlns:a16="http://schemas.microsoft.com/office/drawing/2014/main" id="{4F387710-C818-41CE-B382-B26C3EB0EF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80611" y="5614709"/>
            <a:ext cx="739044" cy="739044"/>
          </a:xfrm>
          <a:prstGeom prst="rect">
            <a:avLst/>
          </a:prstGeom>
        </p:spPr>
      </p:pic>
      <p:pic>
        <p:nvPicPr>
          <p:cNvPr id="177" name="Picture 176">
            <a:extLst>
              <a:ext uri="{FF2B5EF4-FFF2-40B4-BE49-F238E27FC236}">
                <a16:creationId xmlns:a16="http://schemas.microsoft.com/office/drawing/2014/main" id="{CBA18E83-1F5F-4594-9D2D-66064E56529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12330" y="5608127"/>
            <a:ext cx="697168" cy="752206"/>
          </a:xfrm>
          <a:prstGeom prst="rect">
            <a:avLst/>
          </a:prstGeom>
        </p:spPr>
      </p:pic>
      <p:pic>
        <p:nvPicPr>
          <p:cNvPr id="178" name="Picture 6" descr="ASOS">
            <a:extLst>
              <a:ext uri="{FF2B5EF4-FFF2-40B4-BE49-F238E27FC236}">
                <a16:creationId xmlns:a16="http://schemas.microsoft.com/office/drawing/2014/main" id="{F8F66AF1-F49C-46FE-AC2E-BE0F18E10B4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3645" y="5538622"/>
            <a:ext cx="891215" cy="89121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FBAEB98E-3856-4030-8A46-AE007DFA8D2C}"/>
              </a:ext>
            </a:extLst>
          </p:cNvPr>
          <p:cNvPicPr>
            <a:picLocks noChangeAspect="1" noChangeArrowheads="1"/>
          </p:cNvPicPr>
          <p:nvPr/>
        </p:nvPicPr>
        <p:blipFill>
          <a:blip r:embed="rId31">
            <a:extLst>
              <a:ext uri="{28A0092B-C50C-407E-A947-70E740481C1C}">
                <a14:useLocalDpi xmlns:a14="http://schemas.microsoft.com/office/drawing/2010/main" val="0"/>
              </a:ext>
            </a:extLst>
          </a:blip>
          <a:stretch>
            <a:fillRect/>
          </a:stretch>
        </p:blipFill>
        <p:spPr bwMode="auto">
          <a:xfrm>
            <a:off x="3181590" y="4396808"/>
            <a:ext cx="558651" cy="83471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a:extLst>
              <a:ext uri="{FF2B5EF4-FFF2-40B4-BE49-F238E27FC236}">
                <a16:creationId xmlns:a16="http://schemas.microsoft.com/office/drawing/2014/main" id="{FD13F72E-5AFA-4C6C-96B0-2B9D746193C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26116" y="4541439"/>
            <a:ext cx="1240870" cy="487169"/>
          </a:xfrm>
          <a:prstGeom prst="rect">
            <a:avLst/>
          </a:prstGeom>
        </p:spPr>
      </p:pic>
      <p:pic>
        <p:nvPicPr>
          <p:cNvPr id="181" name="Picture 16" descr="https://data.gov.au/uploads/group/2015-10-06-051317.357334DIIS-stacked.png">
            <a:extLst>
              <a:ext uri="{FF2B5EF4-FFF2-40B4-BE49-F238E27FC236}">
                <a16:creationId xmlns:a16="http://schemas.microsoft.com/office/drawing/2014/main" id="{46C53DFC-662F-4736-B4EC-2634653DB7A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929350" y="4421733"/>
            <a:ext cx="901502" cy="72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7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21"/>
                                        </p:tgtEl>
                                        <p:attrNameLst>
                                          <p:attrName>ppt_x</p:attrName>
                                          <p:attrName>ppt_y</p:attrName>
                                        </p:attrNameLst>
                                      </p:cBhvr>
                                      <p:rCtr x="2770" y="0"/>
                                    </p:animMotion>
                                  </p:childTnLst>
                                </p:cTn>
                              </p:par>
                              <p:par>
                                <p:cTn id="10" presetID="16" presetClass="entr" presetSubtype="4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arn(outHorizontal)">
                                      <p:cBhvr>
                                        <p:cTn id="12" dur="500"/>
                                        <p:tgtEl>
                                          <p:spTgt spid="66"/>
                                        </p:tgtEl>
                                      </p:cBhvr>
                                    </p:animEffect>
                                  </p:childTnLst>
                                </p:cTn>
                              </p:par>
                              <p:par>
                                <p:cTn id="13" presetID="16" presetClass="entr" presetSubtype="37"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par>
                                <p:cTn id="16" presetID="16" presetClass="entr" presetSubtype="42"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arn(outHorizontal)">
                                      <p:cBhvr>
                                        <p:cTn id="18" dur="500"/>
                                        <p:tgtEl>
                                          <p:spTgt spid="68"/>
                                        </p:tgtEl>
                                      </p:cBhvr>
                                    </p:animEffect>
                                  </p:childTnLst>
                                </p:cTn>
                              </p:par>
                              <p:par>
                                <p:cTn id="19" presetID="16" presetClass="entr" presetSubtype="37"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outVertical)">
                                      <p:cBhvr>
                                        <p:cTn id="21" dur="500"/>
                                        <p:tgtEl>
                                          <p:spTgt spid="69"/>
                                        </p:tgtEl>
                                      </p:cBhvr>
                                    </p:animEffect>
                                  </p:childTnLst>
                                </p:cTn>
                              </p:par>
                              <p:par>
                                <p:cTn id="22" presetID="16" presetClass="entr" presetSubtype="42"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arn(outHorizontal)">
                                      <p:cBhvr>
                                        <p:cTn id="24" dur="500"/>
                                        <p:tgtEl>
                                          <p:spTgt spid="70"/>
                                        </p:tgtEl>
                                      </p:cBhvr>
                                    </p:animEffect>
                                  </p:childTnLst>
                                </p:cTn>
                              </p:par>
                              <p:par>
                                <p:cTn id="25" presetID="16" presetClass="entr" presetSubtype="37"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outVertical)">
                                      <p:cBhvr>
                                        <p:cTn id="27" dur="500"/>
                                        <p:tgtEl>
                                          <p:spTgt spid="71"/>
                                        </p:tgtEl>
                                      </p:cBhvr>
                                    </p:animEffect>
                                  </p:childTnLst>
                                </p:cTn>
                              </p:par>
                              <p:par>
                                <p:cTn id="28" presetID="16" presetClass="entr" presetSubtype="42"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outHorizontal)">
                                      <p:cBhvr>
                                        <p:cTn id="30" dur="500"/>
                                        <p:tgtEl>
                                          <p:spTgt spid="72"/>
                                        </p:tgtEl>
                                      </p:cBhvr>
                                    </p:animEffect>
                                  </p:childTnLst>
                                </p:cTn>
                              </p:par>
                              <p:par>
                                <p:cTn id="31" presetID="16" presetClass="entr" presetSubtype="37"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arn(outVertical)">
                                      <p:cBhvr>
                                        <p:cTn id="33" dur="500"/>
                                        <p:tgtEl>
                                          <p:spTgt spid="73"/>
                                        </p:tgtEl>
                                      </p:cBhvr>
                                    </p:animEffect>
                                  </p:childTnLst>
                                </p:cTn>
                              </p:par>
                              <p:par>
                                <p:cTn id="34" presetID="16" presetClass="entr" presetSubtype="42"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barn(outHorizontal)">
                                      <p:cBhvr>
                                        <p:cTn id="36" dur="500"/>
                                        <p:tgtEl>
                                          <p:spTgt spid="74"/>
                                        </p:tgtEl>
                                      </p:cBhvr>
                                    </p:animEffect>
                                  </p:childTnLst>
                                </p:cTn>
                              </p:par>
                              <p:par>
                                <p:cTn id="37" presetID="16" presetClass="entr" presetSubtype="37"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barn(outVertical)">
                                      <p:cBhvr>
                                        <p:cTn id="39" dur="500"/>
                                        <p:tgtEl>
                                          <p:spTgt spid="75"/>
                                        </p:tgtEl>
                                      </p:cBhvr>
                                    </p:animEffect>
                                  </p:childTnLst>
                                </p:cTn>
                              </p:par>
                              <p:par>
                                <p:cTn id="40" presetID="16" presetClass="entr" presetSubtype="37"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barn(outVertical)">
                                      <p:cBhvr>
                                        <p:cTn id="42" dur="500"/>
                                        <p:tgtEl>
                                          <p:spTgt spid="76"/>
                                        </p:tgtEl>
                                      </p:cBhvr>
                                    </p:animEffect>
                                  </p:childTnLst>
                                </p:cTn>
                              </p:par>
                              <p:par>
                                <p:cTn id="43" presetID="16" presetClass="entr" presetSubtype="42"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barn(outHorizontal)">
                                      <p:cBhvr>
                                        <p:cTn id="45" dur="500"/>
                                        <p:tgtEl>
                                          <p:spTgt spid="77"/>
                                        </p:tgtEl>
                                      </p:cBhvr>
                                    </p:animEffect>
                                  </p:childTnLst>
                                </p:cTn>
                              </p:par>
                              <p:par>
                                <p:cTn id="46" presetID="16" presetClass="entr" presetSubtype="37"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barn(outVertical)">
                                      <p:cBhvr>
                                        <p:cTn id="48" dur="500"/>
                                        <p:tgtEl>
                                          <p:spTgt spid="78"/>
                                        </p:tgtEl>
                                      </p:cBhvr>
                                    </p:animEffect>
                                  </p:childTnLst>
                                </p:cTn>
                              </p:par>
                              <p:par>
                                <p:cTn id="49" presetID="16" presetClass="entr" presetSubtype="42"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barn(outHorizontal)">
                                      <p:cBhvr>
                                        <p:cTn id="51" dur="500"/>
                                        <p:tgtEl>
                                          <p:spTgt spid="79"/>
                                        </p:tgtEl>
                                      </p:cBhvr>
                                    </p:animEffect>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6" presetClass="entr" presetSubtype="42"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outHorizontal)">
                                      <p:cBhvr>
                                        <p:cTn id="57" dur="500"/>
                                        <p:tgtEl>
                                          <p:spTgt spid="81"/>
                                        </p:tgtEl>
                                      </p:cBhvr>
                                    </p:animEffect>
                                  </p:childTnLst>
                                </p:cTn>
                              </p:par>
                              <p:par>
                                <p:cTn id="58" presetID="16" presetClass="entr" presetSubtype="37"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outVertical)">
                                      <p:cBhvr>
                                        <p:cTn id="60" dur="500"/>
                                        <p:tgtEl>
                                          <p:spTgt spid="82"/>
                                        </p:tgtEl>
                                      </p:cBhvr>
                                    </p:animEffect>
                                  </p:childTnLst>
                                </p:cTn>
                              </p:par>
                              <p:par>
                                <p:cTn id="61" presetID="16" presetClass="entr" presetSubtype="42"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outHorizontal)">
                                      <p:cBhvr>
                                        <p:cTn id="63" dur="500"/>
                                        <p:tgtEl>
                                          <p:spTgt spid="83"/>
                                        </p:tgtEl>
                                      </p:cBhvr>
                                    </p:animEffect>
                                  </p:childTnLst>
                                </p:cTn>
                              </p:par>
                              <p:par>
                                <p:cTn id="64" presetID="16" presetClass="entr" presetSubtype="37"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outVertical)">
                                      <p:cBhvr>
                                        <p:cTn id="66" dur="500"/>
                                        <p:tgtEl>
                                          <p:spTgt spid="84"/>
                                        </p:tgtEl>
                                      </p:cBhvr>
                                    </p:animEffect>
                                  </p:childTnLst>
                                </p:cTn>
                              </p:par>
                              <p:par>
                                <p:cTn id="67" presetID="16" presetClass="entr" presetSubtype="42"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outHorizontal)">
                                      <p:cBhvr>
                                        <p:cTn id="69" dur="500"/>
                                        <p:tgtEl>
                                          <p:spTgt spid="85"/>
                                        </p:tgtEl>
                                      </p:cBhvr>
                                    </p:animEffect>
                                  </p:childTnLst>
                                </p:cTn>
                              </p:par>
                              <p:par>
                                <p:cTn id="70" presetID="16" presetClass="entr" presetSubtype="37"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outVertical)">
                                      <p:cBhvr>
                                        <p:cTn id="72" dur="500"/>
                                        <p:tgtEl>
                                          <p:spTgt spid="86"/>
                                        </p:tgtEl>
                                      </p:cBhvr>
                                    </p:animEffect>
                                  </p:childTnLst>
                                </p:cTn>
                              </p:par>
                              <p:par>
                                <p:cTn id="73" presetID="16" presetClass="entr" presetSubtype="37"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outVertical)">
                                      <p:cBhvr>
                                        <p:cTn id="75" dur="500"/>
                                        <p:tgtEl>
                                          <p:spTgt spid="87"/>
                                        </p:tgtEl>
                                      </p:cBhvr>
                                    </p:animEffect>
                                  </p:childTnLst>
                                </p:cTn>
                              </p:par>
                              <p:par>
                                <p:cTn id="76" presetID="16" presetClass="entr" presetSubtype="42" fill="hold"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barn(outHorizontal)">
                                      <p:cBhvr>
                                        <p:cTn id="78" dur="500"/>
                                        <p:tgtEl>
                                          <p:spTgt spid="88"/>
                                        </p:tgtEl>
                                      </p:cBhvr>
                                    </p:animEffect>
                                  </p:childTnLst>
                                </p:cTn>
                              </p:par>
                              <p:par>
                                <p:cTn id="79" presetID="16" presetClass="entr" presetSubtype="37"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barn(outVertical)">
                                      <p:cBhvr>
                                        <p:cTn id="81" dur="500"/>
                                        <p:tgtEl>
                                          <p:spTgt spid="89"/>
                                        </p:tgtEl>
                                      </p:cBhvr>
                                    </p:animEffect>
                                  </p:childTnLst>
                                </p:cTn>
                              </p:par>
                              <p:par>
                                <p:cTn id="82" presetID="16" presetClass="entr" presetSubtype="42"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barn(outHorizontal)">
                                      <p:cBhvr>
                                        <p:cTn id="84" dur="500"/>
                                        <p:tgtEl>
                                          <p:spTgt spid="90"/>
                                        </p:tgtEl>
                                      </p:cBhvr>
                                    </p:animEffect>
                                  </p:childTnLst>
                                </p:cTn>
                              </p:par>
                              <p:par>
                                <p:cTn id="85" presetID="16" presetClass="entr" presetSubtype="37" fill="hold"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barn(outVertical)">
                                      <p:cBhvr>
                                        <p:cTn id="87" dur="500"/>
                                        <p:tgtEl>
                                          <p:spTgt spid="91"/>
                                        </p:tgtEl>
                                      </p:cBhvr>
                                    </p:animEffect>
                                  </p:childTnLst>
                                </p:cTn>
                              </p:par>
                              <p:par>
                                <p:cTn id="88" presetID="16" presetClass="entr" presetSubtype="42"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barn(outHorizontal)">
                                      <p:cBhvr>
                                        <p:cTn id="90" dur="500"/>
                                        <p:tgtEl>
                                          <p:spTgt spid="92"/>
                                        </p:tgtEl>
                                      </p:cBhvr>
                                    </p:animEffect>
                                  </p:childTnLst>
                                </p:cTn>
                              </p:par>
                              <p:par>
                                <p:cTn id="91" presetID="16" presetClass="entr" presetSubtype="37" fill="hold"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barn(outVertical)">
                                      <p:cBhvr>
                                        <p:cTn id="93" dur="500"/>
                                        <p:tgtEl>
                                          <p:spTgt spid="93"/>
                                        </p:tgtEl>
                                      </p:cBhvr>
                                    </p:animEffect>
                                  </p:childTnLst>
                                </p:cTn>
                              </p:par>
                              <p:par>
                                <p:cTn id="94" presetID="16" presetClass="entr" presetSubtype="42"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barn(outHorizontal)">
                                      <p:cBhvr>
                                        <p:cTn id="96" dur="500"/>
                                        <p:tgtEl>
                                          <p:spTgt spid="94"/>
                                        </p:tgtEl>
                                      </p:cBhvr>
                                    </p:animEffect>
                                  </p:childTnLst>
                                </p:cTn>
                              </p:par>
                              <p:par>
                                <p:cTn id="97" presetID="16" presetClass="entr" presetSubtype="37" fill="hold"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barn(outVertical)">
                                      <p:cBhvr>
                                        <p:cTn id="99" dur="500"/>
                                        <p:tgtEl>
                                          <p:spTgt spid="95"/>
                                        </p:tgtEl>
                                      </p:cBhvr>
                                    </p:animEffect>
                                  </p:childTnLst>
                                </p:cTn>
                              </p:par>
                              <p:par>
                                <p:cTn id="100" presetID="16" presetClass="entr" presetSubtype="42"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barn(outHorizontal)">
                                      <p:cBhvr>
                                        <p:cTn id="102" dur="500"/>
                                        <p:tgtEl>
                                          <p:spTgt spid="96"/>
                                        </p:tgtEl>
                                      </p:cBhvr>
                                    </p:animEffect>
                                  </p:childTnLst>
                                </p:cTn>
                              </p:par>
                              <p:par>
                                <p:cTn id="103" presetID="16" presetClass="entr" presetSubtype="37" fill="hold" nodeType="with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barn(outVertical)">
                                      <p:cBhvr>
                                        <p:cTn id="105" dur="500"/>
                                        <p:tgtEl>
                                          <p:spTgt spid="97"/>
                                        </p:tgtEl>
                                      </p:cBhvr>
                                    </p:animEffect>
                                  </p:childTnLst>
                                </p:cTn>
                              </p:par>
                              <p:par>
                                <p:cTn id="106" presetID="16" presetClass="entr" presetSubtype="37" fill="hold" nodeType="with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barn(outVertical)">
                                      <p:cBhvr>
                                        <p:cTn id="108" dur="500"/>
                                        <p:tgtEl>
                                          <p:spTgt spid="98"/>
                                        </p:tgtEl>
                                      </p:cBhvr>
                                    </p:animEffect>
                                  </p:childTnLst>
                                </p:cTn>
                              </p:par>
                              <p:par>
                                <p:cTn id="109" presetID="16" presetClass="entr" presetSubtype="42"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barn(outHorizontal)">
                                      <p:cBhvr>
                                        <p:cTn id="111" dur="500"/>
                                        <p:tgtEl>
                                          <p:spTgt spid="99"/>
                                        </p:tgtEl>
                                      </p:cBhvr>
                                    </p:animEffect>
                                  </p:childTnLst>
                                </p:cTn>
                              </p:par>
                              <p:par>
                                <p:cTn id="112" presetID="16" presetClass="entr" presetSubtype="37" fill="hold" nodeType="with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barn(outVertical)">
                                      <p:cBhvr>
                                        <p:cTn id="114" dur="500"/>
                                        <p:tgtEl>
                                          <p:spTgt spid="100"/>
                                        </p:tgtEl>
                                      </p:cBhvr>
                                    </p:animEffect>
                                  </p:childTnLst>
                                </p:cTn>
                              </p:par>
                              <p:par>
                                <p:cTn id="115" presetID="16" presetClass="entr" presetSubtype="42"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barn(outHorizontal)">
                                      <p:cBhvr>
                                        <p:cTn id="117" dur="500"/>
                                        <p:tgtEl>
                                          <p:spTgt spid="101"/>
                                        </p:tgtEl>
                                      </p:cBhvr>
                                    </p:animEffect>
                                  </p:childTnLst>
                                </p:cTn>
                              </p:par>
                              <p:par>
                                <p:cTn id="118" presetID="16" presetClass="entr" presetSubtype="37" fill="hold" nodeType="with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barn(outVertical)">
                                      <p:cBhvr>
                                        <p:cTn id="120" dur="500"/>
                                        <p:tgtEl>
                                          <p:spTgt spid="102"/>
                                        </p:tgtEl>
                                      </p:cBhvr>
                                    </p:animEffect>
                                  </p:childTnLst>
                                </p:cTn>
                              </p:par>
                              <p:par>
                                <p:cTn id="121" presetID="16" presetClass="entr" presetSubtype="42"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barn(outHorizontal)">
                                      <p:cBhvr>
                                        <p:cTn id="123" dur="500"/>
                                        <p:tgtEl>
                                          <p:spTgt spid="103"/>
                                        </p:tgtEl>
                                      </p:cBhvr>
                                    </p:animEffect>
                                  </p:childTnLst>
                                </p:cTn>
                              </p:par>
                              <p:par>
                                <p:cTn id="124" presetID="16" presetClass="entr" presetSubtype="37"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barn(outVertical)">
                                      <p:cBhvr>
                                        <p:cTn id="126" dur="500"/>
                                        <p:tgtEl>
                                          <p:spTgt spid="104"/>
                                        </p:tgtEl>
                                      </p:cBhvr>
                                    </p:animEffect>
                                  </p:childTnLst>
                                </p:cTn>
                              </p:par>
                              <p:par>
                                <p:cTn id="127" presetID="16" presetClass="entr" presetSubtype="42"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barn(outHorizontal)">
                                      <p:cBhvr>
                                        <p:cTn id="129" dur="500"/>
                                        <p:tgtEl>
                                          <p:spTgt spid="105"/>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barn(outVertical)">
                                      <p:cBhvr>
                                        <p:cTn id="132" dur="500"/>
                                        <p:tgtEl>
                                          <p:spTgt spid="10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barn(outHorizontal)">
                                      <p:cBhvr>
                                        <p:cTn id="135" dur="500"/>
                                        <p:tgtEl>
                                          <p:spTgt spid="107"/>
                                        </p:tgtEl>
                                      </p:cBhvr>
                                    </p:animEffect>
                                  </p:childTnLst>
                                </p:cTn>
                              </p:par>
                              <p:par>
                                <p:cTn id="136" presetID="16" presetClass="entr" presetSubtype="37" fill="hold" nodeType="with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barn(outVertical)">
                                      <p:cBhvr>
                                        <p:cTn id="138" dur="500"/>
                                        <p:tgtEl>
                                          <p:spTgt spid="108"/>
                                        </p:tgtEl>
                                      </p:cBhvr>
                                    </p:animEffect>
                                  </p:childTnLst>
                                </p:cTn>
                              </p:par>
                              <p:par>
                                <p:cTn id="139" presetID="16" presetClass="entr" presetSubtype="37"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barn(outVertical)">
                                      <p:cBhvr>
                                        <p:cTn id="141" dur="500"/>
                                        <p:tgtEl>
                                          <p:spTgt spid="109"/>
                                        </p:tgtEl>
                                      </p:cBhvr>
                                    </p:animEffect>
                                  </p:childTnLst>
                                </p:cTn>
                              </p:par>
                              <p:par>
                                <p:cTn id="142" presetID="16" presetClass="entr" presetSubtype="42" fill="hold" nodeType="withEffect">
                                  <p:stCondLst>
                                    <p:cond delay="0"/>
                                  </p:stCondLst>
                                  <p:childTnLst>
                                    <p:set>
                                      <p:cBhvr>
                                        <p:cTn id="143" dur="1" fill="hold">
                                          <p:stCondLst>
                                            <p:cond delay="0"/>
                                          </p:stCondLst>
                                        </p:cTn>
                                        <p:tgtEl>
                                          <p:spTgt spid="110"/>
                                        </p:tgtEl>
                                        <p:attrNameLst>
                                          <p:attrName>style.visibility</p:attrName>
                                        </p:attrNameLst>
                                      </p:cBhvr>
                                      <p:to>
                                        <p:strVal val="visible"/>
                                      </p:to>
                                    </p:set>
                                    <p:animEffect transition="in" filter="barn(outHorizontal)">
                                      <p:cBhvr>
                                        <p:cTn id="144" dur="500"/>
                                        <p:tgtEl>
                                          <p:spTgt spid="110"/>
                                        </p:tgtEl>
                                      </p:cBhvr>
                                    </p:animEffect>
                                  </p:childTnLst>
                                </p:cTn>
                              </p:par>
                              <p:par>
                                <p:cTn id="145" presetID="16" presetClass="entr" presetSubtype="42" fill="hold"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barn(outHorizontal)">
                                      <p:cBhvr>
                                        <p:cTn id="147" dur="500"/>
                                        <p:tgtEl>
                                          <p:spTgt spid="111"/>
                                        </p:tgtEl>
                                      </p:cBhvr>
                                    </p:animEffect>
                                  </p:childTnLst>
                                </p:cTn>
                              </p:par>
                              <p:par>
                                <p:cTn id="148" presetID="16" presetClass="entr" presetSubtype="42" fill="hold" nodeType="withEffect">
                                  <p:stCondLst>
                                    <p:cond delay="0"/>
                                  </p:stCondLst>
                                  <p:childTnLst>
                                    <p:set>
                                      <p:cBhvr>
                                        <p:cTn id="149" dur="1" fill="hold">
                                          <p:stCondLst>
                                            <p:cond delay="0"/>
                                          </p:stCondLst>
                                        </p:cTn>
                                        <p:tgtEl>
                                          <p:spTgt spid="112"/>
                                        </p:tgtEl>
                                        <p:attrNameLst>
                                          <p:attrName>style.visibility</p:attrName>
                                        </p:attrNameLst>
                                      </p:cBhvr>
                                      <p:to>
                                        <p:strVal val="visible"/>
                                      </p:to>
                                    </p:set>
                                    <p:animEffect transition="in" filter="barn(outHorizontal)">
                                      <p:cBhvr>
                                        <p:cTn id="150" dur="500"/>
                                        <p:tgtEl>
                                          <p:spTgt spid="112"/>
                                        </p:tgtEl>
                                      </p:cBhvr>
                                    </p:animEffect>
                                  </p:childTnLst>
                                </p:cTn>
                              </p:par>
                              <p:par>
                                <p:cTn id="151" presetID="16" presetClass="entr" presetSubtype="42" fill="hold"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barn(outHorizontal)">
                                      <p:cBhvr>
                                        <p:cTn id="153" dur="500"/>
                                        <p:tgtEl>
                                          <p:spTgt spid="113"/>
                                        </p:tgtEl>
                                      </p:cBhvr>
                                    </p:animEffect>
                                  </p:childTnLst>
                                </p:cTn>
                              </p:par>
                              <p:par>
                                <p:cTn id="154" presetID="16" presetClass="entr" presetSubtype="42" fill="hold" nodeType="withEffect">
                                  <p:stCondLst>
                                    <p:cond delay="0"/>
                                  </p:stCondLst>
                                  <p:childTnLst>
                                    <p:set>
                                      <p:cBhvr>
                                        <p:cTn id="155" dur="1" fill="hold">
                                          <p:stCondLst>
                                            <p:cond delay="0"/>
                                          </p:stCondLst>
                                        </p:cTn>
                                        <p:tgtEl>
                                          <p:spTgt spid="114"/>
                                        </p:tgtEl>
                                        <p:attrNameLst>
                                          <p:attrName>style.visibility</p:attrName>
                                        </p:attrNameLst>
                                      </p:cBhvr>
                                      <p:to>
                                        <p:strVal val="visible"/>
                                      </p:to>
                                    </p:set>
                                    <p:animEffect transition="in" filter="barn(outHorizontal)">
                                      <p:cBhvr>
                                        <p:cTn id="156" dur="500"/>
                                        <p:tgtEl>
                                          <p:spTgt spid="114"/>
                                        </p:tgtEl>
                                      </p:cBhvr>
                                    </p:animEffect>
                                  </p:childTnLst>
                                </p:cTn>
                              </p:par>
                              <p:par>
                                <p:cTn id="157" presetID="23" presetClass="entr" presetSubtype="288" fill="hold"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p:cTn id="159" dur="500" fill="hold"/>
                                        <p:tgtEl>
                                          <p:spTgt spid="132"/>
                                        </p:tgtEl>
                                        <p:attrNameLst>
                                          <p:attrName>ppt_w</p:attrName>
                                        </p:attrNameLst>
                                      </p:cBhvr>
                                      <p:tavLst>
                                        <p:tav tm="0">
                                          <p:val>
                                            <p:strVal val="4/3*#ppt_w"/>
                                          </p:val>
                                        </p:tav>
                                        <p:tav tm="100000">
                                          <p:val>
                                            <p:strVal val="#ppt_w"/>
                                          </p:val>
                                        </p:tav>
                                      </p:tavLst>
                                    </p:anim>
                                    <p:anim calcmode="lin" valueType="num">
                                      <p:cBhvr>
                                        <p:cTn id="160" dur="500" fill="hold"/>
                                        <p:tgtEl>
                                          <p:spTgt spid="132"/>
                                        </p:tgtEl>
                                        <p:attrNameLst>
                                          <p:attrName>ppt_h</p:attrName>
                                        </p:attrNameLst>
                                      </p:cBhvr>
                                      <p:tavLst>
                                        <p:tav tm="0">
                                          <p:val>
                                            <p:strVal val="4/3*#ppt_h"/>
                                          </p:val>
                                        </p:tav>
                                        <p:tav tm="100000">
                                          <p:val>
                                            <p:strVal val="#ppt_h"/>
                                          </p:val>
                                        </p:tav>
                                      </p:tavLst>
                                    </p:anim>
                                  </p:childTnLst>
                                </p:cTn>
                              </p:par>
                              <p:par>
                                <p:cTn id="161" presetID="23" presetClass="entr" presetSubtype="288" fill="hold" nodeType="withEffect">
                                  <p:stCondLst>
                                    <p:cond delay="0"/>
                                  </p:stCondLst>
                                  <p:childTnLst>
                                    <p:set>
                                      <p:cBhvr>
                                        <p:cTn id="162" dur="1" fill="hold">
                                          <p:stCondLst>
                                            <p:cond delay="0"/>
                                          </p:stCondLst>
                                        </p:cTn>
                                        <p:tgtEl>
                                          <p:spTgt spid="136"/>
                                        </p:tgtEl>
                                        <p:attrNameLst>
                                          <p:attrName>style.visibility</p:attrName>
                                        </p:attrNameLst>
                                      </p:cBhvr>
                                      <p:to>
                                        <p:strVal val="visible"/>
                                      </p:to>
                                    </p:set>
                                    <p:anim calcmode="lin" valueType="num">
                                      <p:cBhvr>
                                        <p:cTn id="163" dur="500" fill="hold"/>
                                        <p:tgtEl>
                                          <p:spTgt spid="136"/>
                                        </p:tgtEl>
                                        <p:attrNameLst>
                                          <p:attrName>ppt_w</p:attrName>
                                        </p:attrNameLst>
                                      </p:cBhvr>
                                      <p:tavLst>
                                        <p:tav tm="0">
                                          <p:val>
                                            <p:strVal val="4/3*#ppt_w"/>
                                          </p:val>
                                        </p:tav>
                                        <p:tav tm="100000">
                                          <p:val>
                                            <p:strVal val="#ppt_w"/>
                                          </p:val>
                                        </p:tav>
                                      </p:tavLst>
                                    </p:anim>
                                    <p:anim calcmode="lin" valueType="num">
                                      <p:cBhvr>
                                        <p:cTn id="164" dur="500" fill="hold"/>
                                        <p:tgtEl>
                                          <p:spTgt spid="136"/>
                                        </p:tgtEl>
                                        <p:attrNameLst>
                                          <p:attrName>ppt_h</p:attrName>
                                        </p:attrNameLst>
                                      </p:cBhvr>
                                      <p:tavLst>
                                        <p:tav tm="0">
                                          <p:val>
                                            <p:strVal val="4/3*#ppt_h"/>
                                          </p:val>
                                        </p:tav>
                                        <p:tav tm="100000">
                                          <p:val>
                                            <p:strVal val="#ppt_h"/>
                                          </p:val>
                                        </p:tav>
                                      </p:tavLst>
                                    </p:anim>
                                  </p:childTnLst>
                                </p:cTn>
                              </p:par>
                              <p:par>
                                <p:cTn id="165" presetID="23" presetClass="entr" presetSubtype="288" fill="hold" nodeType="with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500" fill="hold"/>
                                        <p:tgtEl>
                                          <p:spTgt spid="160"/>
                                        </p:tgtEl>
                                        <p:attrNameLst>
                                          <p:attrName>ppt_w</p:attrName>
                                        </p:attrNameLst>
                                      </p:cBhvr>
                                      <p:tavLst>
                                        <p:tav tm="0">
                                          <p:val>
                                            <p:strVal val="4/3*#ppt_w"/>
                                          </p:val>
                                        </p:tav>
                                        <p:tav tm="100000">
                                          <p:val>
                                            <p:strVal val="#ppt_w"/>
                                          </p:val>
                                        </p:tav>
                                      </p:tavLst>
                                    </p:anim>
                                    <p:anim calcmode="lin" valueType="num">
                                      <p:cBhvr>
                                        <p:cTn id="168" dur="500" fill="hold"/>
                                        <p:tgtEl>
                                          <p:spTgt spid="160"/>
                                        </p:tgtEl>
                                        <p:attrNameLst>
                                          <p:attrName>ppt_h</p:attrName>
                                        </p:attrNameLst>
                                      </p:cBhvr>
                                      <p:tavLst>
                                        <p:tav tm="0">
                                          <p:val>
                                            <p:strVal val="4/3*#ppt_h"/>
                                          </p:val>
                                        </p:tav>
                                        <p:tav tm="100000">
                                          <p:val>
                                            <p:strVal val="#ppt_h"/>
                                          </p:val>
                                        </p:tav>
                                      </p:tavLst>
                                    </p:anim>
                                  </p:childTnLst>
                                </p:cTn>
                              </p:par>
                              <p:par>
                                <p:cTn id="169" presetID="23" presetClass="entr" presetSubtype="288"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p:cTn id="171" dur="500" fill="hold"/>
                                        <p:tgtEl>
                                          <p:spTgt spid="155"/>
                                        </p:tgtEl>
                                        <p:attrNameLst>
                                          <p:attrName>ppt_w</p:attrName>
                                        </p:attrNameLst>
                                      </p:cBhvr>
                                      <p:tavLst>
                                        <p:tav tm="0">
                                          <p:val>
                                            <p:strVal val="4/3*#ppt_w"/>
                                          </p:val>
                                        </p:tav>
                                        <p:tav tm="100000">
                                          <p:val>
                                            <p:strVal val="#ppt_w"/>
                                          </p:val>
                                        </p:tav>
                                      </p:tavLst>
                                    </p:anim>
                                    <p:anim calcmode="lin" valueType="num">
                                      <p:cBhvr>
                                        <p:cTn id="172" dur="500" fill="hold"/>
                                        <p:tgtEl>
                                          <p:spTgt spid="155"/>
                                        </p:tgtEl>
                                        <p:attrNameLst>
                                          <p:attrName>ppt_h</p:attrName>
                                        </p:attrNameLst>
                                      </p:cBhvr>
                                      <p:tavLst>
                                        <p:tav tm="0">
                                          <p:val>
                                            <p:strVal val="4/3*#ppt_h"/>
                                          </p:val>
                                        </p:tav>
                                        <p:tav tm="100000">
                                          <p:val>
                                            <p:strVal val="#ppt_h"/>
                                          </p:val>
                                        </p:tav>
                                      </p:tavLst>
                                    </p:anim>
                                  </p:childTnLst>
                                </p:cTn>
                              </p:par>
                              <p:par>
                                <p:cTn id="173" presetID="23" presetClass="entr" presetSubtype="288" fill="hold"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500" fill="hold"/>
                                        <p:tgtEl>
                                          <p:spTgt spid="151"/>
                                        </p:tgtEl>
                                        <p:attrNameLst>
                                          <p:attrName>ppt_w</p:attrName>
                                        </p:attrNameLst>
                                      </p:cBhvr>
                                      <p:tavLst>
                                        <p:tav tm="0">
                                          <p:val>
                                            <p:strVal val="4/3*#ppt_w"/>
                                          </p:val>
                                        </p:tav>
                                        <p:tav tm="100000">
                                          <p:val>
                                            <p:strVal val="#ppt_w"/>
                                          </p:val>
                                        </p:tav>
                                      </p:tavLst>
                                    </p:anim>
                                    <p:anim calcmode="lin" valueType="num">
                                      <p:cBhvr>
                                        <p:cTn id="176" dur="500" fill="hold"/>
                                        <p:tgtEl>
                                          <p:spTgt spid="151"/>
                                        </p:tgtEl>
                                        <p:attrNameLst>
                                          <p:attrName>ppt_h</p:attrName>
                                        </p:attrNameLst>
                                      </p:cBhvr>
                                      <p:tavLst>
                                        <p:tav tm="0">
                                          <p:val>
                                            <p:strVal val="4/3*#ppt_h"/>
                                          </p:val>
                                        </p:tav>
                                        <p:tav tm="100000">
                                          <p:val>
                                            <p:strVal val="#ppt_h"/>
                                          </p:val>
                                        </p:tav>
                                      </p:tavLst>
                                    </p:anim>
                                  </p:childTnLst>
                                </p:cTn>
                              </p:par>
                              <p:par>
                                <p:cTn id="177" presetID="23" presetClass="entr" presetSubtype="288" fill="hold" nodeType="withEffect">
                                  <p:stCondLst>
                                    <p:cond delay="0"/>
                                  </p:stCondLst>
                                  <p:childTnLst>
                                    <p:set>
                                      <p:cBhvr>
                                        <p:cTn id="178" dur="1" fill="hold">
                                          <p:stCondLst>
                                            <p:cond delay="0"/>
                                          </p:stCondLst>
                                        </p:cTn>
                                        <p:tgtEl>
                                          <p:spTgt spid="159"/>
                                        </p:tgtEl>
                                        <p:attrNameLst>
                                          <p:attrName>style.visibility</p:attrName>
                                        </p:attrNameLst>
                                      </p:cBhvr>
                                      <p:to>
                                        <p:strVal val="visible"/>
                                      </p:to>
                                    </p:set>
                                    <p:anim calcmode="lin" valueType="num">
                                      <p:cBhvr>
                                        <p:cTn id="179" dur="500" fill="hold"/>
                                        <p:tgtEl>
                                          <p:spTgt spid="159"/>
                                        </p:tgtEl>
                                        <p:attrNameLst>
                                          <p:attrName>ppt_w</p:attrName>
                                        </p:attrNameLst>
                                      </p:cBhvr>
                                      <p:tavLst>
                                        <p:tav tm="0">
                                          <p:val>
                                            <p:strVal val="4/3*#ppt_w"/>
                                          </p:val>
                                        </p:tav>
                                        <p:tav tm="100000">
                                          <p:val>
                                            <p:strVal val="#ppt_w"/>
                                          </p:val>
                                        </p:tav>
                                      </p:tavLst>
                                    </p:anim>
                                    <p:anim calcmode="lin" valueType="num">
                                      <p:cBhvr>
                                        <p:cTn id="180" dur="500" fill="hold"/>
                                        <p:tgtEl>
                                          <p:spTgt spid="159"/>
                                        </p:tgtEl>
                                        <p:attrNameLst>
                                          <p:attrName>ppt_h</p:attrName>
                                        </p:attrNameLst>
                                      </p:cBhvr>
                                      <p:tavLst>
                                        <p:tav tm="0">
                                          <p:val>
                                            <p:strVal val="4/3*#ppt_h"/>
                                          </p:val>
                                        </p:tav>
                                        <p:tav tm="100000">
                                          <p:val>
                                            <p:strVal val="#ppt_h"/>
                                          </p:val>
                                        </p:tav>
                                      </p:tavLst>
                                    </p:anim>
                                  </p:childTnLst>
                                </p:cTn>
                              </p:par>
                              <p:par>
                                <p:cTn id="181" presetID="23" presetClass="entr" presetSubtype="288" fill="hold" nodeType="withEffect">
                                  <p:stCondLst>
                                    <p:cond delay="0"/>
                                  </p:stCondLst>
                                  <p:childTnLst>
                                    <p:set>
                                      <p:cBhvr>
                                        <p:cTn id="182" dur="1" fill="hold">
                                          <p:stCondLst>
                                            <p:cond delay="0"/>
                                          </p:stCondLst>
                                        </p:cTn>
                                        <p:tgtEl>
                                          <p:spTgt spid="134"/>
                                        </p:tgtEl>
                                        <p:attrNameLst>
                                          <p:attrName>style.visibility</p:attrName>
                                        </p:attrNameLst>
                                      </p:cBhvr>
                                      <p:to>
                                        <p:strVal val="visible"/>
                                      </p:to>
                                    </p:set>
                                    <p:anim calcmode="lin" valueType="num">
                                      <p:cBhvr>
                                        <p:cTn id="183" dur="500" fill="hold"/>
                                        <p:tgtEl>
                                          <p:spTgt spid="134"/>
                                        </p:tgtEl>
                                        <p:attrNameLst>
                                          <p:attrName>ppt_w</p:attrName>
                                        </p:attrNameLst>
                                      </p:cBhvr>
                                      <p:tavLst>
                                        <p:tav tm="0">
                                          <p:val>
                                            <p:strVal val="4/3*#ppt_w"/>
                                          </p:val>
                                        </p:tav>
                                        <p:tav tm="100000">
                                          <p:val>
                                            <p:strVal val="#ppt_w"/>
                                          </p:val>
                                        </p:tav>
                                      </p:tavLst>
                                    </p:anim>
                                    <p:anim calcmode="lin" valueType="num">
                                      <p:cBhvr>
                                        <p:cTn id="184" dur="500" fill="hold"/>
                                        <p:tgtEl>
                                          <p:spTgt spid="134"/>
                                        </p:tgtEl>
                                        <p:attrNameLst>
                                          <p:attrName>ppt_h</p:attrName>
                                        </p:attrNameLst>
                                      </p:cBhvr>
                                      <p:tavLst>
                                        <p:tav tm="0">
                                          <p:val>
                                            <p:strVal val="4/3*#ppt_h"/>
                                          </p:val>
                                        </p:tav>
                                        <p:tav tm="100000">
                                          <p:val>
                                            <p:strVal val="#ppt_h"/>
                                          </p:val>
                                        </p:tav>
                                      </p:tavLst>
                                    </p:anim>
                                  </p:childTnLst>
                                </p:cTn>
                              </p:par>
                              <p:par>
                                <p:cTn id="185" presetID="23" presetClass="entr" presetSubtype="288" fill="hold" nodeType="withEffect">
                                  <p:stCondLst>
                                    <p:cond delay="0"/>
                                  </p:stCondLst>
                                  <p:childTnLst>
                                    <p:set>
                                      <p:cBhvr>
                                        <p:cTn id="186" dur="1" fill="hold">
                                          <p:stCondLst>
                                            <p:cond delay="0"/>
                                          </p:stCondLst>
                                        </p:cTn>
                                        <p:tgtEl>
                                          <p:spTgt spid="137"/>
                                        </p:tgtEl>
                                        <p:attrNameLst>
                                          <p:attrName>style.visibility</p:attrName>
                                        </p:attrNameLst>
                                      </p:cBhvr>
                                      <p:to>
                                        <p:strVal val="visible"/>
                                      </p:to>
                                    </p:set>
                                    <p:anim calcmode="lin" valueType="num">
                                      <p:cBhvr>
                                        <p:cTn id="187" dur="500" fill="hold"/>
                                        <p:tgtEl>
                                          <p:spTgt spid="137"/>
                                        </p:tgtEl>
                                        <p:attrNameLst>
                                          <p:attrName>ppt_w</p:attrName>
                                        </p:attrNameLst>
                                      </p:cBhvr>
                                      <p:tavLst>
                                        <p:tav tm="0">
                                          <p:val>
                                            <p:strVal val="4/3*#ppt_w"/>
                                          </p:val>
                                        </p:tav>
                                        <p:tav tm="100000">
                                          <p:val>
                                            <p:strVal val="#ppt_w"/>
                                          </p:val>
                                        </p:tav>
                                      </p:tavLst>
                                    </p:anim>
                                    <p:anim calcmode="lin" valueType="num">
                                      <p:cBhvr>
                                        <p:cTn id="188" dur="500" fill="hold"/>
                                        <p:tgtEl>
                                          <p:spTgt spid="137"/>
                                        </p:tgtEl>
                                        <p:attrNameLst>
                                          <p:attrName>ppt_h</p:attrName>
                                        </p:attrNameLst>
                                      </p:cBhvr>
                                      <p:tavLst>
                                        <p:tav tm="0">
                                          <p:val>
                                            <p:strVal val="4/3*#ppt_h"/>
                                          </p:val>
                                        </p:tav>
                                        <p:tav tm="100000">
                                          <p:val>
                                            <p:strVal val="#ppt_h"/>
                                          </p:val>
                                        </p:tav>
                                      </p:tavLst>
                                    </p:anim>
                                  </p:childTnLst>
                                </p:cTn>
                              </p:par>
                              <p:par>
                                <p:cTn id="189" presetID="23" presetClass="entr" presetSubtype="288"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 calcmode="lin" valueType="num">
                                      <p:cBhvr>
                                        <p:cTn id="191" dur="500" fill="hold"/>
                                        <p:tgtEl>
                                          <p:spTgt spid="178"/>
                                        </p:tgtEl>
                                        <p:attrNameLst>
                                          <p:attrName>ppt_w</p:attrName>
                                        </p:attrNameLst>
                                      </p:cBhvr>
                                      <p:tavLst>
                                        <p:tav tm="0">
                                          <p:val>
                                            <p:strVal val="4/3*#ppt_w"/>
                                          </p:val>
                                        </p:tav>
                                        <p:tav tm="100000">
                                          <p:val>
                                            <p:strVal val="#ppt_w"/>
                                          </p:val>
                                        </p:tav>
                                      </p:tavLst>
                                    </p:anim>
                                    <p:anim calcmode="lin" valueType="num">
                                      <p:cBhvr>
                                        <p:cTn id="192" dur="500" fill="hold"/>
                                        <p:tgtEl>
                                          <p:spTgt spid="178"/>
                                        </p:tgtEl>
                                        <p:attrNameLst>
                                          <p:attrName>ppt_h</p:attrName>
                                        </p:attrNameLst>
                                      </p:cBhvr>
                                      <p:tavLst>
                                        <p:tav tm="0">
                                          <p:val>
                                            <p:strVal val="4/3*#ppt_h"/>
                                          </p:val>
                                        </p:tav>
                                        <p:tav tm="100000">
                                          <p:val>
                                            <p:strVal val="#ppt_h"/>
                                          </p:val>
                                        </p:tav>
                                      </p:tavLst>
                                    </p:anim>
                                  </p:childTnLst>
                                </p:cTn>
                              </p:par>
                              <p:par>
                                <p:cTn id="193" presetID="23" presetClass="entr" presetSubtype="288" fill="hold" nodeType="withEffect">
                                  <p:stCondLst>
                                    <p:cond delay="0"/>
                                  </p:stCondLst>
                                  <p:childTnLst>
                                    <p:set>
                                      <p:cBhvr>
                                        <p:cTn id="194" dur="1" fill="hold">
                                          <p:stCondLst>
                                            <p:cond delay="0"/>
                                          </p:stCondLst>
                                        </p:cTn>
                                        <p:tgtEl>
                                          <p:spTgt spid="168"/>
                                        </p:tgtEl>
                                        <p:attrNameLst>
                                          <p:attrName>style.visibility</p:attrName>
                                        </p:attrNameLst>
                                      </p:cBhvr>
                                      <p:to>
                                        <p:strVal val="visible"/>
                                      </p:to>
                                    </p:set>
                                    <p:anim calcmode="lin" valueType="num">
                                      <p:cBhvr>
                                        <p:cTn id="195" dur="500" fill="hold"/>
                                        <p:tgtEl>
                                          <p:spTgt spid="168"/>
                                        </p:tgtEl>
                                        <p:attrNameLst>
                                          <p:attrName>ppt_w</p:attrName>
                                        </p:attrNameLst>
                                      </p:cBhvr>
                                      <p:tavLst>
                                        <p:tav tm="0">
                                          <p:val>
                                            <p:strVal val="4/3*#ppt_w"/>
                                          </p:val>
                                        </p:tav>
                                        <p:tav tm="100000">
                                          <p:val>
                                            <p:strVal val="#ppt_w"/>
                                          </p:val>
                                        </p:tav>
                                      </p:tavLst>
                                    </p:anim>
                                    <p:anim calcmode="lin" valueType="num">
                                      <p:cBhvr>
                                        <p:cTn id="196" dur="500" fill="hold"/>
                                        <p:tgtEl>
                                          <p:spTgt spid="168"/>
                                        </p:tgtEl>
                                        <p:attrNameLst>
                                          <p:attrName>ppt_h</p:attrName>
                                        </p:attrNameLst>
                                      </p:cBhvr>
                                      <p:tavLst>
                                        <p:tav tm="0">
                                          <p:val>
                                            <p:strVal val="4/3*#ppt_h"/>
                                          </p:val>
                                        </p:tav>
                                        <p:tav tm="100000">
                                          <p:val>
                                            <p:strVal val="#ppt_h"/>
                                          </p:val>
                                        </p:tav>
                                      </p:tavLst>
                                    </p:anim>
                                  </p:childTnLst>
                                </p:cTn>
                              </p:par>
                              <p:par>
                                <p:cTn id="197" presetID="23" presetClass="entr" presetSubtype="288"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p:cTn id="199" dur="500" fill="hold"/>
                                        <p:tgtEl>
                                          <p:spTgt spid="177"/>
                                        </p:tgtEl>
                                        <p:attrNameLst>
                                          <p:attrName>ppt_w</p:attrName>
                                        </p:attrNameLst>
                                      </p:cBhvr>
                                      <p:tavLst>
                                        <p:tav tm="0">
                                          <p:val>
                                            <p:strVal val="4/3*#ppt_w"/>
                                          </p:val>
                                        </p:tav>
                                        <p:tav tm="100000">
                                          <p:val>
                                            <p:strVal val="#ppt_w"/>
                                          </p:val>
                                        </p:tav>
                                      </p:tavLst>
                                    </p:anim>
                                    <p:anim calcmode="lin" valueType="num">
                                      <p:cBhvr>
                                        <p:cTn id="200" dur="500" fill="hold"/>
                                        <p:tgtEl>
                                          <p:spTgt spid="177"/>
                                        </p:tgtEl>
                                        <p:attrNameLst>
                                          <p:attrName>ppt_h</p:attrName>
                                        </p:attrNameLst>
                                      </p:cBhvr>
                                      <p:tavLst>
                                        <p:tav tm="0">
                                          <p:val>
                                            <p:strVal val="4/3*#ppt_h"/>
                                          </p:val>
                                        </p:tav>
                                        <p:tav tm="100000">
                                          <p:val>
                                            <p:strVal val="#ppt_h"/>
                                          </p:val>
                                        </p:tav>
                                      </p:tavLst>
                                    </p:anim>
                                  </p:childTnLst>
                                </p:cTn>
                              </p:par>
                              <p:par>
                                <p:cTn id="201" presetID="23" presetClass="entr" presetSubtype="288" fill="hold" nodeType="withEffect">
                                  <p:stCondLst>
                                    <p:cond delay="0"/>
                                  </p:stCondLst>
                                  <p:childTnLst>
                                    <p:set>
                                      <p:cBhvr>
                                        <p:cTn id="202" dur="1" fill="hold">
                                          <p:stCondLst>
                                            <p:cond delay="0"/>
                                          </p:stCondLst>
                                        </p:cTn>
                                        <p:tgtEl>
                                          <p:spTgt spid="179"/>
                                        </p:tgtEl>
                                        <p:attrNameLst>
                                          <p:attrName>style.visibility</p:attrName>
                                        </p:attrNameLst>
                                      </p:cBhvr>
                                      <p:to>
                                        <p:strVal val="visible"/>
                                      </p:to>
                                    </p:set>
                                    <p:anim calcmode="lin" valueType="num">
                                      <p:cBhvr>
                                        <p:cTn id="203" dur="500" fill="hold"/>
                                        <p:tgtEl>
                                          <p:spTgt spid="179"/>
                                        </p:tgtEl>
                                        <p:attrNameLst>
                                          <p:attrName>ppt_w</p:attrName>
                                        </p:attrNameLst>
                                      </p:cBhvr>
                                      <p:tavLst>
                                        <p:tav tm="0">
                                          <p:val>
                                            <p:strVal val="4/3*#ppt_w"/>
                                          </p:val>
                                        </p:tav>
                                        <p:tav tm="100000">
                                          <p:val>
                                            <p:strVal val="#ppt_w"/>
                                          </p:val>
                                        </p:tav>
                                      </p:tavLst>
                                    </p:anim>
                                    <p:anim calcmode="lin" valueType="num">
                                      <p:cBhvr>
                                        <p:cTn id="204" dur="500" fill="hold"/>
                                        <p:tgtEl>
                                          <p:spTgt spid="179"/>
                                        </p:tgtEl>
                                        <p:attrNameLst>
                                          <p:attrName>ppt_h</p:attrName>
                                        </p:attrNameLst>
                                      </p:cBhvr>
                                      <p:tavLst>
                                        <p:tav tm="0">
                                          <p:val>
                                            <p:strVal val="4/3*#ppt_h"/>
                                          </p:val>
                                        </p:tav>
                                        <p:tav tm="100000">
                                          <p:val>
                                            <p:strVal val="#ppt_h"/>
                                          </p:val>
                                        </p:tav>
                                      </p:tavLst>
                                    </p:anim>
                                  </p:childTnLst>
                                </p:cTn>
                              </p:par>
                              <p:par>
                                <p:cTn id="205" presetID="23" presetClass="entr" presetSubtype="288" fill="hold" nodeType="withEffect">
                                  <p:stCondLst>
                                    <p:cond delay="0"/>
                                  </p:stCondLst>
                                  <p:childTnLst>
                                    <p:set>
                                      <p:cBhvr>
                                        <p:cTn id="206" dur="1" fill="hold">
                                          <p:stCondLst>
                                            <p:cond delay="0"/>
                                          </p:stCondLst>
                                        </p:cTn>
                                        <p:tgtEl>
                                          <p:spTgt spid="129"/>
                                        </p:tgtEl>
                                        <p:attrNameLst>
                                          <p:attrName>style.visibility</p:attrName>
                                        </p:attrNameLst>
                                      </p:cBhvr>
                                      <p:to>
                                        <p:strVal val="visible"/>
                                      </p:to>
                                    </p:set>
                                    <p:anim calcmode="lin" valueType="num">
                                      <p:cBhvr>
                                        <p:cTn id="207" dur="500" fill="hold"/>
                                        <p:tgtEl>
                                          <p:spTgt spid="129"/>
                                        </p:tgtEl>
                                        <p:attrNameLst>
                                          <p:attrName>ppt_w</p:attrName>
                                        </p:attrNameLst>
                                      </p:cBhvr>
                                      <p:tavLst>
                                        <p:tav tm="0">
                                          <p:val>
                                            <p:strVal val="4/3*#ppt_w"/>
                                          </p:val>
                                        </p:tav>
                                        <p:tav tm="100000">
                                          <p:val>
                                            <p:strVal val="#ppt_w"/>
                                          </p:val>
                                        </p:tav>
                                      </p:tavLst>
                                    </p:anim>
                                    <p:anim calcmode="lin" valueType="num">
                                      <p:cBhvr>
                                        <p:cTn id="208" dur="500" fill="hold"/>
                                        <p:tgtEl>
                                          <p:spTgt spid="129"/>
                                        </p:tgtEl>
                                        <p:attrNameLst>
                                          <p:attrName>ppt_h</p:attrName>
                                        </p:attrNameLst>
                                      </p:cBhvr>
                                      <p:tavLst>
                                        <p:tav tm="0">
                                          <p:val>
                                            <p:strVal val="4/3*#ppt_h"/>
                                          </p:val>
                                        </p:tav>
                                        <p:tav tm="100000">
                                          <p:val>
                                            <p:strVal val="#ppt_h"/>
                                          </p:val>
                                        </p:tav>
                                      </p:tavLst>
                                    </p:anim>
                                  </p:childTnLst>
                                </p:cTn>
                              </p:par>
                              <p:par>
                                <p:cTn id="209" presetID="23" presetClass="entr" presetSubtype="288" fill="hold" nodeType="withEffect">
                                  <p:stCondLst>
                                    <p:cond delay="0"/>
                                  </p:stCondLst>
                                  <p:childTnLst>
                                    <p:set>
                                      <p:cBhvr>
                                        <p:cTn id="210" dur="1" fill="hold">
                                          <p:stCondLst>
                                            <p:cond delay="0"/>
                                          </p:stCondLst>
                                        </p:cTn>
                                        <p:tgtEl>
                                          <p:spTgt spid="158"/>
                                        </p:tgtEl>
                                        <p:attrNameLst>
                                          <p:attrName>style.visibility</p:attrName>
                                        </p:attrNameLst>
                                      </p:cBhvr>
                                      <p:to>
                                        <p:strVal val="visible"/>
                                      </p:to>
                                    </p:set>
                                    <p:anim calcmode="lin" valueType="num">
                                      <p:cBhvr>
                                        <p:cTn id="211" dur="500" fill="hold"/>
                                        <p:tgtEl>
                                          <p:spTgt spid="158"/>
                                        </p:tgtEl>
                                        <p:attrNameLst>
                                          <p:attrName>ppt_w</p:attrName>
                                        </p:attrNameLst>
                                      </p:cBhvr>
                                      <p:tavLst>
                                        <p:tav tm="0">
                                          <p:val>
                                            <p:strVal val="4/3*#ppt_w"/>
                                          </p:val>
                                        </p:tav>
                                        <p:tav tm="100000">
                                          <p:val>
                                            <p:strVal val="#ppt_w"/>
                                          </p:val>
                                        </p:tav>
                                      </p:tavLst>
                                    </p:anim>
                                    <p:anim calcmode="lin" valueType="num">
                                      <p:cBhvr>
                                        <p:cTn id="212" dur="500" fill="hold"/>
                                        <p:tgtEl>
                                          <p:spTgt spid="158"/>
                                        </p:tgtEl>
                                        <p:attrNameLst>
                                          <p:attrName>ppt_h</p:attrName>
                                        </p:attrNameLst>
                                      </p:cBhvr>
                                      <p:tavLst>
                                        <p:tav tm="0">
                                          <p:val>
                                            <p:strVal val="4/3*#ppt_h"/>
                                          </p:val>
                                        </p:tav>
                                        <p:tav tm="100000">
                                          <p:val>
                                            <p:strVal val="#ppt_h"/>
                                          </p:val>
                                        </p:tav>
                                      </p:tavLst>
                                    </p:anim>
                                  </p:childTnLst>
                                </p:cTn>
                              </p:par>
                              <p:par>
                                <p:cTn id="213" presetID="23" presetClass="entr" presetSubtype="288" fill="hold" nodeType="with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p:cTn id="215" dur="500" fill="hold"/>
                                        <p:tgtEl>
                                          <p:spTgt spid="156"/>
                                        </p:tgtEl>
                                        <p:attrNameLst>
                                          <p:attrName>ppt_w</p:attrName>
                                        </p:attrNameLst>
                                      </p:cBhvr>
                                      <p:tavLst>
                                        <p:tav tm="0">
                                          <p:val>
                                            <p:strVal val="4/3*#ppt_w"/>
                                          </p:val>
                                        </p:tav>
                                        <p:tav tm="100000">
                                          <p:val>
                                            <p:strVal val="#ppt_w"/>
                                          </p:val>
                                        </p:tav>
                                      </p:tavLst>
                                    </p:anim>
                                    <p:anim calcmode="lin" valueType="num">
                                      <p:cBhvr>
                                        <p:cTn id="216" dur="500" fill="hold"/>
                                        <p:tgtEl>
                                          <p:spTgt spid="156"/>
                                        </p:tgtEl>
                                        <p:attrNameLst>
                                          <p:attrName>ppt_h</p:attrName>
                                        </p:attrNameLst>
                                      </p:cBhvr>
                                      <p:tavLst>
                                        <p:tav tm="0">
                                          <p:val>
                                            <p:strVal val="4/3*#ppt_h"/>
                                          </p:val>
                                        </p:tav>
                                        <p:tav tm="100000">
                                          <p:val>
                                            <p:strVal val="#ppt_h"/>
                                          </p:val>
                                        </p:tav>
                                      </p:tavLst>
                                    </p:anim>
                                  </p:childTnLst>
                                </p:cTn>
                              </p:par>
                              <p:par>
                                <p:cTn id="217" presetID="23" presetClass="entr" presetSubtype="288" fill="hold" nodeType="withEffect">
                                  <p:stCondLst>
                                    <p:cond delay="0"/>
                                  </p:stCondLst>
                                  <p:childTnLst>
                                    <p:set>
                                      <p:cBhvr>
                                        <p:cTn id="218" dur="1" fill="hold">
                                          <p:stCondLst>
                                            <p:cond delay="0"/>
                                          </p:stCondLst>
                                        </p:cTn>
                                        <p:tgtEl>
                                          <p:spTgt spid="152"/>
                                        </p:tgtEl>
                                        <p:attrNameLst>
                                          <p:attrName>style.visibility</p:attrName>
                                        </p:attrNameLst>
                                      </p:cBhvr>
                                      <p:to>
                                        <p:strVal val="visible"/>
                                      </p:to>
                                    </p:set>
                                    <p:anim calcmode="lin" valueType="num">
                                      <p:cBhvr>
                                        <p:cTn id="219" dur="500" fill="hold"/>
                                        <p:tgtEl>
                                          <p:spTgt spid="152"/>
                                        </p:tgtEl>
                                        <p:attrNameLst>
                                          <p:attrName>ppt_w</p:attrName>
                                        </p:attrNameLst>
                                      </p:cBhvr>
                                      <p:tavLst>
                                        <p:tav tm="0">
                                          <p:val>
                                            <p:strVal val="4/3*#ppt_w"/>
                                          </p:val>
                                        </p:tav>
                                        <p:tav tm="100000">
                                          <p:val>
                                            <p:strVal val="#ppt_w"/>
                                          </p:val>
                                        </p:tav>
                                      </p:tavLst>
                                    </p:anim>
                                    <p:anim calcmode="lin" valueType="num">
                                      <p:cBhvr>
                                        <p:cTn id="220" dur="500" fill="hold"/>
                                        <p:tgtEl>
                                          <p:spTgt spid="152"/>
                                        </p:tgtEl>
                                        <p:attrNameLst>
                                          <p:attrName>ppt_h</p:attrName>
                                        </p:attrNameLst>
                                      </p:cBhvr>
                                      <p:tavLst>
                                        <p:tav tm="0">
                                          <p:val>
                                            <p:strVal val="4/3*#ppt_h"/>
                                          </p:val>
                                        </p:tav>
                                        <p:tav tm="100000">
                                          <p:val>
                                            <p:strVal val="#ppt_h"/>
                                          </p:val>
                                        </p:tav>
                                      </p:tavLst>
                                    </p:anim>
                                  </p:childTnLst>
                                </p:cTn>
                              </p:par>
                              <p:par>
                                <p:cTn id="221" presetID="23" presetClass="entr" presetSubtype="288" fill="hold" nodeType="withEffect">
                                  <p:stCondLst>
                                    <p:cond delay="0"/>
                                  </p:stCondLst>
                                  <p:childTnLst>
                                    <p:set>
                                      <p:cBhvr>
                                        <p:cTn id="222" dur="1" fill="hold">
                                          <p:stCondLst>
                                            <p:cond delay="0"/>
                                          </p:stCondLst>
                                        </p:cTn>
                                        <p:tgtEl>
                                          <p:spTgt spid="154"/>
                                        </p:tgtEl>
                                        <p:attrNameLst>
                                          <p:attrName>style.visibility</p:attrName>
                                        </p:attrNameLst>
                                      </p:cBhvr>
                                      <p:to>
                                        <p:strVal val="visible"/>
                                      </p:to>
                                    </p:set>
                                    <p:anim calcmode="lin" valueType="num">
                                      <p:cBhvr>
                                        <p:cTn id="223" dur="500" fill="hold"/>
                                        <p:tgtEl>
                                          <p:spTgt spid="154"/>
                                        </p:tgtEl>
                                        <p:attrNameLst>
                                          <p:attrName>ppt_w</p:attrName>
                                        </p:attrNameLst>
                                      </p:cBhvr>
                                      <p:tavLst>
                                        <p:tav tm="0">
                                          <p:val>
                                            <p:strVal val="4/3*#ppt_w"/>
                                          </p:val>
                                        </p:tav>
                                        <p:tav tm="100000">
                                          <p:val>
                                            <p:strVal val="#ppt_w"/>
                                          </p:val>
                                        </p:tav>
                                      </p:tavLst>
                                    </p:anim>
                                    <p:anim calcmode="lin" valueType="num">
                                      <p:cBhvr>
                                        <p:cTn id="224" dur="500" fill="hold"/>
                                        <p:tgtEl>
                                          <p:spTgt spid="154"/>
                                        </p:tgtEl>
                                        <p:attrNameLst>
                                          <p:attrName>ppt_h</p:attrName>
                                        </p:attrNameLst>
                                      </p:cBhvr>
                                      <p:tavLst>
                                        <p:tav tm="0">
                                          <p:val>
                                            <p:strVal val="4/3*#ppt_h"/>
                                          </p:val>
                                        </p:tav>
                                        <p:tav tm="100000">
                                          <p:val>
                                            <p:strVal val="#ppt_h"/>
                                          </p:val>
                                        </p:tav>
                                      </p:tavLst>
                                    </p:anim>
                                  </p:childTnLst>
                                </p:cTn>
                              </p:par>
                              <p:par>
                                <p:cTn id="225" presetID="23" presetClass="entr" presetSubtype="288" fill="hold" nodeType="withEffect">
                                  <p:stCondLst>
                                    <p:cond delay="0"/>
                                  </p:stCondLst>
                                  <p:childTnLst>
                                    <p:set>
                                      <p:cBhvr>
                                        <p:cTn id="226" dur="1" fill="hold">
                                          <p:stCondLst>
                                            <p:cond delay="0"/>
                                          </p:stCondLst>
                                        </p:cTn>
                                        <p:tgtEl>
                                          <p:spTgt spid="128"/>
                                        </p:tgtEl>
                                        <p:attrNameLst>
                                          <p:attrName>style.visibility</p:attrName>
                                        </p:attrNameLst>
                                      </p:cBhvr>
                                      <p:to>
                                        <p:strVal val="visible"/>
                                      </p:to>
                                    </p:set>
                                    <p:anim calcmode="lin" valueType="num">
                                      <p:cBhvr>
                                        <p:cTn id="227" dur="500" fill="hold"/>
                                        <p:tgtEl>
                                          <p:spTgt spid="128"/>
                                        </p:tgtEl>
                                        <p:attrNameLst>
                                          <p:attrName>ppt_w</p:attrName>
                                        </p:attrNameLst>
                                      </p:cBhvr>
                                      <p:tavLst>
                                        <p:tav tm="0">
                                          <p:val>
                                            <p:strVal val="4/3*#ppt_w"/>
                                          </p:val>
                                        </p:tav>
                                        <p:tav tm="100000">
                                          <p:val>
                                            <p:strVal val="#ppt_w"/>
                                          </p:val>
                                        </p:tav>
                                      </p:tavLst>
                                    </p:anim>
                                    <p:anim calcmode="lin" valueType="num">
                                      <p:cBhvr>
                                        <p:cTn id="228" dur="500" fill="hold"/>
                                        <p:tgtEl>
                                          <p:spTgt spid="128"/>
                                        </p:tgtEl>
                                        <p:attrNameLst>
                                          <p:attrName>ppt_h</p:attrName>
                                        </p:attrNameLst>
                                      </p:cBhvr>
                                      <p:tavLst>
                                        <p:tav tm="0">
                                          <p:val>
                                            <p:strVal val="4/3*#ppt_h"/>
                                          </p:val>
                                        </p:tav>
                                        <p:tav tm="100000">
                                          <p:val>
                                            <p:strVal val="#ppt_h"/>
                                          </p:val>
                                        </p:tav>
                                      </p:tavLst>
                                    </p:anim>
                                  </p:childTnLst>
                                </p:cTn>
                              </p:par>
                              <p:par>
                                <p:cTn id="229" presetID="23" presetClass="entr" presetSubtype="288" fill="hold" nodeType="withEffect">
                                  <p:stCondLst>
                                    <p:cond delay="0"/>
                                  </p:stCondLst>
                                  <p:childTnLst>
                                    <p:set>
                                      <p:cBhvr>
                                        <p:cTn id="230" dur="1" fill="hold">
                                          <p:stCondLst>
                                            <p:cond delay="0"/>
                                          </p:stCondLst>
                                        </p:cTn>
                                        <p:tgtEl>
                                          <p:spTgt spid="182"/>
                                        </p:tgtEl>
                                        <p:attrNameLst>
                                          <p:attrName>style.visibility</p:attrName>
                                        </p:attrNameLst>
                                      </p:cBhvr>
                                      <p:to>
                                        <p:strVal val="visible"/>
                                      </p:to>
                                    </p:set>
                                    <p:anim calcmode="lin" valueType="num">
                                      <p:cBhvr>
                                        <p:cTn id="231" dur="500" fill="hold"/>
                                        <p:tgtEl>
                                          <p:spTgt spid="182"/>
                                        </p:tgtEl>
                                        <p:attrNameLst>
                                          <p:attrName>ppt_w</p:attrName>
                                        </p:attrNameLst>
                                      </p:cBhvr>
                                      <p:tavLst>
                                        <p:tav tm="0">
                                          <p:val>
                                            <p:strVal val="4/3*#ppt_w"/>
                                          </p:val>
                                        </p:tav>
                                        <p:tav tm="100000">
                                          <p:val>
                                            <p:strVal val="#ppt_w"/>
                                          </p:val>
                                        </p:tav>
                                      </p:tavLst>
                                    </p:anim>
                                    <p:anim calcmode="lin" valueType="num">
                                      <p:cBhvr>
                                        <p:cTn id="232" dur="500" fill="hold"/>
                                        <p:tgtEl>
                                          <p:spTgt spid="182"/>
                                        </p:tgtEl>
                                        <p:attrNameLst>
                                          <p:attrName>ppt_h</p:attrName>
                                        </p:attrNameLst>
                                      </p:cBhvr>
                                      <p:tavLst>
                                        <p:tav tm="0">
                                          <p:val>
                                            <p:strVal val="4/3*#ppt_h"/>
                                          </p:val>
                                        </p:tav>
                                        <p:tav tm="100000">
                                          <p:val>
                                            <p:strVal val="#ppt_h"/>
                                          </p:val>
                                        </p:tav>
                                      </p:tavLst>
                                    </p:anim>
                                  </p:childTnLst>
                                </p:cTn>
                              </p:par>
                              <p:par>
                                <p:cTn id="233" presetID="23" presetClass="entr" presetSubtype="288" fill="hold" nodeType="withEffect">
                                  <p:stCondLst>
                                    <p:cond delay="0"/>
                                  </p:stCondLst>
                                  <p:childTnLst>
                                    <p:set>
                                      <p:cBhvr>
                                        <p:cTn id="234" dur="1" fill="hold">
                                          <p:stCondLst>
                                            <p:cond delay="0"/>
                                          </p:stCondLst>
                                        </p:cTn>
                                        <p:tgtEl>
                                          <p:spTgt spid="174"/>
                                        </p:tgtEl>
                                        <p:attrNameLst>
                                          <p:attrName>style.visibility</p:attrName>
                                        </p:attrNameLst>
                                      </p:cBhvr>
                                      <p:to>
                                        <p:strVal val="visible"/>
                                      </p:to>
                                    </p:set>
                                    <p:anim calcmode="lin" valueType="num">
                                      <p:cBhvr>
                                        <p:cTn id="235" dur="500" fill="hold"/>
                                        <p:tgtEl>
                                          <p:spTgt spid="174"/>
                                        </p:tgtEl>
                                        <p:attrNameLst>
                                          <p:attrName>ppt_w</p:attrName>
                                        </p:attrNameLst>
                                      </p:cBhvr>
                                      <p:tavLst>
                                        <p:tav tm="0">
                                          <p:val>
                                            <p:strVal val="4/3*#ppt_w"/>
                                          </p:val>
                                        </p:tav>
                                        <p:tav tm="100000">
                                          <p:val>
                                            <p:strVal val="#ppt_w"/>
                                          </p:val>
                                        </p:tav>
                                      </p:tavLst>
                                    </p:anim>
                                    <p:anim calcmode="lin" valueType="num">
                                      <p:cBhvr>
                                        <p:cTn id="236" dur="500" fill="hold"/>
                                        <p:tgtEl>
                                          <p:spTgt spid="174"/>
                                        </p:tgtEl>
                                        <p:attrNameLst>
                                          <p:attrName>ppt_h</p:attrName>
                                        </p:attrNameLst>
                                      </p:cBhvr>
                                      <p:tavLst>
                                        <p:tav tm="0">
                                          <p:val>
                                            <p:strVal val="4/3*#ppt_h"/>
                                          </p:val>
                                        </p:tav>
                                        <p:tav tm="100000">
                                          <p:val>
                                            <p:strVal val="#ppt_h"/>
                                          </p:val>
                                        </p:tav>
                                      </p:tavLst>
                                    </p:anim>
                                  </p:childTnLst>
                                </p:cTn>
                              </p:par>
                              <p:par>
                                <p:cTn id="237" presetID="23" presetClass="entr" presetSubtype="288" fill="hold" nodeType="withEffect">
                                  <p:stCondLst>
                                    <p:cond delay="0"/>
                                  </p:stCondLst>
                                  <p:childTnLst>
                                    <p:set>
                                      <p:cBhvr>
                                        <p:cTn id="238" dur="1" fill="hold">
                                          <p:stCondLst>
                                            <p:cond delay="0"/>
                                          </p:stCondLst>
                                        </p:cTn>
                                        <p:tgtEl>
                                          <p:spTgt spid="176"/>
                                        </p:tgtEl>
                                        <p:attrNameLst>
                                          <p:attrName>style.visibility</p:attrName>
                                        </p:attrNameLst>
                                      </p:cBhvr>
                                      <p:to>
                                        <p:strVal val="visible"/>
                                      </p:to>
                                    </p:set>
                                    <p:anim calcmode="lin" valueType="num">
                                      <p:cBhvr>
                                        <p:cTn id="239" dur="500" fill="hold"/>
                                        <p:tgtEl>
                                          <p:spTgt spid="176"/>
                                        </p:tgtEl>
                                        <p:attrNameLst>
                                          <p:attrName>ppt_w</p:attrName>
                                        </p:attrNameLst>
                                      </p:cBhvr>
                                      <p:tavLst>
                                        <p:tav tm="0">
                                          <p:val>
                                            <p:strVal val="4/3*#ppt_w"/>
                                          </p:val>
                                        </p:tav>
                                        <p:tav tm="100000">
                                          <p:val>
                                            <p:strVal val="#ppt_w"/>
                                          </p:val>
                                        </p:tav>
                                      </p:tavLst>
                                    </p:anim>
                                    <p:anim calcmode="lin" valueType="num">
                                      <p:cBhvr>
                                        <p:cTn id="240" dur="500" fill="hold"/>
                                        <p:tgtEl>
                                          <p:spTgt spid="176"/>
                                        </p:tgtEl>
                                        <p:attrNameLst>
                                          <p:attrName>ppt_h</p:attrName>
                                        </p:attrNameLst>
                                      </p:cBhvr>
                                      <p:tavLst>
                                        <p:tav tm="0">
                                          <p:val>
                                            <p:strVal val="4/3*#ppt_h"/>
                                          </p:val>
                                        </p:tav>
                                        <p:tav tm="100000">
                                          <p:val>
                                            <p:strVal val="#ppt_h"/>
                                          </p:val>
                                        </p:tav>
                                      </p:tavLst>
                                    </p:anim>
                                  </p:childTnLst>
                                </p:cTn>
                              </p:par>
                              <p:par>
                                <p:cTn id="241" presetID="23" presetClass="entr" presetSubtype="288" fill="hold" nodeType="withEffect">
                                  <p:stCondLst>
                                    <p:cond delay="0"/>
                                  </p:stCondLst>
                                  <p:childTnLst>
                                    <p:set>
                                      <p:cBhvr>
                                        <p:cTn id="242" dur="1" fill="hold">
                                          <p:stCondLst>
                                            <p:cond delay="0"/>
                                          </p:stCondLst>
                                        </p:cTn>
                                        <p:tgtEl>
                                          <p:spTgt spid="167"/>
                                        </p:tgtEl>
                                        <p:attrNameLst>
                                          <p:attrName>style.visibility</p:attrName>
                                        </p:attrNameLst>
                                      </p:cBhvr>
                                      <p:to>
                                        <p:strVal val="visible"/>
                                      </p:to>
                                    </p:set>
                                    <p:anim calcmode="lin" valueType="num">
                                      <p:cBhvr>
                                        <p:cTn id="243" dur="500" fill="hold"/>
                                        <p:tgtEl>
                                          <p:spTgt spid="167"/>
                                        </p:tgtEl>
                                        <p:attrNameLst>
                                          <p:attrName>ppt_w</p:attrName>
                                        </p:attrNameLst>
                                      </p:cBhvr>
                                      <p:tavLst>
                                        <p:tav tm="0">
                                          <p:val>
                                            <p:strVal val="4/3*#ppt_w"/>
                                          </p:val>
                                        </p:tav>
                                        <p:tav tm="100000">
                                          <p:val>
                                            <p:strVal val="#ppt_w"/>
                                          </p:val>
                                        </p:tav>
                                      </p:tavLst>
                                    </p:anim>
                                    <p:anim calcmode="lin" valueType="num">
                                      <p:cBhvr>
                                        <p:cTn id="244" dur="500" fill="hold"/>
                                        <p:tgtEl>
                                          <p:spTgt spid="167"/>
                                        </p:tgtEl>
                                        <p:attrNameLst>
                                          <p:attrName>ppt_h</p:attrName>
                                        </p:attrNameLst>
                                      </p:cBhvr>
                                      <p:tavLst>
                                        <p:tav tm="0">
                                          <p:val>
                                            <p:strVal val="4/3*#ppt_h"/>
                                          </p:val>
                                        </p:tav>
                                        <p:tav tm="100000">
                                          <p:val>
                                            <p:strVal val="#ppt_h"/>
                                          </p:val>
                                        </p:tav>
                                      </p:tavLst>
                                    </p:anim>
                                  </p:childTnLst>
                                </p:cTn>
                              </p:par>
                              <p:par>
                                <p:cTn id="245" presetID="23" presetClass="entr" presetSubtype="288" fill="hold" nodeType="withEffect">
                                  <p:stCondLst>
                                    <p:cond delay="0"/>
                                  </p:stCondLst>
                                  <p:childTnLst>
                                    <p:set>
                                      <p:cBhvr>
                                        <p:cTn id="246" dur="1" fill="hold">
                                          <p:stCondLst>
                                            <p:cond delay="0"/>
                                          </p:stCondLst>
                                        </p:cTn>
                                        <p:tgtEl>
                                          <p:spTgt spid="135"/>
                                        </p:tgtEl>
                                        <p:attrNameLst>
                                          <p:attrName>style.visibility</p:attrName>
                                        </p:attrNameLst>
                                      </p:cBhvr>
                                      <p:to>
                                        <p:strVal val="visible"/>
                                      </p:to>
                                    </p:set>
                                    <p:anim calcmode="lin" valueType="num">
                                      <p:cBhvr>
                                        <p:cTn id="247" dur="500" fill="hold"/>
                                        <p:tgtEl>
                                          <p:spTgt spid="135"/>
                                        </p:tgtEl>
                                        <p:attrNameLst>
                                          <p:attrName>ppt_w</p:attrName>
                                        </p:attrNameLst>
                                      </p:cBhvr>
                                      <p:tavLst>
                                        <p:tav tm="0">
                                          <p:val>
                                            <p:strVal val="4/3*#ppt_w"/>
                                          </p:val>
                                        </p:tav>
                                        <p:tav tm="100000">
                                          <p:val>
                                            <p:strVal val="#ppt_w"/>
                                          </p:val>
                                        </p:tav>
                                      </p:tavLst>
                                    </p:anim>
                                    <p:anim calcmode="lin" valueType="num">
                                      <p:cBhvr>
                                        <p:cTn id="248" dur="500" fill="hold"/>
                                        <p:tgtEl>
                                          <p:spTgt spid="135"/>
                                        </p:tgtEl>
                                        <p:attrNameLst>
                                          <p:attrName>ppt_h</p:attrName>
                                        </p:attrNameLst>
                                      </p:cBhvr>
                                      <p:tavLst>
                                        <p:tav tm="0">
                                          <p:val>
                                            <p:strVal val="4/3*#ppt_h"/>
                                          </p:val>
                                        </p:tav>
                                        <p:tav tm="100000">
                                          <p:val>
                                            <p:strVal val="#ppt_h"/>
                                          </p:val>
                                        </p:tav>
                                      </p:tavLst>
                                    </p:anim>
                                  </p:childTnLst>
                                </p:cTn>
                              </p:par>
                              <p:par>
                                <p:cTn id="249" presetID="23" presetClass="entr" presetSubtype="288" fill="hold" nodeType="withEffect">
                                  <p:stCondLst>
                                    <p:cond delay="0"/>
                                  </p:stCondLst>
                                  <p:childTnLst>
                                    <p:set>
                                      <p:cBhvr>
                                        <p:cTn id="250" dur="1" fill="hold">
                                          <p:stCondLst>
                                            <p:cond delay="0"/>
                                          </p:stCondLst>
                                        </p:cTn>
                                        <p:tgtEl>
                                          <p:spTgt spid="131"/>
                                        </p:tgtEl>
                                        <p:attrNameLst>
                                          <p:attrName>style.visibility</p:attrName>
                                        </p:attrNameLst>
                                      </p:cBhvr>
                                      <p:to>
                                        <p:strVal val="visible"/>
                                      </p:to>
                                    </p:set>
                                    <p:anim calcmode="lin" valueType="num">
                                      <p:cBhvr>
                                        <p:cTn id="251" dur="500" fill="hold"/>
                                        <p:tgtEl>
                                          <p:spTgt spid="131"/>
                                        </p:tgtEl>
                                        <p:attrNameLst>
                                          <p:attrName>ppt_w</p:attrName>
                                        </p:attrNameLst>
                                      </p:cBhvr>
                                      <p:tavLst>
                                        <p:tav tm="0">
                                          <p:val>
                                            <p:strVal val="4/3*#ppt_w"/>
                                          </p:val>
                                        </p:tav>
                                        <p:tav tm="100000">
                                          <p:val>
                                            <p:strVal val="#ppt_w"/>
                                          </p:val>
                                        </p:tav>
                                      </p:tavLst>
                                    </p:anim>
                                    <p:anim calcmode="lin" valueType="num">
                                      <p:cBhvr>
                                        <p:cTn id="252" dur="500" fill="hold"/>
                                        <p:tgtEl>
                                          <p:spTgt spid="131"/>
                                        </p:tgtEl>
                                        <p:attrNameLst>
                                          <p:attrName>ppt_h</p:attrName>
                                        </p:attrNameLst>
                                      </p:cBhvr>
                                      <p:tavLst>
                                        <p:tav tm="0">
                                          <p:val>
                                            <p:strVal val="4/3*#ppt_h"/>
                                          </p:val>
                                        </p:tav>
                                        <p:tav tm="100000">
                                          <p:val>
                                            <p:strVal val="#ppt_h"/>
                                          </p:val>
                                        </p:tav>
                                      </p:tavLst>
                                    </p:anim>
                                  </p:childTnLst>
                                </p:cTn>
                              </p:par>
                              <p:par>
                                <p:cTn id="253" presetID="23" presetClass="entr" presetSubtype="288" fill="hold" nodeType="withEffect">
                                  <p:stCondLst>
                                    <p:cond delay="0"/>
                                  </p:stCondLst>
                                  <p:childTnLst>
                                    <p:set>
                                      <p:cBhvr>
                                        <p:cTn id="254" dur="1" fill="hold">
                                          <p:stCondLst>
                                            <p:cond delay="0"/>
                                          </p:stCondLst>
                                        </p:cTn>
                                        <p:tgtEl>
                                          <p:spTgt spid="157"/>
                                        </p:tgtEl>
                                        <p:attrNameLst>
                                          <p:attrName>style.visibility</p:attrName>
                                        </p:attrNameLst>
                                      </p:cBhvr>
                                      <p:to>
                                        <p:strVal val="visible"/>
                                      </p:to>
                                    </p:set>
                                    <p:anim calcmode="lin" valueType="num">
                                      <p:cBhvr>
                                        <p:cTn id="255" dur="500" fill="hold"/>
                                        <p:tgtEl>
                                          <p:spTgt spid="157"/>
                                        </p:tgtEl>
                                        <p:attrNameLst>
                                          <p:attrName>ppt_w</p:attrName>
                                        </p:attrNameLst>
                                      </p:cBhvr>
                                      <p:tavLst>
                                        <p:tav tm="0">
                                          <p:val>
                                            <p:strVal val="4/3*#ppt_w"/>
                                          </p:val>
                                        </p:tav>
                                        <p:tav tm="100000">
                                          <p:val>
                                            <p:strVal val="#ppt_w"/>
                                          </p:val>
                                        </p:tav>
                                      </p:tavLst>
                                    </p:anim>
                                    <p:anim calcmode="lin" valueType="num">
                                      <p:cBhvr>
                                        <p:cTn id="256" dur="500" fill="hold"/>
                                        <p:tgtEl>
                                          <p:spTgt spid="157"/>
                                        </p:tgtEl>
                                        <p:attrNameLst>
                                          <p:attrName>ppt_h</p:attrName>
                                        </p:attrNameLst>
                                      </p:cBhvr>
                                      <p:tavLst>
                                        <p:tav tm="0">
                                          <p:val>
                                            <p:strVal val="4/3*#ppt_h"/>
                                          </p:val>
                                        </p:tav>
                                        <p:tav tm="100000">
                                          <p:val>
                                            <p:strVal val="#ppt_h"/>
                                          </p:val>
                                        </p:tav>
                                      </p:tavLst>
                                    </p:anim>
                                  </p:childTnLst>
                                </p:cTn>
                              </p:par>
                              <p:par>
                                <p:cTn id="257" presetID="23" presetClass="entr" presetSubtype="288" fill="hold" nodeType="withEffect">
                                  <p:stCondLst>
                                    <p:cond delay="0"/>
                                  </p:stCondLst>
                                  <p:childTnLst>
                                    <p:set>
                                      <p:cBhvr>
                                        <p:cTn id="258" dur="1" fill="hold">
                                          <p:stCondLst>
                                            <p:cond delay="0"/>
                                          </p:stCondLst>
                                        </p:cTn>
                                        <p:tgtEl>
                                          <p:spTgt spid="153"/>
                                        </p:tgtEl>
                                        <p:attrNameLst>
                                          <p:attrName>style.visibility</p:attrName>
                                        </p:attrNameLst>
                                      </p:cBhvr>
                                      <p:to>
                                        <p:strVal val="visible"/>
                                      </p:to>
                                    </p:set>
                                    <p:anim calcmode="lin" valueType="num">
                                      <p:cBhvr>
                                        <p:cTn id="259" dur="500" fill="hold"/>
                                        <p:tgtEl>
                                          <p:spTgt spid="153"/>
                                        </p:tgtEl>
                                        <p:attrNameLst>
                                          <p:attrName>ppt_w</p:attrName>
                                        </p:attrNameLst>
                                      </p:cBhvr>
                                      <p:tavLst>
                                        <p:tav tm="0">
                                          <p:val>
                                            <p:strVal val="4/3*#ppt_w"/>
                                          </p:val>
                                        </p:tav>
                                        <p:tav tm="100000">
                                          <p:val>
                                            <p:strVal val="#ppt_w"/>
                                          </p:val>
                                        </p:tav>
                                      </p:tavLst>
                                    </p:anim>
                                    <p:anim calcmode="lin" valueType="num">
                                      <p:cBhvr>
                                        <p:cTn id="260" dur="500" fill="hold"/>
                                        <p:tgtEl>
                                          <p:spTgt spid="153"/>
                                        </p:tgtEl>
                                        <p:attrNameLst>
                                          <p:attrName>ppt_h</p:attrName>
                                        </p:attrNameLst>
                                      </p:cBhvr>
                                      <p:tavLst>
                                        <p:tav tm="0">
                                          <p:val>
                                            <p:strVal val="4/3*#ppt_h"/>
                                          </p:val>
                                        </p:tav>
                                        <p:tav tm="100000">
                                          <p:val>
                                            <p:strVal val="#ppt_h"/>
                                          </p:val>
                                        </p:tav>
                                      </p:tavLst>
                                    </p:anim>
                                  </p:childTnLst>
                                </p:cTn>
                              </p:par>
                              <p:par>
                                <p:cTn id="261" presetID="23" presetClass="entr" presetSubtype="288" fill="hold" nodeType="withEffect">
                                  <p:stCondLst>
                                    <p:cond delay="0"/>
                                  </p:stCondLst>
                                  <p:childTnLst>
                                    <p:set>
                                      <p:cBhvr>
                                        <p:cTn id="262" dur="1" fill="hold">
                                          <p:stCondLst>
                                            <p:cond delay="0"/>
                                          </p:stCondLst>
                                        </p:cTn>
                                        <p:tgtEl>
                                          <p:spTgt spid="130"/>
                                        </p:tgtEl>
                                        <p:attrNameLst>
                                          <p:attrName>style.visibility</p:attrName>
                                        </p:attrNameLst>
                                      </p:cBhvr>
                                      <p:to>
                                        <p:strVal val="visible"/>
                                      </p:to>
                                    </p:set>
                                    <p:anim calcmode="lin" valueType="num">
                                      <p:cBhvr>
                                        <p:cTn id="263" dur="500" fill="hold"/>
                                        <p:tgtEl>
                                          <p:spTgt spid="130"/>
                                        </p:tgtEl>
                                        <p:attrNameLst>
                                          <p:attrName>ppt_w</p:attrName>
                                        </p:attrNameLst>
                                      </p:cBhvr>
                                      <p:tavLst>
                                        <p:tav tm="0">
                                          <p:val>
                                            <p:strVal val="4/3*#ppt_w"/>
                                          </p:val>
                                        </p:tav>
                                        <p:tav tm="100000">
                                          <p:val>
                                            <p:strVal val="#ppt_w"/>
                                          </p:val>
                                        </p:tav>
                                      </p:tavLst>
                                    </p:anim>
                                    <p:anim calcmode="lin" valueType="num">
                                      <p:cBhvr>
                                        <p:cTn id="264" dur="500" fill="hold"/>
                                        <p:tgtEl>
                                          <p:spTgt spid="130"/>
                                        </p:tgtEl>
                                        <p:attrNameLst>
                                          <p:attrName>ppt_h</p:attrName>
                                        </p:attrNameLst>
                                      </p:cBhvr>
                                      <p:tavLst>
                                        <p:tav tm="0">
                                          <p:val>
                                            <p:strVal val="4/3*#ppt_h"/>
                                          </p:val>
                                        </p:tav>
                                        <p:tav tm="100000">
                                          <p:val>
                                            <p:strVal val="#ppt_h"/>
                                          </p:val>
                                        </p:tav>
                                      </p:tavLst>
                                    </p:anim>
                                  </p:childTnLst>
                                </p:cTn>
                              </p:par>
                              <p:par>
                                <p:cTn id="265" presetID="23" presetClass="entr" presetSubtype="288" fill="hold" nodeType="withEffect">
                                  <p:stCondLst>
                                    <p:cond delay="0"/>
                                  </p:stCondLst>
                                  <p:childTnLst>
                                    <p:set>
                                      <p:cBhvr>
                                        <p:cTn id="266" dur="1" fill="hold">
                                          <p:stCondLst>
                                            <p:cond delay="0"/>
                                          </p:stCondLst>
                                        </p:cTn>
                                        <p:tgtEl>
                                          <p:spTgt spid="133"/>
                                        </p:tgtEl>
                                        <p:attrNameLst>
                                          <p:attrName>style.visibility</p:attrName>
                                        </p:attrNameLst>
                                      </p:cBhvr>
                                      <p:to>
                                        <p:strVal val="visible"/>
                                      </p:to>
                                    </p:set>
                                    <p:anim calcmode="lin" valueType="num">
                                      <p:cBhvr>
                                        <p:cTn id="267" dur="500" fill="hold"/>
                                        <p:tgtEl>
                                          <p:spTgt spid="133"/>
                                        </p:tgtEl>
                                        <p:attrNameLst>
                                          <p:attrName>ppt_w</p:attrName>
                                        </p:attrNameLst>
                                      </p:cBhvr>
                                      <p:tavLst>
                                        <p:tav tm="0">
                                          <p:val>
                                            <p:strVal val="4/3*#ppt_w"/>
                                          </p:val>
                                        </p:tav>
                                        <p:tav tm="100000">
                                          <p:val>
                                            <p:strVal val="#ppt_w"/>
                                          </p:val>
                                        </p:tav>
                                      </p:tavLst>
                                    </p:anim>
                                    <p:anim calcmode="lin" valueType="num">
                                      <p:cBhvr>
                                        <p:cTn id="268" dur="500" fill="hold"/>
                                        <p:tgtEl>
                                          <p:spTgt spid="133"/>
                                        </p:tgtEl>
                                        <p:attrNameLst>
                                          <p:attrName>ppt_h</p:attrName>
                                        </p:attrNameLst>
                                      </p:cBhvr>
                                      <p:tavLst>
                                        <p:tav tm="0">
                                          <p:val>
                                            <p:strVal val="4/3*#ppt_h"/>
                                          </p:val>
                                        </p:tav>
                                        <p:tav tm="100000">
                                          <p:val>
                                            <p:strVal val="#ppt_h"/>
                                          </p:val>
                                        </p:tav>
                                      </p:tavLst>
                                    </p:anim>
                                  </p:childTnLst>
                                </p:cTn>
                              </p:par>
                              <p:par>
                                <p:cTn id="269" presetID="23" presetClass="entr" presetSubtype="288" fill="hold" nodeType="withEffect">
                                  <p:stCondLst>
                                    <p:cond delay="0"/>
                                  </p:stCondLst>
                                  <p:childTnLst>
                                    <p:set>
                                      <p:cBhvr>
                                        <p:cTn id="270" dur="1" fill="hold">
                                          <p:stCondLst>
                                            <p:cond delay="0"/>
                                          </p:stCondLst>
                                        </p:cTn>
                                        <p:tgtEl>
                                          <p:spTgt spid="181"/>
                                        </p:tgtEl>
                                        <p:attrNameLst>
                                          <p:attrName>style.visibility</p:attrName>
                                        </p:attrNameLst>
                                      </p:cBhvr>
                                      <p:to>
                                        <p:strVal val="visible"/>
                                      </p:to>
                                    </p:set>
                                    <p:anim calcmode="lin" valueType="num">
                                      <p:cBhvr>
                                        <p:cTn id="271" dur="500" fill="hold"/>
                                        <p:tgtEl>
                                          <p:spTgt spid="181"/>
                                        </p:tgtEl>
                                        <p:attrNameLst>
                                          <p:attrName>ppt_w</p:attrName>
                                        </p:attrNameLst>
                                      </p:cBhvr>
                                      <p:tavLst>
                                        <p:tav tm="0">
                                          <p:val>
                                            <p:strVal val="4/3*#ppt_w"/>
                                          </p:val>
                                        </p:tav>
                                        <p:tav tm="100000">
                                          <p:val>
                                            <p:strVal val="#ppt_w"/>
                                          </p:val>
                                        </p:tav>
                                      </p:tavLst>
                                    </p:anim>
                                    <p:anim calcmode="lin" valueType="num">
                                      <p:cBhvr>
                                        <p:cTn id="272" dur="500" fill="hold"/>
                                        <p:tgtEl>
                                          <p:spTgt spid="181"/>
                                        </p:tgtEl>
                                        <p:attrNameLst>
                                          <p:attrName>ppt_h</p:attrName>
                                        </p:attrNameLst>
                                      </p:cBhvr>
                                      <p:tavLst>
                                        <p:tav tm="0">
                                          <p:val>
                                            <p:strVal val="4/3*#ppt_h"/>
                                          </p:val>
                                        </p:tav>
                                        <p:tav tm="100000">
                                          <p:val>
                                            <p:strVal val="#ppt_h"/>
                                          </p:val>
                                        </p:tav>
                                      </p:tavLst>
                                    </p:anim>
                                  </p:childTnLst>
                                </p:cTn>
                              </p:par>
                              <p:par>
                                <p:cTn id="273" presetID="23" presetClass="entr" presetSubtype="288" fill="hold" nodeType="withEffect">
                                  <p:stCondLst>
                                    <p:cond delay="0"/>
                                  </p:stCondLst>
                                  <p:childTnLst>
                                    <p:set>
                                      <p:cBhvr>
                                        <p:cTn id="274" dur="1" fill="hold">
                                          <p:stCondLst>
                                            <p:cond delay="0"/>
                                          </p:stCondLst>
                                        </p:cTn>
                                        <p:tgtEl>
                                          <p:spTgt spid="175"/>
                                        </p:tgtEl>
                                        <p:attrNameLst>
                                          <p:attrName>style.visibility</p:attrName>
                                        </p:attrNameLst>
                                      </p:cBhvr>
                                      <p:to>
                                        <p:strVal val="visible"/>
                                      </p:to>
                                    </p:set>
                                    <p:anim calcmode="lin" valueType="num">
                                      <p:cBhvr>
                                        <p:cTn id="275" dur="500" fill="hold"/>
                                        <p:tgtEl>
                                          <p:spTgt spid="175"/>
                                        </p:tgtEl>
                                        <p:attrNameLst>
                                          <p:attrName>ppt_w</p:attrName>
                                        </p:attrNameLst>
                                      </p:cBhvr>
                                      <p:tavLst>
                                        <p:tav tm="0">
                                          <p:val>
                                            <p:strVal val="4/3*#ppt_w"/>
                                          </p:val>
                                        </p:tav>
                                        <p:tav tm="100000">
                                          <p:val>
                                            <p:strVal val="#ppt_w"/>
                                          </p:val>
                                        </p:tav>
                                      </p:tavLst>
                                    </p:anim>
                                    <p:anim calcmode="lin" valueType="num">
                                      <p:cBhvr>
                                        <p:cTn id="276" dur="500" fill="hold"/>
                                        <p:tgtEl>
                                          <p:spTgt spid="17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Blockchain: Beyond the Hype</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4286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C7F000-0079-4D25-B15E-DBDBD27A58C9}"/>
              </a:ext>
            </a:extLst>
          </p:cNvPr>
          <p:cNvSpPr>
            <a:spLocks noGrp="1"/>
          </p:cNvSpPr>
          <p:nvPr>
            <p:ph type="title"/>
          </p:nvPr>
        </p:nvSpPr>
        <p:spPr/>
        <p:txBody>
          <a:bodyPr/>
          <a:lstStyle/>
          <a:p>
            <a:r>
              <a:rPr lang="en-US" dirty="0"/>
              <a:t>Bitcoin Market Cap</a:t>
            </a:r>
          </a:p>
        </p:txBody>
      </p:sp>
      <p:pic>
        <p:nvPicPr>
          <p:cNvPr id="7" name="Picture 6">
            <a:extLst>
              <a:ext uri="{FF2B5EF4-FFF2-40B4-BE49-F238E27FC236}">
                <a16:creationId xmlns:a16="http://schemas.microsoft.com/office/drawing/2014/main" id="{2357DE15-407A-4A86-8C7A-3EDCF6B2F8D8}"/>
              </a:ext>
            </a:extLst>
          </p:cNvPr>
          <p:cNvPicPr>
            <a:picLocks noChangeAspect="1"/>
          </p:cNvPicPr>
          <p:nvPr/>
        </p:nvPicPr>
        <p:blipFill>
          <a:blip r:embed="rId3"/>
          <a:stretch>
            <a:fillRect/>
          </a:stretch>
        </p:blipFill>
        <p:spPr>
          <a:xfrm>
            <a:off x="1493837" y="1287462"/>
            <a:ext cx="8872138" cy="5126307"/>
          </a:xfrm>
          <a:prstGeom prst="rect">
            <a:avLst/>
          </a:prstGeom>
        </p:spPr>
      </p:pic>
      <p:sp>
        <p:nvSpPr>
          <p:cNvPr id="9" name="Rectangle 8">
            <a:extLst>
              <a:ext uri="{FF2B5EF4-FFF2-40B4-BE49-F238E27FC236}">
                <a16:creationId xmlns:a16="http://schemas.microsoft.com/office/drawing/2014/main" id="{D6536D06-258A-40B2-B98D-90B0930B1FBA}"/>
              </a:ext>
            </a:extLst>
          </p:cNvPr>
          <p:cNvSpPr/>
          <p:nvPr/>
        </p:nvSpPr>
        <p:spPr>
          <a:xfrm>
            <a:off x="446114" y="6525268"/>
            <a:ext cx="7434471" cy="369332"/>
          </a:xfrm>
          <a:prstGeom prst="rect">
            <a:avLst/>
          </a:prstGeom>
        </p:spPr>
        <p:txBody>
          <a:bodyPr wrap="none">
            <a:spAutoFit/>
          </a:bodyPr>
          <a:lstStyle/>
          <a:p>
            <a:r>
              <a:rPr lang="en-US" dirty="0"/>
              <a:t>Last 3 months retrieved on 1/17/2018 – Source: https://coinmarketcap.com</a:t>
            </a:r>
          </a:p>
        </p:txBody>
      </p:sp>
    </p:spTree>
    <p:extLst>
      <p:ext uri="{BB962C8B-B14F-4D97-AF65-F5344CB8AC3E}">
        <p14:creationId xmlns:p14="http://schemas.microsoft.com/office/powerpoint/2010/main" val="12329884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8F5-FB3B-4E45-A03B-7ECC1750E33E}"/>
              </a:ext>
            </a:extLst>
          </p:cNvPr>
          <p:cNvSpPr>
            <a:spLocks noGrp="1"/>
          </p:cNvSpPr>
          <p:nvPr>
            <p:ph type="title"/>
          </p:nvPr>
        </p:nvSpPr>
        <p:spPr/>
        <p:txBody>
          <a:bodyPr/>
          <a:lstStyle/>
          <a:p>
            <a:r>
              <a:rPr lang="en-US" dirty="0"/>
              <a:t>Bitcoin</a:t>
            </a:r>
          </a:p>
        </p:txBody>
      </p:sp>
      <p:sp>
        <p:nvSpPr>
          <p:cNvPr id="3" name="Text Placeholder 2">
            <a:extLst>
              <a:ext uri="{FF2B5EF4-FFF2-40B4-BE49-F238E27FC236}">
                <a16:creationId xmlns:a16="http://schemas.microsoft.com/office/drawing/2014/main" id="{713BAFD1-1B96-42E3-8D14-6E980390A536}"/>
              </a:ext>
            </a:extLst>
          </p:cNvPr>
          <p:cNvSpPr>
            <a:spLocks noGrp="1"/>
          </p:cNvSpPr>
          <p:nvPr>
            <p:ph type="body" sz="quarter" idx="10"/>
          </p:nvPr>
        </p:nvSpPr>
        <p:spPr>
          <a:xfrm>
            <a:off x="274702" y="1211287"/>
            <a:ext cx="11888787" cy="5170646"/>
          </a:xfrm>
        </p:spPr>
        <p:txBody>
          <a:bodyPr/>
          <a:lstStyle/>
          <a:p>
            <a:r>
              <a:rPr lang="en-US" dirty="0"/>
              <a:t>Bitcoin is a </a:t>
            </a:r>
            <a:r>
              <a:rPr lang="en-US" b="1" dirty="0"/>
              <a:t>cryptocurrency</a:t>
            </a:r>
            <a:r>
              <a:rPr lang="en-US" dirty="0"/>
              <a:t> and worldwide payment system. It is the first decentralized digital currency, as the system works </a:t>
            </a:r>
            <a:r>
              <a:rPr lang="en-US" b="1" dirty="0"/>
              <a:t>without a central bank </a:t>
            </a:r>
            <a:r>
              <a:rPr lang="en-US" dirty="0"/>
              <a:t>or single administrator. The network is peer-to-peer and transactions take place between users directly, without an intermediary. These transactions are verified by network nodes through the use of cryptography and recorded in a </a:t>
            </a:r>
            <a:r>
              <a:rPr lang="en-US" b="1" dirty="0"/>
              <a:t>public distributed ledger called a blockchain</a:t>
            </a:r>
            <a:r>
              <a:rPr lang="en-US" dirty="0"/>
              <a:t>. Bitcoin was invented by an unknown person or group of people under the name Satoshi Nakamoto and released as open-source software in 2009.</a:t>
            </a:r>
          </a:p>
        </p:txBody>
      </p:sp>
      <p:sp>
        <p:nvSpPr>
          <p:cNvPr id="6" name="Rectangle 5">
            <a:extLst>
              <a:ext uri="{FF2B5EF4-FFF2-40B4-BE49-F238E27FC236}">
                <a16:creationId xmlns:a16="http://schemas.microsoft.com/office/drawing/2014/main" id="{EC8D818B-254D-4BD7-B666-68E3B6611C61}"/>
              </a:ext>
            </a:extLst>
          </p:cNvPr>
          <p:cNvSpPr/>
          <p:nvPr/>
        </p:nvSpPr>
        <p:spPr>
          <a:xfrm>
            <a:off x="579437" y="6469062"/>
            <a:ext cx="4527778" cy="369332"/>
          </a:xfrm>
          <a:prstGeom prst="rect">
            <a:avLst/>
          </a:prstGeom>
        </p:spPr>
        <p:txBody>
          <a:bodyPr wrap="none">
            <a:spAutoFit/>
          </a:bodyPr>
          <a:lstStyle/>
          <a:p>
            <a:r>
              <a:rPr lang="en-US" dirty="0"/>
              <a:t>Source: https://en.wikipedia.org/wiki/Bitcoin</a:t>
            </a:r>
          </a:p>
        </p:txBody>
      </p:sp>
    </p:spTree>
    <p:extLst>
      <p:ext uri="{BB962C8B-B14F-4D97-AF65-F5344CB8AC3E}">
        <p14:creationId xmlns:p14="http://schemas.microsoft.com/office/powerpoint/2010/main" val="3040737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FCCB-586A-4EEE-B994-7AB518348FF7}"/>
              </a:ext>
            </a:extLst>
          </p:cNvPr>
          <p:cNvSpPr>
            <a:spLocks noGrp="1"/>
          </p:cNvSpPr>
          <p:nvPr>
            <p:ph type="title"/>
          </p:nvPr>
        </p:nvSpPr>
        <p:spPr/>
        <p:txBody>
          <a:bodyPr/>
          <a:lstStyle/>
          <a:p>
            <a:r>
              <a:rPr lang="en-US" dirty="0"/>
              <a:t>Blockchain</a:t>
            </a:r>
          </a:p>
        </p:txBody>
      </p:sp>
      <p:sp>
        <p:nvSpPr>
          <p:cNvPr id="3" name="Text Placeholder 2">
            <a:extLst>
              <a:ext uri="{FF2B5EF4-FFF2-40B4-BE49-F238E27FC236}">
                <a16:creationId xmlns:a16="http://schemas.microsoft.com/office/drawing/2014/main" id="{AB404A22-72F9-4D09-8C7D-DEA9AFB075FF}"/>
              </a:ext>
            </a:extLst>
          </p:cNvPr>
          <p:cNvSpPr>
            <a:spLocks noGrp="1"/>
          </p:cNvSpPr>
          <p:nvPr>
            <p:ph type="body" sz="quarter" idx="10"/>
          </p:nvPr>
        </p:nvSpPr>
        <p:spPr>
          <a:xfrm>
            <a:off x="274702" y="1211287"/>
            <a:ext cx="11888787" cy="2677656"/>
          </a:xfrm>
        </p:spPr>
        <p:txBody>
          <a:bodyPr/>
          <a:lstStyle/>
          <a:p>
            <a:r>
              <a:rPr lang="en-US" dirty="0"/>
              <a:t>A blockchain is a decentralized and distributed digital ledger that is used to record transactions across many computers so that the record cannot be altered retroactively without the alteration of all subsequent blocks and the collusion of the network</a:t>
            </a:r>
          </a:p>
        </p:txBody>
      </p:sp>
      <p:sp>
        <p:nvSpPr>
          <p:cNvPr id="4" name="Rectangle 3">
            <a:extLst>
              <a:ext uri="{FF2B5EF4-FFF2-40B4-BE49-F238E27FC236}">
                <a16:creationId xmlns:a16="http://schemas.microsoft.com/office/drawing/2014/main" id="{E882AF8D-519B-4E80-84C0-ADF0B01751F8}"/>
              </a:ext>
            </a:extLst>
          </p:cNvPr>
          <p:cNvSpPr/>
          <p:nvPr/>
        </p:nvSpPr>
        <p:spPr>
          <a:xfrm>
            <a:off x="287058" y="6469062"/>
            <a:ext cx="4907690" cy="369332"/>
          </a:xfrm>
          <a:prstGeom prst="rect">
            <a:avLst/>
          </a:prstGeom>
        </p:spPr>
        <p:txBody>
          <a:bodyPr wrap="none">
            <a:spAutoFit/>
          </a:bodyPr>
          <a:lstStyle/>
          <a:p>
            <a:r>
              <a:rPr lang="en-US" dirty="0"/>
              <a:t>Source: https://en.wikipedia.org/wiki/Blockchain</a:t>
            </a:r>
          </a:p>
        </p:txBody>
      </p:sp>
    </p:spTree>
    <p:extLst>
      <p:ext uri="{BB962C8B-B14F-4D97-AF65-F5344CB8AC3E}">
        <p14:creationId xmlns:p14="http://schemas.microsoft.com/office/powerpoint/2010/main" val="6726813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482853" y="371571"/>
            <a:ext cx="3359824" cy="1486024"/>
            <a:chOff x="1909648" y="2886773"/>
            <a:chExt cx="7666210" cy="2746126"/>
          </a:xfrm>
        </p:grpSpPr>
        <p:sp>
          <p:nvSpPr>
            <p:cNvPr id="12" name="Rectangle 11"/>
            <p:cNvSpPr/>
            <p:nvPr/>
          </p:nvSpPr>
          <p:spPr bwMode="auto">
            <a:xfrm rot="12573484" flipV="1">
              <a:off x="2544882" y="4549040"/>
              <a:ext cx="1937977"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3" name="Rectangle 12"/>
            <p:cNvSpPr/>
            <p:nvPr/>
          </p:nvSpPr>
          <p:spPr bwMode="auto">
            <a:xfrm rot="21033589" flipV="1">
              <a:off x="4505651" y="4724833"/>
              <a:ext cx="4535011"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4" name="Rectangle 13"/>
            <p:cNvSpPr/>
            <p:nvPr/>
          </p:nvSpPr>
          <p:spPr bwMode="auto">
            <a:xfrm rot="10531436" flipV="1">
              <a:off x="2774760" y="3666734"/>
              <a:ext cx="2702181" cy="44820"/>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5" name="Rectangle 14"/>
            <p:cNvSpPr/>
            <p:nvPr/>
          </p:nvSpPr>
          <p:spPr bwMode="auto">
            <a:xfrm rot="18938690" flipV="1">
              <a:off x="4058793" y="4352142"/>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sp>
          <p:nvSpPr>
            <p:cNvPr id="16" name="Rectangle 15"/>
            <p:cNvSpPr/>
            <p:nvPr/>
          </p:nvSpPr>
          <p:spPr bwMode="auto">
            <a:xfrm rot="857972" flipV="1">
              <a:off x="6506404" y="3981615"/>
              <a:ext cx="2269165" cy="44821"/>
            </a:xfrm>
            <a:prstGeom prst="rect">
              <a:avLst/>
            </a:prstGeom>
            <a:solidFill>
              <a:srgbClr val="E4E4E4"/>
            </a:solidFill>
            <a:ln w="88900">
              <a:noFill/>
            </a:ln>
          </p:spPr>
          <p:txBody>
            <a:bodyPr vert="horz" wrap="square" lIns="93247" tIns="46623" rIns="93247" bIns="46623" numCol="1" anchor="t" anchorCtr="0" compatLnSpc="1">
              <a:prstTxWarp prst="textNoShape">
                <a:avLst/>
              </a:prstTxWarp>
            </a:bodyPr>
            <a:lstStyle/>
            <a:p>
              <a:pPr defTabSz="951121">
                <a:defRPr/>
              </a:pPr>
              <a:endParaRPr lang="en-US" sz="1836" kern="0" dirty="0">
                <a:solidFill>
                  <a:srgbClr val="505050"/>
                </a:solidFill>
              </a:endParaRPr>
            </a:p>
          </p:txBody>
        </p:sp>
        <p:grpSp>
          <p:nvGrpSpPr>
            <p:cNvPr id="17" name="Group 16"/>
            <p:cNvGrpSpPr/>
            <p:nvPr/>
          </p:nvGrpSpPr>
          <p:grpSpPr>
            <a:xfrm>
              <a:off x="5456584" y="2886773"/>
              <a:ext cx="1259821" cy="1259821"/>
              <a:chOff x="5565999" y="2549543"/>
              <a:chExt cx="1285083" cy="1285083"/>
            </a:xfrm>
          </p:grpSpPr>
          <p:sp>
            <p:nvSpPr>
              <p:cNvPr id="59" name="Oval 58"/>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8" name="Group 17"/>
            <p:cNvGrpSpPr/>
            <p:nvPr/>
          </p:nvGrpSpPr>
          <p:grpSpPr>
            <a:xfrm>
              <a:off x="1909648" y="3332634"/>
              <a:ext cx="1057863" cy="1057863"/>
              <a:chOff x="1947940" y="3004345"/>
              <a:chExt cx="1079075" cy="1079075"/>
            </a:xfrm>
          </p:grpSpPr>
          <p:sp>
            <p:nvSpPr>
              <p:cNvPr id="57" name="Oval 56"/>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19" name="Group 18"/>
            <p:cNvGrpSpPr/>
            <p:nvPr/>
          </p:nvGrpSpPr>
          <p:grpSpPr>
            <a:xfrm>
              <a:off x="4015442" y="4575036"/>
              <a:ext cx="1057863" cy="1057863"/>
              <a:chOff x="4095959" y="4271660"/>
              <a:chExt cx="1079075" cy="1079075"/>
            </a:xfrm>
          </p:grpSpPr>
          <p:grpSp>
            <p:nvGrpSpPr>
              <p:cNvPr id="37" name="Group 36"/>
              <p:cNvGrpSpPr/>
              <p:nvPr/>
            </p:nvGrpSpPr>
            <p:grpSpPr>
              <a:xfrm>
                <a:off x="4095959" y="4271660"/>
                <a:ext cx="1079075" cy="1079075"/>
                <a:chOff x="4095959" y="4271660"/>
                <a:chExt cx="1079075" cy="1079075"/>
              </a:xfrm>
            </p:grpSpPr>
            <p:sp>
              <p:nvSpPr>
                <p:cNvPr id="39" name="Oval 38"/>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0" name="Group 8"/>
                <p:cNvGrpSpPr>
                  <a:grpSpLocks noChangeAspect="1"/>
                </p:cNvGrpSpPr>
                <p:nvPr/>
              </p:nvGrpSpPr>
              <p:grpSpPr bwMode="auto">
                <a:xfrm>
                  <a:off x="4250534" y="4433383"/>
                  <a:ext cx="769939" cy="755652"/>
                  <a:chOff x="2670" y="2793"/>
                  <a:chExt cx="485" cy="476"/>
                </a:xfrm>
                <a:solidFill>
                  <a:srgbClr val="505050"/>
                </a:solidFill>
              </p:grpSpPr>
              <p:sp>
                <p:nvSpPr>
                  <p:cNvPr id="4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4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5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3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nvGrpSpPr>
            <p:cNvPr id="20" name="Group 19"/>
            <p:cNvGrpSpPr/>
            <p:nvPr/>
          </p:nvGrpSpPr>
          <p:grpSpPr>
            <a:xfrm>
              <a:off x="8517995" y="3867969"/>
              <a:ext cx="1057863" cy="1057863"/>
              <a:chOff x="8517995" y="3481108"/>
              <a:chExt cx="1057863" cy="1057863"/>
            </a:xfrm>
          </p:grpSpPr>
          <p:sp>
            <p:nvSpPr>
              <p:cNvPr id="30" name="Oval 2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31" name="Group 12"/>
              <p:cNvGrpSpPr>
                <a:grpSpLocks noChangeAspect="1"/>
              </p:cNvGrpSpPr>
              <p:nvPr/>
            </p:nvGrpSpPr>
            <p:grpSpPr bwMode="auto">
              <a:xfrm>
                <a:off x="8894596" y="3771708"/>
                <a:ext cx="448991" cy="483961"/>
                <a:chOff x="3712" y="2029"/>
                <a:chExt cx="244" cy="263"/>
              </a:xfrm>
              <a:solidFill>
                <a:srgbClr val="505050"/>
              </a:solidFill>
            </p:grpSpPr>
            <p:sp>
              <p:nvSpPr>
                <p:cNvPr id="3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3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sp>
        <p:nvSpPr>
          <p:cNvPr id="3" name="Rectangle 2"/>
          <p:cNvSpPr/>
          <p:nvPr/>
        </p:nvSpPr>
        <p:spPr>
          <a:xfrm>
            <a:off x="491725" y="1124566"/>
            <a:ext cx="10827932" cy="481380"/>
          </a:xfrm>
          <a:prstGeom prst="rect">
            <a:avLst/>
          </a:prstGeom>
        </p:spPr>
        <p:txBody>
          <a:bodyPr wrap="square">
            <a:spAutoFit/>
          </a:bodyPr>
          <a:lstStyle/>
          <a:p>
            <a:r>
              <a:rPr lang="en-US" sz="2448" dirty="0">
                <a:latin typeface="+mj-lt"/>
              </a:rPr>
              <a:t>A cryptographically secure, shared, distributed ledger</a:t>
            </a:r>
          </a:p>
        </p:txBody>
      </p:sp>
      <p:grpSp>
        <p:nvGrpSpPr>
          <p:cNvPr id="2" name="Group 1"/>
          <p:cNvGrpSpPr/>
          <p:nvPr/>
        </p:nvGrpSpPr>
        <p:grpSpPr>
          <a:xfrm>
            <a:off x="395050" y="2072452"/>
            <a:ext cx="2756703" cy="4088229"/>
            <a:chOff x="386475" y="2032000"/>
            <a:chExt cx="2702895" cy="4008432"/>
          </a:xfrm>
        </p:grpSpPr>
        <p:sp>
          <p:nvSpPr>
            <p:cNvPr id="22" name="Rectangle 21"/>
            <p:cNvSpPr/>
            <p:nvPr/>
          </p:nvSpPr>
          <p:spPr>
            <a:xfrm>
              <a:off x="386475"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Secure</a:t>
              </a:r>
            </a:p>
          </p:txBody>
        </p:sp>
        <p:sp>
          <p:nvSpPr>
            <p:cNvPr id="23" name="Rectangle 22"/>
            <p:cNvSpPr/>
            <p:nvPr/>
          </p:nvSpPr>
          <p:spPr>
            <a:xfrm>
              <a:off x="386475"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Each transaction recorded in the </a:t>
              </a:r>
              <a:r>
                <a:rPr lang="en-US" sz="2040" b="1" dirty="0">
                  <a:solidFill>
                    <a:srgbClr val="000000"/>
                  </a:solidFill>
                  <a:latin typeface="Segoe UI Light" panose="020B0502040204020203" pitchFamily="34" charset="0"/>
                  <a:cs typeface="Segoe UI Light" panose="020B0502040204020203" pitchFamily="34" charset="0"/>
                </a:rPr>
                <a:t>database is digitally signed and mathematically guaranteed </a:t>
              </a:r>
              <a:r>
                <a:rPr lang="en-US" sz="2040" dirty="0">
                  <a:solidFill>
                    <a:srgbClr val="000000"/>
                  </a:solidFill>
                  <a:latin typeface="Segoe UI Light" panose="020B0502040204020203" pitchFamily="34" charset="0"/>
                  <a:cs typeface="Segoe UI Light" panose="020B0502040204020203" pitchFamily="34" charset="0"/>
                </a:rPr>
                <a:t>to be authentic and impervious to fraud.  </a:t>
              </a:r>
              <a:endParaRPr lang="es-ES" sz="2040" dirty="0">
                <a:solidFill>
                  <a:srgbClr val="000000"/>
                </a:solidFill>
                <a:latin typeface="Segoe UI Light" panose="020B0502040204020203" pitchFamily="34" charset="0"/>
                <a:cs typeface="Segoe UI Light" panose="020B0502040204020203" pitchFamily="34" charset="0"/>
              </a:endParaRPr>
            </a:p>
          </p:txBody>
        </p:sp>
        <p:grpSp>
          <p:nvGrpSpPr>
            <p:cNvPr id="62" name="Group 61"/>
            <p:cNvGrpSpPr/>
            <p:nvPr/>
          </p:nvGrpSpPr>
          <p:grpSpPr>
            <a:xfrm>
              <a:off x="2572603" y="2210937"/>
              <a:ext cx="413946" cy="394321"/>
              <a:chOff x="1947940" y="3004345"/>
              <a:chExt cx="1079075" cy="1079075"/>
            </a:xfrm>
          </p:grpSpPr>
          <p:sp>
            <p:nvSpPr>
              <p:cNvPr id="63" name="Oval 62"/>
              <p:cNvSpPr/>
              <p:nvPr/>
            </p:nvSpPr>
            <p:spPr bwMode="auto">
              <a:xfrm rot="13757629" flipV="1">
                <a:off x="1947940" y="3004345"/>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4"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4" name="Group 3"/>
          <p:cNvGrpSpPr/>
          <p:nvPr/>
        </p:nvGrpSpPr>
        <p:grpSpPr>
          <a:xfrm>
            <a:off x="3305636" y="2072452"/>
            <a:ext cx="2756703" cy="4088229"/>
            <a:chOff x="3240249" y="2032000"/>
            <a:chExt cx="2702895" cy="4008432"/>
          </a:xfrm>
        </p:grpSpPr>
        <p:sp>
          <p:nvSpPr>
            <p:cNvPr id="24" name="Rectangle 23"/>
            <p:cNvSpPr/>
            <p:nvPr/>
          </p:nvSpPr>
          <p:spPr>
            <a:xfrm>
              <a:off x="3240249"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Shared</a:t>
              </a:r>
            </a:p>
          </p:txBody>
        </p:sp>
        <p:sp>
          <p:nvSpPr>
            <p:cNvPr id="25" name="Rectangle 24"/>
            <p:cNvSpPr/>
            <p:nvPr/>
          </p:nvSpPr>
          <p:spPr>
            <a:xfrm>
              <a:off x="3240249"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dirty="0">
                  <a:solidFill>
                    <a:srgbClr val="000000"/>
                  </a:solidFill>
                  <a:latin typeface="Segoe UI Light" panose="020B0502040204020203" pitchFamily="34" charset="0"/>
                  <a:cs typeface="Segoe UI Light" panose="020B0502040204020203" pitchFamily="34" charset="0"/>
                </a:rPr>
                <a:t>The database’s main value is that it is </a:t>
              </a:r>
              <a:r>
                <a:rPr lang="en-US" sz="2040" b="1" dirty="0">
                  <a:solidFill>
                    <a:srgbClr val="000000"/>
                  </a:solidFill>
                  <a:latin typeface="Segoe UI Light" panose="020B0502040204020203" pitchFamily="34" charset="0"/>
                  <a:cs typeface="Segoe UI Light" panose="020B0502040204020203" pitchFamily="34" charset="0"/>
                </a:rPr>
                <a:t>shared between separate entities</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More entities shared,  the greater the value.</a:t>
              </a:r>
            </a:p>
          </p:txBody>
        </p:sp>
        <p:grpSp>
          <p:nvGrpSpPr>
            <p:cNvPr id="65" name="Group 64"/>
            <p:cNvGrpSpPr/>
            <p:nvPr/>
          </p:nvGrpSpPr>
          <p:grpSpPr>
            <a:xfrm>
              <a:off x="5469338" y="2200195"/>
              <a:ext cx="378379" cy="405622"/>
              <a:chOff x="5565999" y="2549543"/>
              <a:chExt cx="1285083" cy="1285083"/>
            </a:xfrm>
          </p:grpSpPr>
          <p:sp>
            <p:nvSpPr>
              <p:cNvPr id="66" name="Oval 65"/>
              <p:cNvSpPr/>
              <p:nvPr/>
            </p:nvSpPr>
            <p:spPr bwMode="auto">
              <a:xfrm rot="4084165" flipV="1">
                <a:off x="5565999" y="2549543"/>
                <a:ext cx="1285083" cy="128508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7"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5" name="Group 4"/>
          <p:cNvGrpSpPr/>
          <p:nvPr/>
        </p:nvGrpSpPr>
        <p:grpSpPr>
          <a:xfrm>
            <a:off x="6255792" y="2072452"/>
            <a:ext cx="2756703" cy="4088229"/>
            <a:chOff x="6132822" y="2032000"/>
            <a:chExt cx="2702895" cy="4008432"/>
          </a:xfrm>
        </p:grpSpPr>
        <p:sp>
          <p:nvSpPr>
            <p:cNvPr id="26" name="Rectangle 25"/>
            <p:cNvSpPr/>
            <p:nvPr/>
          </p:nvSpPr>
          <p:spPr>
            <a:xfrm>
              <a:off x="6132822" y="2032000"/>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Distributed</a:t>
              </a:r>
            </a:p>
          </p:txBody>
        </p:sp>
        <p:sp>
          <p:nvSpPr>
            <p:cNvPr id="27" name="Rectangle 26"/>
            <p:cNvSpPr/>
            <p:nvPr/>
          </p:nvSpPr>
          <p:spPr>
            <a:xfrm>
              <a:off x="6132822" y="2814629"/>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Many copies </a:t>
              </a:r>
              <a:r>
                <a:rPr lang="en-US" sz="2040" dirty="0">
                  <a:solidFill>
                    <a:srgbClr val="000000"/>
                  </a:solidFill>
                  <a:latin typeface="Segoe UI Light" panose="020B0502040204020203" pitchFamily="34" charset="0"/>
                  <a:cs typeface="Segoe UI Light" panose="020B0502040204020203" pitchFamily="34" charset="0"/>
                </a:rPr>
                <a:t>of the database exist and they </a:t>
              </a:r>
              <a:r>
                <a:rPr lang="en-US" sz="2040" b="1" dirty="0">
                  <a:solidFill>
                    <a:srgbClr val="000000"/>
                  </a:solidFill>
                  <a:latin typeface="Segoe UI Light" panose="020B0502040204020203" pitchFamily="34" charset="0"/>
                  <a:cs typeface="Segoe UI Light" panose="020B0502040204020203" pitchFamily="34" charset="0"/>
                </a:rPr>
                <a:t>are replicas of each other </a:t>
              </a:r>
              <a:r>
                <a:rPr lang="en-US" sz="2040" dirty="0">
                  <a:solidFill>
                    <a:srgbClr val="000000"/>
                  </a:solidFill>
                  <a:latin typeface="Segoe UI Light" panose="020B0502040204020203" pitchFamily="34" charset="0"/>
                  <a:cs typeface="Segoe UI Light" panose="020B0502040204020203" pitchFamily="34" charset="0"/>
                </a:rPr>
                <a:t>in relative time.</a:t>
              </a:r>
            </a:p>
          </p:txBody>
        </p:sp>
        <p:grpSp>
          <p:nvGrpSpPr>
            <p:cNvPr id="68" name="Group 67"/>
            <p:cNvGrpSpPr/>
            <p:nvPr/>
          </p:nvGrpSpPr>
          <p:grpSpPr>
            <a:xfrm>
              <a:off x="8377426" y="2222031"/>
              <a:ext cx="384542" cy="401226"/>
              <a:chOff x="4095959" y="4271660"/>
              <a:chExt cx="1079075" cy="1079075"/>
            </a:xfrm>
          </p:grpSpPr>
          <p:grpSp>
            <p:nvGrpSpPr>
              <p:cNvPr id="69" name="Group 68"/>
              <p:cNvGrpSpPr/>
              <p:nvPr/>
            </p:nvGrpSpPr>
            <p:grpSpPr>
              <a:xfrm>
                <a:off x="4095959" y="4271660"/>
                <a:ext cx="1079075" cy="1079075"/>
                <a:chOff x="4095959" y="4271660"/>
                <a:chExt cx="1079075" cy="1079075"/>
              </a:xfrm>
            </p:grpSpPr>
            <p:sp>
              <p:nvSpPr>
                <p:cNvPr id="71" name="Oval 70"/>
                <p:cNvSpPr/>
                <p:nvPr/>
              </p:nvSpPr>
              <p:spPr bwMode="auto">
                <a:xfrm rot="4084165" flipV="1">
                  <a:off x="4095959" y="4271660"/>
                  <a:ext cx="1079075" cy="1079075"/>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72" name="Group 8"/>
                <p:cNvGrpSpPr>
                  <a:grpSpLocks noChangeAspect="1"/>
                </p:cNvGrpSpPr>
                <p:nvPr/>
              </p:nvGrpSpPr>
              <p:grpSpPr bwMode="auto">
                <a:xfrm>
                  <a:off x="4250534" y="4433383"/>
                  <a:ext cx="769939" cy="755652"/>
                  <a:chOff x="2670" y="2793"/>
                  <a:chExt cx="485" cy="476"/>
                </a:xfrm>
                <a:solidFill>
                  <a:srgbClr val="505050"/>
                </a:solidFill>
              </p:grpSpPr>
              <p:sp>
                <p:nvSpPr>
                  <p:cNvPr id="73"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4"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5"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6"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7"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8"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79"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0"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1"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2"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3"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4"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5"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6"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7"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88"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sp>
            <p:nvSpPr>
              <p:cNvPr id="70"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nvGrpSpPr>
          <p:cNvPr id="6" name="Group 5"/>
          <p:cNvGrpSpPr/>
          <p:nvPr/>
        </p:nvGrpSpPr>
        <p:grpSpPr>
          <a:xfrm>
            <a:off x="9164181" y="2052423"/>
            <a:ext cx="2756703" cy="4088229"/>
            <a:chOff x="8984442" y="2012362"/>
            <a:chExt cx="2702895" cy="4008432"/>
          </a:xfrm>
        </p:grpSpPr>
        <p:sp>
          <p:nvSpPr>
            <p:cNvPr id="28" name="Rectangle 27"/>
            <p:cNvSpPr/>
            <p:nvPr/>
          </p:nvSpPr>
          <p:spPr>
            <a:xfrm>
              <a:off x="8984442" y="2012362"/>
              <a:ext cx="2702895" cy="78128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64" b="1" dirty="0">
                  <a:latin typeface="Segoe UI Light" panose="020B0502040204020203" pitchFamily="34" charset="0"/>
                  <a:cs typeface="Segoe UI Light" panose="020B0502040204020203" pitchFamily="34" charset="0"/>
                </a:rPr>
                <a:t>Ledger</a:t>
              </a:r>
            </a:p>
          </p:txBody>
        </p:sp>
        <p:sp>
          <p:nvSpPr>
            <p:cNvPr id="29" name="Rectangle 28"/>
            <p:cNvSpPr/>
            <p:nvPr/>
          </p:nvSpPr>
          <p:spPr>
            <a:xfrm>
              <a:off x="8984442" y="2794991"/>
              <a:ext cx="2702895" cy="322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40" b="1" dirty="0">
                  <a:solidFill>
                    <a:srgbClr val="000000"/>
                  </a:solidFill>
                  <a:latin typeface="Segoe UI Light" panose="020B0502040204020203" pitchFamily="34" charset="0"/>
                  <a:cs typeface="Segoe UI Light" panose="020B0502040204020203" pitchFamily="34" charset="0"/>
                </a:rPr>
                <a:t>A write once, thus immutable</a:t>
              </a:r>
              <a:r>
                <a:rPr lang="en-US" sz="2040" dirty="0">
                  <a:solidFill>
                    <a:srgbClr val="000000"/>
                  </a:solidFill>
                  <a:latin typeface="Segoe UI Light" panose="020B0502040204020203" pitchFamily="34" charset="0"/>
                  <a:cs typeface="Segoe UI Light" panose="020B0502040204020203" pitchFamily="34" charset="0"/>
                </a:rPr>
                <a:t>, ledger that records every transaction.  </a:t>
              </a:r>
            </a:p>
            <a:p>
              <a:endParaRPr lang="en-US" sz="2040" dirty="0">
                <a:solidFill>
                  <a:srgbClr val="000000"/>
                </a:solidFill>
                <a:latin typeface="Segoe UI Light" panose="020B0502040204020203" pitchFamily="34" charset="0"/>
                <a:cs typeface="Segoe UI Light" panose="020B0502040204020203" pitchFamily="34" charset="0"/>
              </a:endParaRPr>
            </a:p>
            <a:p>
              <a:r>
                <a:rPr lang="en-US" sz="2040" dirty="0">
                  <a:solidFill>
                    <a:srgbClr val="000000"/>
                  </a:solidFill>
                  <a:latin typeface="Segoe UI Light" panose="020B0502040204020203" pitchFamily="34" charset="0"/>
                  <a:cs typeface="Segoe UI Light" panose="020B0502040204020203" pitchFamily="34" charset="0"/>
                </a:rPr>
                <a:t>The entire </a:t>
              </a:r>
              <a:r>
                <a:rPr lang="en-US" sz="2040" b="1" dirty="0">
                  <a:solidFill>
                    <a:srgbClr val="000000"/>
                  </a:solidFill>
                  <a:latin typeface="Segoe UI Light" panose="020B0502040204020203" pitchFamily="34" charset="0"/>
                  <a:cs typeface="Segoe UI Light" panose="020B0502040204020203" pitchFamily="34" charset="0"/>
                </a:rPr>
                <a:t>history of all transactions is available</a:t>
              </a:r>
              <a:r>
                <a:rPr lang="en-US" sz="2040" dirty="0">
                  <a:solidFill>
                    <a:srgbClr val="000000"/>
                  </a:solidFill>
                  <a:latin typeface="Segoe UI Light" panose="020B0502040204020203" pitchFamily="34" charset="0"/>
                  <a:cs typeface="Segoe UI Light" panose="020B0502040204020203" pitchFamily="34" charset="0"/>
                </a:rPr>
                <a:t>, math doesn’t lie and there is no where to hide.</a:t>
              </a:r>
            </a:p>
            <a:p>
              <a:endParaRPr lang="en-US" sz="2040" dirty="0">
                <a:solidFill>
                  <a:srgbClr val="000000"/>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11229804" y="2205762"/>
              <a:ext cx="371738" cy="394487"/>
              <a:chOff x="8517995" y="3481108"/>
              <a:chExt cx="1057863" cy="1057863"/>
            </a:xfrm>
          </p:grpSpPr>
          <p:sp>
            <p:nvSpPr>
              <p:cNvPr id="90" name="Oval 89"/>
              <p:cNvSpPr/>
              <p:nvPr/>
            </p:nvSpPr>
            <p:spPr bwMode="auto">
              <a:xfrm rot="4084165" flipV="1">
                <a:off x="8517995" y="3481108"/>
                <a:ext cx="1057863" cy="1057863"/>
              </a:xfrm>
              <a:prstGeom prst="ellipse">
                <a:avLst/>
              </a:prstGeom>
              <a:solidFill>
                <a:srgbClr val="FFFFFF"/>
              </a:solidFill>
              <a:ln w="38100" cap="sq" cmpd="sng" algn="ctr">
                <a:solidFill>
                  <a:srgbClr val="00518E"/>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91" name="Group 12"/>
              <p:cNvGrpSpPr>
                <a:grpSpLocks noChangeAspect="1"/>
              </p:cNvGrpSpPr>
              <p:nvPr/>
            </p:nvGrpSpPr>
            <p:grpSpPr bwMode="auto">
              <a:xfrm>
                <a:off x="8894596" y="3771708"/>
                <a:ext cx="448991" cy="483961"/>
                <a:chOff x="3712" y="2029"/>
                <a:chExt cx="244" cy="263"/>
              </a:xfrm>
              <a:solidFill>
                <a:srgbClr val="505050"/>
              </a:solidFill>
            </p:grpSpPr>
            <p:sp>
              <p:nvSpPr>
                <p:cNvPr id="9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sp>
              <p:nvSpPr>
                <p:cNvPr id="9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ysClr val="windowText" lastClr="000000"/>
                    </a:solidFill>
                  </a:endParaRPr>
                </a:p>
              </p:txBody>
            </p:sp>
          </p:grpSp>
        </p:grpSp>
      </p:grpSp>
      <p:sp>
        <p:nvSpPr>
          <p:cNvPr id="9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Advantages</a:t>
            </a:r>
          </a:p>
        </p:txBody>
      </p:sp>
    </p:spTree>
    <p:extLst>
      <p:ext uri="{BB962C8B-B14F-4D97-AF65-F5344CB8AC3E}">
        <p14:creationId xmlns:p14="http://schemas.microsoft.com/office/powerpoint/2010/main" val="3727853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7AF2-3A3A-4F96-8481-08F538C9D895}"/>
              </a:ext>
            </a:extLst>
          </p:cNvPr>
          <p:cNvSpPr>
            <a:spLocks noGrp="1"/>
          </p:cNvSpPr>
          <p:nvPr>
            <p:ph type="title"/>
          </p:nvPr>
        </p:nvSpPr>
        <p:spPr/>
        <p:txBody>
          <a:bodyPr/>
          <a:lstStyle/>
          <a:p>
            <a:r>
              <a:rPr lang="en-US" dirty="0">
                <a:solidFill>
                  <a:schemeClr val="tx1"/>
                </a:solidFill>
                <a:ea typeface="Segoe UI Light" charset="0"/>
                <a:cs typeface="Segoe UI Light" charset="0"/>
              </a:rPr>
              <a:t>Microsoft – One Commercial Partner</a:t>
            </a:r>
            <a:endParaRPr lang="en-US" dirty="0"/>
          </a:p>
        </p:txBody>
      </p:sp>
      <p:pic>
        <p:nvPicPr>
          <p:cNvPr id="1026" name="Picture 2" descr="cid:image006.png@01D2F6F7.FDA46490">
            <a:extLst>
              <a:ext uri="{FF2B5EF4-FFF2-40B4-BE49-F238E27FC236}">
                <a16:creationId xmlns:a16="http://schemas.microsoft.com/office/drawing/2014/main" id="{6D12A72C-CC49-420A-8E55-FC7808675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212849"/>
            <a:ext cx="11509106" cy="556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595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896" dirty="0">
                <a:solidFill>
                  <a:srgbClr val="0072C6"/>
                </a:solidFill>
                <a:latin typeface="Segoe UI Light"/>
              </a:rPr>
              <a:t>Decentralizes data </a:t>
            </a:r>
            <a:r>
              <a:rPr lang="en-US" sz="4488" dirty="0">
                <a:solidFill>
                  <a:srgbClr val="505050"/>
                </a:solidFill>
                <a:latin typeface="Segoe UI Light"/>
              </a:rPr>
              <a:t>in a </a:t>
            </a:r>
            <a:r>
              <a:rPr lang="en-US" sz="4896" dirty="0">
                <a:solidFill>
                  <a:srgbClr val="0072C6"/>
                </a:solidFill>
                <a:latin typeface="Segoe UI Light"/>
              </a:rPr>
              <a:t>trustless environment</a:t>
            </a:r>
          </a:p>
        </p:txBody>
      </p:sp>
      <p:grpSp>
        <p:nvGrpSpPr>
          <p:cNvPr id="186" name="Group 2"/>
          <p:cNvGrpSpPr/>
          <p:nvPr/>
        </p:nvGrpSpPr>
        <p:grpSpPr>
          <a:xfrm>
            <a:off x="521275" y="2553631"/>
            <a:ext cx="5602548" cy="3904045"/>
            <a:chOff x="66496" y="2324070"/>
            <a:chExt cx="5493193" cy="3827843"/>
          </a:xfrm>
        </p:grpSpPr>
        <p:pic>
          <p:nvPicPr>
            <p:cNvPr id="187"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35"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35" y="276478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29" y="48687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434" y="2779074"/>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6" descr="architecture, building, commercial, office, skyscrap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67" y="383143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2" name="Arrow: Right 191"/>
            <p:cNvSpPr/>
            <p:nvPr/>
          </p:nvSpPr>
          <p:spPr bwMode="auto">
            <a:xfrm rot="19200000">
              <a:off x="1308169" y="4928872"/>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3" name="Arrow: Right 192"/>
            <p:cNvSpPr/>
            <p:nvPr/>
          </p:nvSpPr>
          <p:spPr bwMode="auto">
            <a:xfrm rot="2400000" flipH="1">
              <a:off x="3099254" y="4877020"/>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4" name="Arrow: Right 193"/>
            <p:cNvSpPr/>
            <p:nvPr/>
          </p:nvSpPr>
          <p:spPr bwMode="auto">
            <a:xfrm rot="19200000" flipH="1">
              <a:off x="3042207" y="36659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sp>
          <p:nvSpPr>
            <p:cNvPr id="195" name="Arrow: Right 194"/>
            <p:cNvSpPr/>
            <p:nvPr/>
          </p:nvSpPr>
          <p:spPr bwMode="auto">
            <a:xfrm rot="2400000">
              <a:off x="1447221" y="3650461"/>
              <a:ext cx="914168" cy="361950"/>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196" name="Picture 195"/>
            <p:cNvPicPr>
              <a:picLocks noChangeAspect="1"/>
            </p:cNvPicPr>
            <p:nvPr/>
          </p:nvPicPr>
          <p:blipFill>
            <a:blip r:embed="rId8"/>
            <a:stretch>
              <a:fillRect/>
            </a:stretch>
          </p:blipFill>
          <p:spPr>
            <a:xfrm>
              <a:off x="2204367" y="4657657"/>
              <a:ext cx="851779" cy="500959"/>
            </a:xfrm>
            <a:prstGeom prst="rect">
              <a:avLst/>
            </a:prstGeom>
          </p:spPr>
        </p:pic>
        <p:sp>
          <p:nvSpPr>
            <p:cNvPr id="197" name="TextBox 196"/>
            <p:cNvSpPr txBox="1"/>
            <p:nvPr/>
          </p:nvSpPr>
          <p:spPr>
            <a:xfrm>
              <a:off x="66496" y="232407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Traditional System</a:t>
              </a:r>
            </a:p>
          </p:txBody>
        </p:sp>
        <p:sp>
          <p:nvSpPr>
            <p:cNvPr id="198" name="Rectangle 197"/>
            <p:cNvSpPr/>
            <p:nvPr/>
          </p:nvSpPr>
          <p:spPr>
            <a:xfrm>
              <a:off x="1592280" y="5472280"/>
              <a:ext cx="2530094" cy="67963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Centralized system with stored ledger</a:t>
              </a:r>
              <a:endParaRPr lang="en-US" sz="1599" kern="0" dirty="0">
                <a:solidFill>
                  <a:srgbClr val="0072C6"/>
                </a:solidFill>
                <a:latin typeface="Segoe UI"/>
                <a:cs typeface="Segoe UI" panose="020B0502040204020203" pitchFamily="34" charset="0"/>
              </a:endParaRPr>
            </a:p>
          </p:txBody>
        </p:sp>
      </p:grpSp>
      <p:grpSp>
        <p:nvGrpSpPr>
          <p:cNvPr id="199" name="Group 3"/>
          <p:cNvGrpSpPr/>
          <p:nvPr/>
        </p:nvGrpSpPr>
        <p:grpSpPr>
          <a:xfrm>
            <a:off x="6667473" y="2553631"/>
            <a:ext cx="5602548" cy="4077415"/>
            <a:chOff x="7124921" y="2962760"/>
            <a:chExt cx="5493193" cy="3997829"/>
          </a:xfrm>
        </p:grpSpPr>
        <p:sp>
          <p:nvSpPr>
            <p:cNvPr id="200" name="Oval 199"/>
            <p:cNvSpPr/>
            <p:nvPr/>
          </p:nvSpPr>
          <p:spPr bwMode="auto">
            <a:xfrm>
              <a:off x="8071293" y="3587262"/>
              <a:ext cx="3600450" cy="2740140"/>
            </a:xfrm>
            <a:prstGeom prst="ellipse">
              <a:avLst/>
            </a:prstGeom>
            <a:noFill/>
            <a:ln w="38100" cap="flat" cmpd="sng" algn="ctr">
              <a:solidFill>
                <a:srgbClr val="969696"/>
              </a:solidFill>
              <a:prstDash val="lgDash"/>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latin typeface="Segoe UI"/>
              </a:endParaRPr>
            </a:p>
          </p:txBody>
        </p:sp>
        <p:pic>
          <p:nvPicPr>
            <p:cNvPr id="201" name="Picture 6" descr="avatar, male, man, person,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93" y="34230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4" descr="avatar, business, costume, male, man, office, us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538" y="3443963"/>
              <a:ext cx="914400" cy="900113"/>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avatar, child, female, girl, kid, user, you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538" y="553151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avatar, female, person, user, woman,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093" y="552699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124921" y="2962760"/>
              <a:ext cx="5493193" cy="469039"/>
            </a:xfrm>
            <a:prstGeom prst="rect">
              <a:avLst/>
            </a:prstGeom>
            <a:noFill/>
          </p:spPr>
          <p:txBody>
            <a:bodyPr wrap="square" rtlCol="0">
              <a:spAutoFit/>
            </a:bodyPr>
            <a:lstStyle/>
            <a:p>
              <a:pPr algn="ctr" defTabSz="932597">
                <a:defRPr/>
              </a:pPr>
              <a:r>
                <a:rPr lang="en-US" sz="2448" kern="0" dirty="0">
                  <a:solidFill>
                    <a:sysClr val="windowText" lastClr="000000"/>
                  </a:solidFill>
                  <a:latin typeface="Segoe UI"/>
                </a:rPr>
                <a:t>Blockchain System</a:t>
              </a:r>
            </a:p>
          </p:txBody>
        </p:sp>
        <p:pic>
          <p:nvPicPr>
            <p:cNvPr id="206" name="Picture 205"/>
            <p:cNvPicPr>
              <a:picLocks noChangeAspect="1"/>
            </p:cNvPicPr>
            <p:nvPr/>
          </p:nvPicPr>
          <p:blipFill>
            <a:blip r:embed="rId8"/>
            <a:stretch>
              <a:fillRect/>
            </a:stretch>
          </p:blipFill>
          <p:spPr>
            <a:xfrm>
              <a:off x="8301734" y="4072721"/>
              <a:ext cx="851779" cy="500959"/>
            </a:xfrm>
            <a:prstGeom prst="rect">
              <a:avLst/>
            </a:prstGeom>
          </p:spPr>
        </p:pic>
        <p:pic>
          <p:nvPicPr>
            <p:cNvPr id="207" name="Picture 206"/>
            <p:cNvPicPr>
              <a:picLocks noChangeAspect="1"/>
            </p:cNvPicPr>
            <p:nvPr/>
          </p:nvPicPr>
          <p:blipFill>
            <a:blip r:embed="rId8"/>
            <a:stretch>
              <a:fillRect/>
            </a:stretch>
          </p:blipFill>
          <p:spPr>
            <a:xfrm>
              <a:off x="8308682" y="5349176"/>
              <a:ext cx="851779" cy="500959"/>
            </a:xfrm>
            <a:prstGeom prst="rect">
              <a:avLst/>
            </a:prstGeom>
          </p:spPr>
        </p:pic>
        <p:pic>
          <p:nvPicPr>
            <p:cNvPr id="208" name="Picture 207"/>
            <p:cNvPicPr>
              <a:picLocks noChangeAspect="1"/>
            </p:cNvPicPr>
            <p:nvPr/>
          </p:nvPicPr>
          <p:blipFill>
            <a:blip r:embed="rId8"/>
            <a:stretch>
              <a:fillRect/>
            </a:stretch>
          </p:blipFill>
          <p:spPr>
            <a:xfrm>
              <a:off x="10543518" y="4079363"/>
              <a:ext cx="851779" cy="500959"/>
            </a:xfrm>
            <a:prstGeom prst="rect">
              <a:avLst/>
            </a:prstGeom>
          </p:spPr>
        </p:pic>
        <p:pic>
          <p:nvPicPr>
            <p:cNvPr id="209" name="Picture 208"/>
            <p:cNvPicPr>
              <a:picLocks noChangeAspect="1"/>
            </p:cNvPicPr>
            <p:nvPr/>
          </p:nvPicPr>
          <p:blipFill>
            <a:blip r:embed="rId8"/>
            <a:stretch>
              <a:fillRect/>
            </a:stretch>
          </p:blipFill>
          <p:spPr>
            <a:xfrm>
              <a:off x="10599672" y="5349176"/>
              <a:ext cx="851779" cy="500959"/>
            </a:xfrm>
            <a:prstGeom prst="rect">
              <a:avLst/>
            </a:prstGeom>
          </p:spPr>
        </p:pic>
        <p:sp>
          <p:nvSpPr>
            <p:cNvPr id="210" name="Rectangle 209"/>
            <p:cNvSpPr/>
            <p:nvPr/>
          </p:nvSpPr>
          <p:spPr>
            <a:xfrm>
              <a:off x="8671854" y="6290687"/>
              <a:ext cx="2723443" cy="669902"/>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Distributed system with distributed ledger</a:t>
              </a:r>
              <a:endParaRPr lang="en-US" sz="1599" kern="0" dirty="0">
                <a:solidFill>
                  <a:srgbClr val="0072C6"/>
                </a:solidFill>
                <a:latin typeface="Segoe UI"/>
                <a:cs typeface="Segoe UI" panose="020B0502040204020203" pitchFamily="34" charset="0"/>
              </a:endParaRPr>
            </a:p>
          </p:txBody>
        </p:sp>
      </p:grpSp>
      <p:sp>
        <p:nvSpPr>
          <p:cNvPr id="211" name="Content Placeholder 77"/>
          <p:cNvSpPr txBox="1">
            <a:spLocks/>
          </p:cNvSpPr>
          <p:nvPr/>
        </p:nvSpPr>
        <p:spPr bwMode="auto">
          <a:xfrm>
            <a:off x="393630" y="1083448"/>
            <a:ext cx="11649214" cy="1041767"/>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Traditional ledgers are centralized and use third parties and middlemen to approve and record transactions</a:t>
            </a:r>
          </a:p>
          <a:p>
            <a:pPr marL="347596" indent="-347596" defTabSz="1049264">
              <a:defRPr/>
            </a:pPr>
            <a:r>
              <a:rPr lang="en-US" sz="1599" kern="0" dirty="0">
                <a:solidFill>
                  <a:srgbClr val="505050"/>
                </a:solidFill>
                <a:latin typeface="Segoe UI"/>
              </a:rPr>
              <a:t>Blockchain safely distributes ledgers across the entire network and does not require any middleman</a:t>
            </a:r>
          </a:p>
          <a:p>
            <a:pPr marL="347596" indent="-347596" defTabSz="1049264">
              <a:defRPr/>
            </a:pPr>
            <a:r>
              <a:rPr lang="en-US" sz="1599" kern="0" dirty="0">
                <a:solidFill>
                  <a:srgbClr val="505050"/>
                </a:solidFill>
                <a:latin typeface="Segoe UI"/>
              </a:rPr>
              <a:t>The technology maintains multiple replicas like P2P torrent file sharing</a:t>
            </a:r>
          </a:p>
        </p:txBody>
      </p:sp>
    </p:spTree>
    <p:extLst>
      <p:ext uri="{BB962C8B-B14F-4D97-AF65-F5344CB8AC3E}">
        <p14:creationId xmlns:p14="http://schemas.microsoft.com/office/powerpoint/2010/main" val="353355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Ledger: Blockchain uses a distributed ledger to track transactions</a:t>
            </a:r>
            <a:br>
              <a:rPr lang="en-US" sz="3600" dirty="0"/>
            </a:br>
            <a:endParaRPr lang="en-US" sz="3600" dirty="0"/>
          </a:p>
        </p:txBody>
      </p:sp>
      <p:sp>
        <p:nvSpPr>
          <p:cNvPr id="78" name="Content Placeholder 77"/>
          <p:cNvSpPr>
            <a:spLocks noGrp="1"/>
          </p:cNvSpPr>
          <p:nvPr>
            <p:ph idx="10"/>
          </p:nvPr>
        </p:nvSpPr>
        <p:spPr>
          <a:xfrm>
            <a:off x="305765" y="1027855"/>
            <a:ext cx="11888787" cy="1754326"/>
          </a:xfrm>
        </p:spPr>
        <p:txBody>
          <a:bodyPr/>
          <a:lstStyle/>
          <a:p>
            <a:r>
              <a:rPr lang="en-US" sz="2000" dirty="0"/>
              <a:t>A ledger is a write only database most commonly used in accounting</a:t>
            </a:r>
          </a:p>
          <a:p>
            <a:r>
              <a:rPr lang="en-US" sz="2000" dirty="0"/>
              <a:t>The digital distributed ledger creates the same copy of the data across all the participating nodes</a:t>
            </a:r>
          </a:p>
          <a:p>
            <a:r>
              <a:rPr lang="en-US" sz="2000" dirty="0"/>
              <a:t>All new transactions are digitally signed and then broadcast across the blockchain network to be added to the system</a:t>
            </a:r>
          </a:p>
          <a:p>
            <a:r>
              <a:rPr lang="en-US" sz="2000" dirty="0"/>
              <a:t>Participants in the blockchain verify the transaction is valid and then writes it to the ledger</a:t>
            </a:r>
          </a:p>
        </p:txBody>
      </p:sp>
      <p:grpSp>
        <p:nvGrpSpPr>
          <p:cNvPr id="72" name="Group 71"/>
          <p:cNvGrpSpPr/>
          <p:nvPr/>
        </p:nvGrpSpPr>
        <p:grpSpPr>
          <a:xfrm>
            <a:off x="7513637" y="3268662"/>
            <a:ext cx="3581400" cy="2667595"/>
            <a:chOff x="7365252" y="2988570"/>
            <a:chExt cx="4320128" cy="3347534"/>
          </a:xfrm>
        </p:grpSpPr>
        <p:pic>
          <p:nvPicPr>
            <p:cNvPr id="4" name="Picture 3"/>
            <p:cNvPicPr>
              <a:picLocks noChangeAspect="1"/>
            </p:cNvPicPr>
            <p:nvPr/>
          </p:nvPicPr>
          <p:blipFill>
            <a:blip r:embed="rId3"/>
            <a:stretch>
              <a:fillRect/>
            </a:stretch>
          </p:blipFill>
          <p:spPr>
            <a:xfrm>
              <a:off x="8399141" y="5831310"/>
              <a:ext cx="851779" cy="500959"/>
            </a:xfrm>
            <a:prstGeom prst="rect">
              <a:avLst/>
            </a:prstGeom>
          </p:spPr>
        </p:pic>
        <p:pic>
          <p:nvPicPr>
            <p:cNvPr id="5" name="Picture 4"/>
            <p:cNvPicPr>
              <a:picLocks noChangeAspect="1"/>
            </p:cNvPicPr>
            <p:nvPr/>
          </p:nvPicPr>
          <p:blipFill>
            <a:blip r:embed="rId3"/>
            <a:stretch>
              <a:fillRect/>
            </a:stretch>
          </p:blipFill>
          <p:spPr>
            <a:xfrm>
              <a:off x="10833600" y="4923136"/>
              <a:ext cx="851779" cy="500959"/>
            </a:xfrm>
            <a:prstGeom prst="rect">
              <a:avLst/>
            </a:prstGeom>
          </p:spPr>
        </p:pic>
        <p:pic>
          <p:nvPicPr>
            <p:cNvPr id="6" name="Picture 5"/>
            <p:cNvPicPr>
              <a:picLocks noChangeAspect="1"/>
            </p:cNvPicPr>
            <p:nvPr/>
          </p:nvPicPr>
          <p:blipFill>
            <a:blip r:embed="rId3"/>
            <a:stretch>
              <a:fillRect/>
            </a:stretch>
          </p:blipFill>
          <p:spPr>
            <a:xfrm>
              <a:off x="9787285" y="2988570"/>
              <a:ext cx="851779" cy="500959"/>
            </a:xfrm>
            <a:prstGeom prst="rect">
              <a:avLst/>
            </a:prstGeom>
          </p:spPr>
        </p:pic>
        <p:pic>
          <p:nvPicPr>
            <p:cNvPr id="7" name="Picture 6"/>
            <p:cNvPicPr>
              <a:picLocks noChangeAspect="1"/>
            </p:cNvPicPr>
            <p:nvPr/>
          </p:nvPicPr>
          <p:blipFill>
            <a:blip r:embed="rId3"/>
            <a:stretch>
              <a:fillRect/>
            </a:stretch>
          </p:blipFill>
          <p:spPr>
            <a:xfrm>
              <a:off x="7365252" y="4923136"/>
              <a:ext cx="851779" cy="500959"/>
            </a:xfrm>
            <a:prstGeom prst="rect">
              <a:avLst/>
            </a:prstGeom>
          </p:spPr>
        </p:pic>
        <p:pic>
          <p:nvPicPr>
            <p:cNvPr id="8" name="Picture 7"/>
            <p:cNvPicPr>
              <a:picLocks noChangeAspect="1"/>
            </p:cNvPicPr>
            <p:nvPr/>
          </p:nvPicPr>
          <p:blipFill>
            <a:blip r:embed="rId3"/>
            <a:stretch>
              <a:fillRect/>
            </a:stretch>
          </p:blipFill>
          <p:spPr>
            <a:xfrm>
              <a:off x="7365252" y="3920484"/>
              <a:ext cx="851779" cy="500959"/>
            </a:xfrm>
            <a:prstGeom prst="rect">
              <a:avLst/>
            </a:prstGeom>
          </p:spPr>
        </p:pic>
        <p:pic>
          <p:nvPicPr>
            <p:cNvPr id="9" name="Picture 8"/>
            <p:cNvPicPr>
              <a:picLocks noChangeAspect="1"/>
            </p:cNvPicPr>
            <p:nvPr/>
          </p:nvPicPr>
          <p:blipFill>
            <a:blip r:embed="rId3"/>
            <a:stretch>
              <a:fillRect/>
            </a:stretch>
          </p:blipFill>
          <p:spPr>
            <a:xfrm>
              <a:off x="10833601" y="3920483"/>
              <a:ext cx="851779" cy="500959"/>
            </a:xfrm>
            <a:prstGeom prst="rect">
              <a:avLst/>
            </a:prstGeom>
          </p:spPr>
        </p:pic>
        <p:pic>
          <p:nvPicPr>
            <p:cNvPr id="10" name="Picture 9"/>
            <p:cNvPicPr>
              <a:picLocks noChangeAspect="1"/>
            </p:cNvPicPr>
            <p:nvPr/>
          </p:nvPicPr>
          <p:blipFill>
            <a:blip r:embed="rId3"/>
            <a:stretch>
              <a:fillRect/>
            </a:stretch>
          </p:blipFill>
          <p:spPr>
            <a:xfrm>
              <a:off x="9787285" y="5835145"/>
              <a:ext cx="851779" cy="500959"/>
            </a:xfrm>
            <a:prstGeom prst="rect">
              <a:avLst/>
            </a:prstGeom>
          </p:spPr>
        </p:pic>
        <p:pic>
          <p:nvPicPr>
            <p:cNvPr id="12" name="Picture 11"/>
            <p:cNvPicPr>
              <a:picLocks noChangeAspect="1"/>
            </p:cNvPicPr>
            <p:nvPr/>
          </p:nvPicPr>
          <p:blipFill>
            <a:blip r:embed="rId3"/>
            <a:stretch>
              <a:fillRect/>
            </a:stretch>
          </p:blipFill>
          <p:spPr>
            <a:xfrm>
              <a:off x="8399141" y="2988571"/>
              <a:ext cx="851779" cy="500959"/>
            </a:xfrm>
            <a:prstGeom prst="rect">
              <a:avLst/>
            </a:prstGeom>
          </p:spPr>
        </p:pic>
        <p:cxnSp>
          <p:nvCxnSpPr>
            <p:cNvPr id="13" name="Straight Connector 12"/>
            <p:cNvCxnSpPr>
              <a:stCxn id="12" idx="1"/>
              <a:endCxn id="8" idx="0"/>
            </p:cNvCxnSpPr>
            <p:nvPr/>
          </p:nvCxnSpPr>
          <p:spPr bwMode="auto">
            <a:xfrm flipH="1">
              <a:off x="7791142" y="3239051"/>
              <a:ext cx="607999" cy="681433"/>
            </a:xfrm>
            <a:prstGeom prst="line">
              <a:avLst/>
            </a:prstGeom>
            <a:noFill/>
            <a:ln w="9525" cap="flat" cmpd="sng" algn="ctr">
              <a:solidFill>
                <a:srgbClr val="969696"/>
              </a:solidFill>
              <a:prstDash val="solid"/>
              <a:round/>
              <a:headEnd type="none" w="med" len="med"/>
              <a:tailEnd type="none" w="med" len="med"/>
            </a:ln>
            <a:effectLst/>
          </p:spPr>
        </p:cxnSp>
        <p:cxnSp>
          <p:nvCxnSpPr>
            <p:cNvPr id="15" name="Straight Connector 14"/>
            <p:cNvCxnSpPr>
              <a:stCxn id="12" idx="2"/>
              <a:endCxn id="7" idx="3"/>
            </p:cNvCxnSpPr>
            <p:nvPr/>
          </p:nvCxnSpPr>
          <p:spPr bwMode="auto">
            <a:xfrm flipH="1">
              <a:off x="8217031" y="3489530"/>
              <a:ext cx="608000" cy="1684086"/>
            </a:xfrm>
            <a:prstGeom prst="line">
              <a:avLst/>
            </a:prstGeom>
            <a:noFill/>
            <a:ln w="9525" cap="flat" cmpd="sng" algn="ctr">
              <a:solidFill>
                <a:srgbClr val="969696"/>
              </a:solidFill>
              <a:prstDash val="solid"/>
              <a:round/>
              <a:headEnd type="none" w="med" len="med"/>
              <a:tailEnd type="none" w="med" len="med"/>
            </a:ln>
            <a:effectLst/>
          </p:spPr>
        </p:cxnSp>
        <p:cxnSp>
          <p:nvCxnSpPr>
            <p:cNvPr id="17" name="Straight Connector 16"/>
            <p:cNvCxnSpPr>
              <a:stCxn id="12" idx="2"/>
              <a:endCxn id="4" idx="0"/>
            </p:cNvCxnSpPr>
            <p:nvPr/>
          </p:nvCxnSpPr>
          <p:spPr bwMode="auto">
            <a:xfrm>
              <a:off x="8825031" y="3489530"/>
              <a:ext cx="0" cy="2341780"/>
            </a:xfrm>
            <a:prstGeom prst="line">
              <a:avLst/>
            </a:prstGeom>
            <a:noFill/>
            <a:ln w="9525" cap="flat" cmpd="sng" algn="ctr">
              <a:solidFill>
                <a:srgbClr val="969696"/>
              </a:solidFill>
              <a:prstDash val="solid"/>
              <a:round/>
              <a:headEnd type="none" w="med" len="med"/>
              <a:tailEnd type="none" w="med" len="med"/>
            </a:ln>
            <a:effectLst/>
          </p:spPr>
        </p:cxnSp>
        <p:cxnSp>
          <p:nvCxnSpPr>
            <p:cNvPr id="19" name="Straight Connector 18"/>
            <p:cNvCxnSpPr>
              <a:stCxn id="12" idx="2"/>
              <a:endCxn id="10" idx="0"/>
            </p:cNvCxnSpPr>
            <p:nvPr/>
          </p:nvCxnSpPr>
          <p:spPr bwMode="auto">
            <a:xfrm>
              <a:off x="8825031" y="3489530"/>
              <a:ext cx="1388144" cy="2345615"/>
            </a:xfrm>
            <a:prstGeom prst="line">
              <a:avLst/>
            </a:prstGeom>
            <a:noFill/>
            <a:ln w="9525" cap="flat" cmpd="sng" algn="ctr">
              <a:solidFill>
                <a:srgbClr val="969696"/>
              </a:solidFill>
              <a:prstDash val="solid"/>
              <a:round/>
              <a:headEnd type="none" w="med" len="med"/>
              <a:tailEnd type="none" w="med" len="med"/>
            </a:ln>
            <a:effectLst/>
          </p:spPr>
        </p:cxnSp>
        <p:cxnSp>
          <p:nvCxnSpPr>
            <p:cNvPr id="21" name="Straight Connector 20"/>
            <p:cNvCxnSpPr>
              <a:stCxn id="12" idx="2"/>
              <a:endCxn id="5" idx="1"/>
            </p:cNvCxnSpPr>
            <p:nvPr/>
          </p:nvCxnSpPr>
          <p:spPr bwMode="auto">
            <a:xfrm>
              <a:off x="8825031" y="3489530"/>
              <a:ext cx="2008569" cy="1684086"/>
            </a:xfrm>
            <a:prstGeom prst="line">
              <a:avLst/>
            </a:prstGeom>
            <a:noFill/>
            <a:ln w="9525" cap="flat" cmpd="sng" algn="ctr">
              <a:solidFill>
                <a:srgbClr val="969696"/>
              </a:solidFill>
              <a:prstDash val="solid"/>
              <a:round/>
              <a:headEnd type="none" w="med" len="med"/>
              <a:tailEnd type="none" w="med" len="med"/>
            </a:ln>
            <a:effectLst/>
          </p:spPr>
        </p:cxnSp>
        <p:cxnSp>
          <p:nvCxnSpPr>
            <p:cNvPr id="25" name="Straight Connector 24"/>
            <p:cNvCxnSpPr>
              <a:stCxn id="12" idx="2"/>
              <a:endCxn id="9" idx="1"/>
            </p:cNvCxnSpPr>
            <p:nvPr/>
          </p:nvCxnSpPr>
          <p:spPr bwMode="auto">
            <a:xfrm>
              <a:off x="8825031" y="3489530"/>
              <a:ext cx="2008570" cy="681433"/>
            </a:xfrm>
            <a:prstGeom prst="line">
              <a:avLst/>
            </a:prstGeom>
            <a:noFill/>
            <a:ln w="9525" cap="flat" cmpd="sng" algn="ctr">
              <a:solidFill>
                <a:srgbClr val="969696"/>
              </a:solidFill>
              <a:prstDash val="solid"/>
              <a:round/>
              <a:headEnd type="none" w="med" len="med"/>
              <a:tailEnd type="none" w="med" len="med"/>
            </a:ln>
            <a:effectLst/>
          </p:spPr>
        </p:cxnSp>
        <p:cxnSp>
          <p:nvCxnSpPr>
            <p:cNvPr id="29" name="Straight Connector 28"/>
            <p:cNvCxnSpPr>
              <a:stCxn id="6" idx="1"/>
              <a:endCxn id="12" idx="3"/>
            </p:cNvCxnSpPr>
            <p:nvPr/>
          </p:nvCxnSpPr>
          <p:spPr bwMode="auto">
            <a:xfrm flipH="1">
              <a:off x="9250920" y="3239050"/>
              <a:ext cx="536365" cy="1"/>
            </a:xfrm>
            <a:prstGeom prst="line">
              <a:avLst/>
            </a:prstGeom>
            <a:noFill/>
            <a:ln w="9525" cap="flat" cmpd="sng" algn="ctr">
              <a:solidFill>
                <a:srgbClr val="969696"/>
              </a:solidFill>
              <a:prstDash val="solid"/>
              <a:round/>
              <a:headEnd type="none" w="med" len="med"/>
              <a:tailEnd type="none" w="med" len="med"/>
            </a:ln>
            <a:effectLst/>
          </p:spPr>
        </p:cxnSp>
        <p:cxnSp>
          <p:nvCxnSpPr>
            <p:cNvPr id="31" name="Straight Connector 30"/>
            <p:cNvCxnSpPr>
              <a:stCxn id="4" idx="3"/>
              <a:endCxn id="10" idx="1"/>
            </p:cNvCxnSpPr>
            <p:nvPr/>
          </p:nvCxnSpPr>
          <p:spPr bwMode="auto">
            <a:xfrm>
              <a:off x="9250920" y="6081790"/>
              <a:ext cx="536365" cy="3835"/>
            </a:xfrm>
            <a:prstGeom prst="line">
              <a:avLst/>
            </a:prstGeom>
            <a:noFill/>
            <a:ln w="9525" cap="flat" cmpd="sng" algn="ctr">
              <a:solidFill>
                <a:srgbClr val="969696"/>
              </a:solidFill>
              <a:prstDash val="solid"/>
              <a:round/>
              <a:headEnd type="none" w="med" len="med"/>
              <a:tailEnd type="none" w="med" len="med"/>
            </a:ln>
            <a:effectLst/>
          </p:spPr>
        </p:cxnSp>
        <p:cxnSp>
          <p:nvCxnSpPr>
            <p:cNvPr id="34" name="Straight Connector 33"/>
            <p:cNvCxnSpPr>
              <a:stCxn id="9" idx="2"/>
              <a:endCxn id="5" idx="0"/>
            </p:cNvCxnSpPr>
            <p:nvPr/>
          </p:nvCxnSpPr>
          <p:spPr bwMode="auto">
            <a:xfrm flipH="1">
              <a:off x="11259490" y="4421442"/>
              <a:ext cx="1" cy="501694"/>
            </a:xfrm>
            <a:prstGeom prst="line">
              <a:avLst/>
            </a:prstGeom>
            <a:noFill/>
            <a:ln w="9525" cap="flat" cmpd="sng" algn="ctr">
              <a:solidFill>
                <a:srgbClr val="969696"/>
              </a:solidFill>
              <a:prstDash val="solid"/>
              <a:round/>
              <a:headEnd type="none" w="med" len="med"/>
              <a:tailEnd type="none" w="med" len="med"/>
            </a:ln>
            <a:effectLst/>
          </p:spPr>
        </p:cxnSp>
        <p:cxnSp>
          <p:nvCxnSpPr>
            <p:cNvPr id="36" name="Straight Connector 35"/>
            <p:cNvCxnSpPr>
              <a:stCxn id="8" idx="2"/>
              <a:endCxn id="7" idx="0"/>
            </p:cNvCxnSpPr>
            <p:nvPr/>
          </p:nvCxnSpPr>
          <p:spPr bwMode="auto">
            <a:xfrm>
              <a:off x="7791142" y="4421443"/>
              <a:ext cx="0" cy="501693"/>
            </a:xfrm>
            <a:prstGeom prst="line">
              <a:avLst/>
            </a:prstGeom>
            <a:noFill/>
            <a:ln w="9525" cap="flat" cmpd="sng" algn="ctr">
              <a:solidFill>
                <a:srgbClr val="969696"/>
              </a:solidFill>
              <a:prstDash val="solid"/>
              <a:round/>
              <a:headEnd type="none" w="med" len="med"/>
              <a:tailEnd type="none" w="med" len="med"/>
            </a:ln>
            <a:effectLst/>
          </p:spPr>
        </p:cxnSp>
        <p:cxnSp>
          <p:nvCxnSpPr>
            <p:cNvPr id="38" name="Straight Connector 37"/>
            <p:cNvCxnSpPr>
              <a:stCxn id="7" idx="2"/>
              <a:endCxn id="4" idx="1"/>
            </p:cNvCxnSpPr>
            <p:nvPr/>
          </p:nvCxnSpPr>
          <p:spPr bwMode="auto">
            <a:xfrm>
              <a:off x="7791142" y="5424095"/>
              <a:ext cx="607999" cy="657695"/>
            </a:xfrm>
            <a:prstGeom prst="line">
              <a:avLst/>
            </a:prstGeom>
            <a:noFill/>
            <a:ln w="9525" cap="flat" cmpd="sng" algn="ctr">
              <a:solidFill>
                <a:srgbClr val="969696"/>
              </a:solidFill>
              <a:prstDash val="solid"/>
              <a:round/>
              <a:headEnd type="none" w="med" len="med"/>
              <a:tailEnd type="none" w="med" len="med"/>
            </a:ln>
            <a:effectLst/>
          </p:spPr>
        </p:cxnSp>
        <p:cxnSp>
          <p:nvCxnSpPr>
            <p:cNvPr id="41" name="Straight Connector 40"/>
            <p:cNvCxnSpPr>
              <a:stCxn id="10" idx="3"/>
              <a:endCxn id="5" idx="2"/>
            </p:cNvCxnSpPr>
            <p:nvPr/>
          </p:nvCxnSpPr>
          <p:spPr bwMode="auto">
            <a:xfrm flipV="1">
              <a:off x="10639064" y="5424095"/>
              <a:ext cx="620426" cy="661530"/>
            </a:xfrm>
            <a:prstGeom prst="line">
              <a:avLst/>
            </a:prstGeom>
            <a:noFill/>
            <a:ln w="9525" cap="flat" cmpd="sng" algn="ctr">
              <a:solidFill>
                <a:srgbClr val="969696"/>
              </a:solidFill>
              <a:prstDash val="solid"/>
              <a:round/>
              <a:headEnd type="none" w="med" len="med"/>
              <a:tailEnd type="none" w="med" len="med"/>
            </a:ln>
            <a:effectLst/>
          </p:spPr>
        </p:cxnSp>
        <p:cxnSp>
          <p:nvCxnSpPr>
            <p:cNvPr id="43" name="Straight Connector 42"/>
            <p:cNvCxnSpPr>
              <a:stCxn id="9" idx="0"/>
              <a:endCxn id="6" idx="3"/>
            </p:cNvCxnSpPr>
            <p:nvPr/>
          </p:nvCxnSpPr>
          <p:spPr bwMode="auto">
            <a:xfrm flipH="1" flipV="1">
              <a:off x="10639064" y="3239050"/>
              <a:ext cx="620427" cy="681433"/>
            </a:xfrm>
            <a:prstGeom prst="line">
              <a:avLst/>
            </a:prstGeom>
            <a:noFill/>
            <a:ln w="9525" cap="flat" cmpd="sng" algn="ctr">
              <a:solidFill>
                <a:srgbClr val="969696"/>
              </a:solidFill>
              <a:prstDash val="solid"/>
              <a:round/>
              <a:headEnd type="none" w="med" len="med"/>
              <a:tailEnd type="none" w="med" len="med"/>
            </a:ln>
            <a:effectLst/>
          </p:spPr>
        </p:cxnSp>
        <p:cxnSp>
          <p:nvCxnSpPr>
            <p:cNvPr id="45" name="Straight Connector 44"/>
            <p:cNvCxnSpPr>
              <a:stCxn id="6" idx="2"/>
              <a:endCxn id="5" idx="1"/>
            </p:cNvCxnSpPr>
            <p:nvPr/>
          </p:nvCxnSpPr>
          <p:spPr bwMode="auto">
            <a:xfrm>
              <a:off x="10213175" y="3489529"/>
              <a:ext cx="620425" cy="1684087"/>
            </a:xfrm>
            <a:prstGeom prst="line">
              <a:avLst/>
            </a:prstGeom>
            <a:noFill/>
            <a:ln w="9525" cap="flat" cmpd="sng" algn="ctr">
              <a:solidFill>
                <a:srgbClr val="969696"/>
              </a:solidFill>
              <a:prstDash val="solid"/>
              <a:round/>
              <a:headEnd type="none" w="med" len="med"/>
              <a:tailEnd type="none" w="med" len="med"/>
            </a:ln>
            <a:effectLst/>
          </p:spPr>
        </p:cxnSp>
        <p:cxnSp>
          <p:nvCxnSpPr>
            <p:cNvPr id="47" name="Straight Connector 46"/>
            <p:cNvCxnSpPr>
              <a:stCxn id="6" idx="2"/>
              <a:endCxn id="10" idx="0"/>
            </p:cNvCxnSpPr>
            <p:nvPr/>
          </p:nvCxnSpPr>
          <p:spPr bwMode="auto">
            <a:xfrm>
              <a:off x="10213175" y="3489529"/>
              <a:ext cx="0" cy="2345616"/>
            </a:xfrm>
            <a:prstGeom prst="line">
              <a:avLst/>
            </a:prstGeom>
            <a:noFill/>
            <a:ln w="9525" cap="flat" cmpd="sng" algn="ctr">
              <a:solidFill>
                <a:srgbClr val="969696"/>
              </a:solidFill>
              <a:prstDash val="solid"/>
              <a:round/>
              <a:headEnd type="none" w="med" len="med"/>
              <a:tailEnd type="none" w="med" len="med"/>
            </a:ln>
            <a:effectLst/>
          </p:spPr>
        </p:cxnSp>
        <p:cxnSp>
          <p:nvCxnSpPr>
            <p:cNvPr id="49" name="Straight Connector 48"/>
            <p:cNvCxnSpPr>
              <a:stCxn id="6" idx="2"/>
              <a:endCxn id="4" idx="0"/>
            </p:cNvCxnSpPr>
            <p:nvPr/>
          </p:nvCxnSpPr>
          <p:spPr bwMode="auto">
            <a:xfrm flipH="1">
              <a:off x="8825031" y="3489529"/>
              <a:ext cx="1388144" cy="2341781"/>
            </a:xfrm>
            <a:prstGeom prst="line">
              <a:avLst/>
            </a:prstGeom>
            <a:noFill/>
            <a:ln w="9525" cap="flat" cmpd="sng" algn="ctr">
              <a:solidFill>
                <a:srgbClr val="969696"/>
              </a:solidFill>
              <a:prstDash val="solid"/>
              <a:round/>
              <a:headEnd type="none" w="med" len="med"/>
              <a:tailEnd type="none" w="med" len="med"/>
            </a:ln>
            <a:effectLst/>
          </p:spPr>
        </p:cxnSp>
        <p:cxnSp>
          <p:nvCxnSpPr>
            <p:cNvPr id="51" name="Straight Connector 50"/>
            <p:cNvCxnSpPr>
              <a:stCxn id="6" idx="2"/>
              <a:endCxn id="7" idx="3"/>
            </p:cNvCxnSpPr>
            <p:nvPr/>
          </p:nvCxnSpPr>
          <p:spPr bwMode="auto">
            <a:xfrm flipH="1">
              <a:off x="8217031" y="3489529"/>
              <a:ext cx="1996144" cy="1684087"/>
            </a:xfrm>
            <a:prstGeom prst="line">
              <a:avLst/>
            </a:prstGeom>
            <a:noFill/>
            <a:ln w="9525" cap="flat" cmpd="sng" algn="ctr">
              <a:solidFill>
                <a:srgbClr val="969696"/>
              </a:solidFill>
              <a:prstDash val="solid"/>
              <a:round/>
              <a:headEnd type="none" w="med" len="med"/>
              <a:tailEnd type="none" w="med" len="med"/>
            </a:ln>
            <a:effectLst/>
          </p:spPr>
        </p:cxnSp>
        <p:cxnSp>
          <p:nvCxnSpPr>
            <p:cNvPr id="53" name="Straight Connector 52"/>
            <p:cNvCxnSpPr>
              <a:stCxn id="6" idx="2"/>
              <a:endCxn id="8" idx="3"/>
            </p:cNvCxnSpPr>
            <p:nvPr/>
          </p:nvCxnSpPr>
          <p:spPr bwMode="auto">
            <a:xfrm flipH="1">
              <a:off x="8217031" y="3489529"/>
              <a:ext cx="1996144" cy="681435"/>
            </a:xfrm>
            <a:prstGeom prst="line">
              <a:avLst/>
            </a:prstGeom>
            <a:noFill/>
            <a:ln w="9525" cap="flat" cmpd="sng" algn="ctr">
              <a:solidFill>
                <a:srgbClr val="969696"/>
              </a:solidFill>
              <a:prstDash val="solid"/>
              <a:round/>
              <a:headEnd type="none" w="med" len="med"/>
              <a:tailEnd type="none" w="med" len="med"/>
            </a:ln>
            <a:effectLst/>
          </p:spPr>
        </p:cxnSp>
        <p:cxnSp>
          <p:nvCxnSpPr>
            <p:cNvPr id="55" name="Straight Connector 54"/>
            <p:cNvCxnSpPr>
              <a:stCxn id="9" idx="1"/>
              <a:endCxn id="10" idx="0"/>
            </p:cNvCxnSpPr>
            <p:nvPr/>
          </p:nvCxnSpPr>
          <p:spPr bwMode="auto">
            <a:xfrm flipH="1">
              <a:off x="10213175" y="4170963"/>
              <a:ext cx="620426" cy="1664182"/>
            </a:xfrm>
            <a:prstGeom prst="line">
              <a:avLst/>
            </a:prstGeom>
            <a:noFill/>
            <a:ln w="9525" cap="flat" cmpd="sng" algn="ctr">
              <a:solidFill>
                <a:srgbClr val="969696"/>
              </a:solidFill>
              <a:prstDash val="solid"/>
              <a:round/>
              <a:headEnd type="none" w="med" len="med"/>
              <a:tailEnd type="none" w="med" len="med"/>
            </a:ln>
            <a:effectLst/>
          </p:spPr>
        </p:cxnSp>
        <p:cxnSp>
          <p:nvCxnSpPr>
            <p:cNvPr id="57" name="Straight Connector 56"/>
            <p:cNvCxnSpPr>
              <a:stCxn id="9" idx="1"/>
              <a:endCxn id="4" idx="0"/>
            </p:cNvCxnSpPr>
            <p:nvPr/>
          </p:nvCxnSpPr>
          <p:spPr bwMode="auto">
            <a:xfrm flipH="1">
              <a:off x="8825031" y="4170963"/>
              <a:ext cx="2008570" cy="1660347"/>
            </a:xfrm>
            <a:prstGeom prst="line">
              <a:avLst/>
            </a:prstGeom>
            <a:noFill/>
            <a:ln w="9525" cap="flat" cmpd="sng" algn="ctr">
              <a:solidFill>
                <a:srgbClr val="969696"/>
              </a:solidFill>
              <a:prstDash val="solid"/>
              <a:round/>
              <a:headEnd type="none" w="med" len="med"/>
              <a:tailEnd type="none" w="med" len="med"/>
            </a:ln>
            <a:effectLst/>
          </p:spPr>
        </p:cxnSp>
        <p:cxnSp>
          <p:nvCxnSpPr>
            <p:cNvPr id="59" name="Straight Connector 58"/>
            <p:cNvCxnSpPr>
              <a:stCxn id="9" idx="1"/>
              <a:endCxn id="7" idx="3"/>
            </p:cNvCxnSpPr>
            <p:nvPr/>
          </p:nvCxnSpPr>
          <p:spPr bwMode="auto">
            <a:xfrm flipH="1">
              <a:off x="8217031" y="4170963"/>
              <a:ext cx="2616570" cy="1002653"/>
            </a:xfrm>
            <a:prstGeom prst="line">
              <a:avLst/>
            </a:prstGeom>
            <a:noFill/>
            <a:ln w="9525" cap="flat" cmpd="sng" algn="ctr">
              <a:solidFill>
                <a:srgbClr val="969696"/>
              </a:solidFill>
              <a:prstDash val="solid"/>
              <a:round/>
              <a:headEnd type="none" w="med" len="med"/>
              <a:tailEnd type="none" w="med" len="med"/>
            </a:ln>
            <a:effectLst/>
          </p:spPr>
        </p:cxnSp>
        <p:cxnSp>
          <p:nvCxnSpPr>
            <p:cNvPr id="61" name="Straight Connector 60"/>
            <p:cNvCxnSpPr>
              <a:stCxn id="9" idx="1"/>
              <a:endCxn id="8" idx="3"/>
            </p:cNvCxnSpPr>
            <p:nvPr/>
          </p:nvCxnSpPr>
          <p:spPr bwMode="auto">
            <a:xfrm flipH="1">
              <a:off x="8217031" y="4170963"/>
              <a:ext cx="2616570" cy="1"/>
            </a:xfrm>
            <a:prstGeom prst="line">
              <a:avLst/>
            </a:prstGeom>
            <a:noFill/>
            <a:ln w="9525" cap="flat" cmpd="sng" algn="ctr">
              <a:solidFill>
                <a:srgbClr val="969696"/>
              </a:solidFill>
              <a:prstDash val="solid"/>
              <a:round/>
              <a:headEnd type="none" w="med" len="med"/>
              <a:tailEnd type="none" w="med" len="med"/>
            </a:ln>
            <a:effectLst/>
          </p:spPr>
        </p:cxnSp>
        <p:cxnSp>
          <p:nvCxnSpPr>
            <p:cNvPr id="63" name="Straight Connector 62"/>
            <p:cNvCxnSpPr>
              <a:stCxn id="5" idx="1"/>
              <a:endCxn id="4" idx="0"/>
            </p:cNvCxnSpPr>
            <p:nvPr/>
          </p:nvCxnSpPr>
          <p:spPr bwMode="auto">
            <a:xfrm flipH="1">
              <a:off x="8825031" y="5173616"/>
              <a:ext cx="2008569" cy="657694"/>
            </a:xfrm>
            <a:prstGeom prst="line">
              <a:avLst/>
            </a:prstGeom>
            <a:noFill/>
            <a:ln w="9525" cap="flat" cmpd="sng" algn="ctr">
              <a:solidFill>
                <a:srgbClr val="969696"/>
              </a:solidFill>
              <a:prstDash val="solid"/>
              <a:round/>
              <a:headEnd type="none" w="med" len="med"/>
              <a:tailEnd type="none" w="med" len="med"/>
            </a:ln>
            <a:effectLst/>
          </p:spPr>
        </p:cxnSp>
        <p:cxnSp>
          <p:nvCxnSpPr>
            <p:cNvPr id="65" name="Straight Connector 64"/>
            <p:cNvCxnSpPr>
              <a:stCxn id="5" idx="1"/>
              <a:endCxn id="7" idx="3"/>
            </p:cNvCxnSpPr>
            <p:nvPr/>
          </p:nvCxnSpPr>
          <p:spPr bwMode="auto">
            <a:xfrm flipH="1">
              <a:off x="8217031" y="5173616"/>
              <a:ext cx="2616569" cy="0"/>
            </a:xfrm>
            <a:prstGeom prst="line">
              <a:avLst/>
            </a:prstGeom>
            <a:noFill/>
            <a:ln w="9525" cap="flat" cmpd="sng" algn="ctr">
              <a:solidFill>
                <a:srgbClr val="969696"/>
              </a:solidFill>
              <a:prstDash val="solid"/>
              <a:round/>
              <a:headEnd type="none" w="med" len="med"/>
              <a:tailEnd type="none" w="med" len="med"/>
            </a:ln>
            <a:effectLst/>
          </p:spPr>
        </p:cxnSp>
        <p:cxnSp>
          <p:nvCxnSpPr>
            <p:cNvPr id="67" name="Straight Connector 66"/>
            <p:cNvCxnSpPr>
              <a:stCxn id="5" idx="1"/>
              <a:endCxn id="8" idx="3"/>
            </p:cNvCxnSpPr>
            <p:nvPr/>
          </p:nvCxnSpPr>
          <p:spPr bwMode="auto">
            <a:xfrm flipH="1" flipV="1">
              <a:off x="8217031" y="4170964"/>
              <a:ext cx="2616569" cy="1002652"/>
            </a:xfrm>
            <a:prstGeom prst="line">
              <a:avLst/>
            </a:prstGeom>
            <a:noFill/>
            <a:ln w="9525" cap="flat" cmpd="sng" algn="ctr">
              <a:solidFill>
                <a:srgbClr val="969696"/>
              </a:solidFill>
              <a:prstDash val="solid"/>
              <a:round/>
              <a:headEnd type="none" w="med" len="med"/>
              <a:tailEnd type="none" w="med" len="med"/>
            </a:ln>
            <a:effectLst/>
          </p:spPr>
        </p:cxnSp>
        <p:cxnSp>
          <p:nvCxnSpPr>
            <p:cNvPr id="69" name="Straight Connector 68"/>
            <p:cNvCxnSpPr>
              <a:stCxn id="10" idx="0"/>
              <a:endCxn id="7" idx="3"/>
            </p:cNvCxnSpPr>
            <p:nvPr/>
          </p:nvCxnSpPr>
          <p:spPr bwMode="auto">
            <a:xfrm flipH="1" flipV="1">
              <a:off x="8217031" y="5173616"/>
              <a:ext cx="1996144" cy="661529"/>
            </a:xfrm>
            <a:prstGeom prst="line">
              <a:avLst/>
            </a:prstGeom>
            <a:noFill/>
            <a:ln w="9525" cap="flat" cmpd="sng" algn="ctr">
              <a:solidFill>
                <a:srgbClr val="969696"/>
              </a:solidFill>
              <a:prstDash val="solid"/>
              <a:round/>
              <a:headEnd type="none" w="med" len="med"/>
              <a:tailEnd type="none" w="med" len="med"/>
            </a:ln>
            <a:effectLst/>
          </p:spPr>
        </p:cxnSp>
        <p:cxnSp>
          <p:nvCxnSpPr>
            <p:cNvPr id="71" name="Straight Connector 70"/>
            <p:cNvCxnSpPr>
              <a:stCxn id="10" idx="0"/>
              <a:endCxn id="8" idx="3"/>
            </p:cNvCxnSpPr>
            <p:nvPr/>
          </p:nvCxnSpPr>
          <p:spPr bwMode="auto">
            <a:xfrm flipH="1" flipV="1">
              <a:off x="8217031" y="4170964"/>
              <a:ext cx="1996144" cy="1664181"/>
            </a:xfrm>
            <a:prstGeom prst="line">
              <a:avLst/>
            </a:prstGeom>
            <a:noFill/>
            <a:ln w="9525" cap="flat" cmpd="sng" algn="ctr">
              <a:solidFill>
                <a:srgbClr val="969696"/>
              </a:solidFill>
              <a:prstDash val="solid"/>
              <a:round/>
              <a:headEnd type="none" w="med" len="med"/>
              <a:tailEnd type="none" w="med" len="med"/>
            </a:ln>
            <a:effectLst/>
          </p:spPr>
        </p:cxnSp>
      </p:grpSp>
      <p:sp>
        <p:nvSpPr>
          <p:cNvPr id="74" name="Rectangle 73"/>
          <p:cNvSpPr/>
          <p:nvPr/>
        </p:nvSpPr>
        <p:spPr>
          <a:xfrm>
            <a:off x="7365658" y="6321082"/>
            <a:ext cx="3904611" cy="433939"/>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Entire network has same ledger</a:t>
            </a:r>
            <a:endParaRPr lang="en-US" sz="1599" dirty="0">
              <a:solidFill>
                <a:srgbClr val="2C91E3"/>
              </a:solidFill>
              <a:latin typeface="Segoe UI" panose="020B0502040204020203" pitchFamily="34" charset="0"/>
              <a:cs typeface="Segoe UI" panose="020B0502040204020203" pitchFamily="34" charset="0"/>
            </a:endParaRPr>
          </a:p>
        </p:txBody>
      </p:sp>
      <p:graphicFrame>
        <p:nvGraphicFramePr>
          <p:cNvPr id="76" name="Table 75"/>
          <p:cNvGraphicFramePr>
            <a:graphicFrameLocks noGrp="1"/>
          </p:cNvGraphicFramePr>
          <p:nvPr>
            <p:extLst>
              <p:ext uri="{D42A27DB-BD31-4B8C-83A1-F6EECF244321}">
                <p14:modId xmlns:p14="http://schemas.microsoft.com/office/powerpoint/2010/main" val="2185200470"/>
              </p:ext>
            </p:extLst>
          </p:nvPr>
        </p:nvGraphicFramePr>
        <p:xfrm>
          <a:off x="859007" y="3321693"/>
          <a:ext cx="4571352" cy="2775066"/>
        </p:xfrm>
        <a:graphic>
          <a:graphicData uri="http://schemas.openxmlformats.org/drawingml/2006/table">
            <a:tbl>
              <a:tblPr firstRow="1" bandRow="1">
                <a:tableStyleId>{073A0DAA-6AF3-43AB-8588-CEC1D06C72B9}</a:tableStyleId>
              </a:tblPr>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tc>
                <a:tc>
                  <a:txBody>
                    <a:body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tc>
                <a:tc>
                  <a:txBody>
                    <a:body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tc>
                <a:extLst>
                  <a:ext uri="{0D108BD9-81ED-4DB2-BD59-A6C34878D82A}">
                    <a16:rowId xmlns:a16="http://schemas.microsoft.com/office/drawing/2014/main" val="10000"/>
                  </a:ext>
                </a:extLst>
              </a:tr>
              <a:tr h="461750">
                <a:tc>
                  <a:txBody>
                    <a:bodyPr/>
                    <a:lstStyle/>
                    <a:p>
                      <a:r>
                        <a:rPr lang="en-US" sz="1200" dirty="0"/>
                        <a:t>Alex</a:t>
                      </a:r>
                      <a:endParaRPr lang="en-US" sz="1200" dirty="0">
                        <a:solidFill>
                          <a:schemeClr val="tx1"/>
                        </a:solidFill>
                      </a:endParaRPr>
                    </a:p>
                  </a:txBody>
                  <a:tcPr marL="91427" marR="91427" marT="0" marB="0" anchor="ctr"/>
                </a:tc>
                <a:tc>
                  <a:txBody>
                    <a:bodyPr/>
                    <a:lstStyle/>
                    <a:p>
                      <a:r>
                        <a:rPr lang="en-US" sz="1200" dirty="0"/>
                        <a:t>Katie</a:t>
                      </a:r>
                      <a:endParaRPr lang="en-US" sz="1200" dirty="0">
                        <a:solidFill>
                          <a:schemeClr val="tx1"/>
                        </a:solidFill>
                      </a:endParaRPr>
                    </a:p>
                  </a:txBody>
                  <a:tcPr marL="91427" marR="91427" marT="0" marB="0" anchor="ctr"/>
                </a:tc>
                <a:tc>
                  <a:txBody>
                    <a:bodyPr/>
                    <a:lstStyle/>
                    <a:p>
                      <a:r>
                        <a:rPr lang="en-US" sz="1200" dirty="0"/>
                        <a:t>Payment</a:t>
                      </a:r>
                      <a:endParaRPr lang="en-US" sz="1200" dirty="0">
                        <a:solidFill>
                          <a:schemeClr val="tx1"/>
                        </a:solidFill>
                      </a:endParaRPr>
                    </a:p>
                  </a:txBody>
                  <a:tcPr marL="91427" marR="91427" marT="0" marB="0" anchor="ctr"/>
                </a:tc>
                <a:tc>
                  <a:txBody>
                    <a:bodyPr/>
                    <a:lstStyle/>
                    <a:p>
                      <a:r>
                        <a:rPr lang="en-US" sz="1200" dirty="0"/>
                        <a:t>$500</a:t>
                      </a:r>
                      <a:endParaRPr lang="en-US" sz="1200" dirty="0">
                        <a:solidFill>
                          <a:schemeClr val="tx1"/>
                        </a:solidFill>
                      </a:endParaRPr>
                    </a:p>
                  </a:txBody>
                  <a:tcPr marL="91427" marR="91427" marT="0" marB="0" anchor="ctr"/>
                </a:tc>
                <a:extLst>
                  <a:ext uri="{0D108BD9-81ED-4DB2-BD59-A6C34878D82A}">
                    <a16:rowId xmlns:a16="http://schemas.microsoft.com/office/drawing/2014/main" val="10001"/>
                  </a:ext>
                </a:extLst>
              </a:tr>
              <a:tr h="461750">
                <a:tc>
                  <a:txBody>
                    <a:bodyPr/>
                    <a:lstStyle/>
                    <a:p>
                      <a:r>
                        <a:rPr lang="en-US" sz="1200" dirty="0"/>
                        <a:t>Jim</a:t>
                      </a:r>
                      <a:endParaRPr lang="en-US" sz="1200" dirty="0">
                        <a:solidFill>
                          <a:schemeClr val="tx1"/>
                        </a:solidFill>
                      </a:endParaRPr>
                    </a:p>
                  </a:txBody>
                  <a:tcPr marL="91427" marR="91427" marT="0" marB="0" anchor="ctr"/>
                </a:tc>
                <a:tc>
                  <a:txBody>
                    <a:bodyPr/>
                    <a:lstStyle/>
                    <a:p>
                      <a:r>
                        <a:rPr lang="en-US" sz="1200" dirty="0"/>
                        <a:t>Sally</a:t>
                      </a:r>
                      <a:endParaRPr lang="en-US" sz="1200" dirty="0">
                        <a:solidFill>
                          <a:schemeClr val="tx1"/>
                        </a:solidFill>
                      </a:endParaRP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$300</a:t>
                      </a:r>
                    </a:p>
                  </a:txBody>
                  <a:tcPr marL="91427" marR="91427" marT="0" marB="0" anchor="ctr"/>
                </a:tc>
                <a:extLst>
                  <a:ext uri="{0D108BD9-81ED-4DB2-BD59-A6C34878D82A}">
                    <a16:rowId xmlns:a16="http://schemas.microsoft.com/office/drawing/2014/main" val="10002"/>
                  </a:ext>
                </a:extLst>
              </a:tr>
              <a:tr h="461750">
                <a:tc>
                  <a:txBody>
                    <a:bodyPr/>
                    <a:lstStyle/>
                    <a:p>
                      <a:r>
                        <a:rPr lang="en-US" sz="1200" dirty="0">
                          <a:solidFill>
                            <a:schemeClr val="tx1"/>
                          </a:solidFill>
                        </a:rPr>
                        <a:t>Alex</a:t>
                      </a:r>
                    </a:p>
                  </a:txBody>
                  <a:tcPr marL="91427" marR="91427" marT="0" marB="0" anchor="ctr"/>
                </a:tc>
                <a:tc>
                  <a:txBody>
                    <a:bodyPr/>
                    <a:lstStyle/>
                    <a:p>
                      <a:r>
                        <a:rPr lang="en-US" sz="1200" dirty="0">
                          <a:solidFill>
                            <a:schemeClr val="tx1"/>
                          </a:solidFill>
                        </a:rPr>
                        <a:t>Garth</a:t>
                      </a:r>
                    </a:p>
                  </a:txBody>
                  <a:tcPr marL="91427" marR="91427" marT="0" marB="0" anchor="ctr"/>
                </a:tc>
                <a:tc>
                  <a:txBody>
                    <a:bodyPr/>
                    <a:lstStyle/>
                    <a:p>
                      <a:r>
                        <a:rPr lang="en-US" sz="1200" dirty="0">
                          <a:solidFill>
                            <a:schemeClr val="tx1"/>
                          </a:solidFill>
                        </a:rPr>
                        <a:t>Asset</a:t>
                      </a:r>
                    </a:p>
                  </a:txBody>
                  <a:tcPr marL="91427" marR="91427" marT="0" marB="0" anchor="ctr"/>
                </a:tc>
                <a:tc>
                  <a:txBody>
                    <a:bodyPr/>
                    <a:lstStyle/>
                    <a:p>
                      <a:r>
                        <a:rPr lang="en-US" sz="1200" dirty="0">
                          <a:solidFill>
                            <a:schemeClr val="tx1"/>
                          </a:solidFill>
                        </a:rPr>
                        <a:t>Car </a:t>
                      </a:r>
                    </a:p>
                  </a:txBody>
                  <a:tcPr marL="91427" marR="91427" marT="0" marB="0" anchor="ctr"/>
                </a:tc>
                <a:extLst>
                  <a:ext uri="{0D108BD9-81ED-4DB2-BD59-A6C34878D82A}">
                    <a16:rowId xmlns:a16="http://schemas.microsoft.com/office/drawing/2014/main" val="10003"/>
                  </a:ext>
                </a:extLst>
              </a:tr>
              <a:tr h="461750">
                <a:tc>
                  <a:txBody>
                    <a:bodyPr/>
                    <a:lstStyle/>
                    <a:p>
                      <a:r>
                        <a:rPr lang="en-US" sz="1200" dirty="0">
                          <a:solidFill>
                            <a:schemeClr val="tx1"/>
                          </a:solidFill>
                        </a:rPr>
                        <a:t>Katie</a:t>
                      </a:r>
                    </a:p>
                  </a:txBody>
                  <a:tcPr marL="91427" marR="91427" marT="0" marB="0" anchor="ctr"/>
                </a:tc>
                <a:tc>
                  <a:txBody>
                    <a:bodyPr/>
                    <a:lstStyle/>
                    <a:p>
                      <a:r>
                        <a:rPr lang="en-US" sz="1200" dirty="0">
                          <a:solidFill>
                            <a:schemeClr val="tx1"/>
                          </a:solidFill>
                        </a:rPr>
                        <a:t>Tony</a:t>
                      </a:r>
                    </a:p>
                  </a:txBody>
                  <a:tcPr marL="91427" marR="91427" marT="0" marB="0" anchor="ctr"/>
                </a:tc>
                <a:tc>
                  <a:txBody>
                    <a:bodyPr/>
                    <a:lstStyle/>
                    <a:p>
                      <a:r>
                        <a:rPr lang="en-US" sz="1200" dirty="0">
                          <a:solidFill>
                            <a:schemeClr val="tx1"/>
                          </a:solidFill>
                        </a:rPr>
                        <a:t>Payment</a:t>
                      </a:r>
                    </a:p>
                  </a:txBody>
                  <a:tcPr marL="91427" marR="91427" marT="0" marB="0" anchor="ctr"/>
                </a:tc>
                <a:tc>
                  <a:txBody>
                    <a:bodyPr/>
                    <a:lstStyle/>
                    <a:p>
                      <a:r>
                        <a:rPr lang="en-US" sz="1200" dirty="0">
                          <a:solidFill>
                            <a:schemeClr val="tx1"/>
                          </a:solidFill>
                        </a:rPr>
                        <a:t>$100</a:t>
                      </a:r>
                    </a:p>
                  </a:txBody>
                  <a:tcPr marL="91427" marR="91427" marT="0" marB="0" anchor="ctr"/>
                </a:tc>
                <a:extLst>
                  <a:ext uri="{0D108BD9-81ED-4DB2-BD59-A6C34878D82A}">
                    <a16:rowId xmlns:a16="http://schemas.microsoft.com/office/drawing/2014/main" val="10004"/>
                  </a:ext>
                </a:extLst>
              </a:tr>
              <a:tr h="466316">
                <a:tc>
                  <a:txBody>
                    <a:bodyPr/>
                    <a:lstStyle/>
                    <a:p>
                      <a:r>
                        <a:rPr lang="en-US" sz="1200" dirty="0">
                          <a:solidFill>
                            <a:schemeClr val="tx1"/>
                          </a:solidFill>
                        </a:rPr>
                        <a:t>Molly</a:t>
                      </a:r>
                    </a:p>
                  </a:txBody>
                  <a:tcPr marL="91427" marR="91427" marT="0" marB="0" anchor="ctr"/>
                </a:tc>
                <a:tc>
                  <a:txBody>
                    <a:bodyPr/>
                    <a:lstStyle/>
                    <a:p>
                      <a:r>
                        <a:rPr lang="en-US" sz="1200" dirty="0">
                          <a:solidFill>
                            <a:schemeClr val="tx1"/>
                          </a:solidFill>
                        </a:rPr>
                        <a:t>Paula</a:t>
                      </a:r>
                    </a:p>
                  </a:txBody>
                  <a:tcPr marL="91427" marR="91427" marT="0" marB="0" anchor="ctr"/>
                </a:tc>
                <a:tc>
                  <a:txBody>
                    <a:bodyPr/>
                    <a:lstStyle/>
                    <a:p>
                      <a:r>
                        <a:rPr lang="en-US" sz="1200" dirty="0">
                          <a:solidFill>
                            <a:schemeClr val="tx1"/>
                          </a:solidFill>
                        </a:rPr>
                        <a:t>Message</a:t>
                      </a:r>
                    </a:p>
                  </a:txBody>
                  <a:tcPr marL="91427" marR="91427" marT="0" marB="0" anchor="ctr"/>
                </a:tc>
                <a:tc>
                  <a:txBody>
                    <a:bodyPr/>
                    <a:lstStyle/>
                    <a:p>
                      <a:r>
                        <a:rPr lang="en-US" sz="1200" dirty="0">
                          <a:solidFill>
                            <a:schemeClr val="tx1"/>
                          </a:solidFill>
                        </a:rPr>
                        <a:t>I love you</a:t>
                      </a:r>
                    </a:p>
                  </a:txBody>
                  <a:tcPr marL="91427" marR="91427" marT="0" marB="0" anchor="ctr"/>
                </a:tc>
                <a:extLst>
                  <a:ext uri="{0D108BD9-81ED-4DB2-BD59-A6C34878D82A}">
                    <a16:rowId xmlns:a16="http://schemas.microsoft.com/office/drawing/2014/main" val="10005"/>
                  </a:ext>
                </a:extLst>
              </a:tr>
            </a:tbl>
          </a:graphicData>
        </a:graphic>
      </p:graphicFrame>
      <p:sp>
        <p:nvSpPr>
          <p:cNvPr id="79" name="Rectangle 78"/>
          <p:cNvSpPr/>
          <p:nvPr/>
        </p:nvSpPr>
        <p:spPr>
          <a:xfrm>
            <a:off x="1475293" y="6278558"/>
            <a:ext cx="277766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2C91E3"/>
                </a:solidFill>
                <a:latin typeface="Segoe UI Semibold" panose="020B0702040204020203" pitchFamily="34" charset="0"/>
              </a:rPr>
              <a:t>Example ledger</a:t>
            </a:r>
            <a:endParaRPr lang="en-US" sz="1599" dirty="0">
              <a:solidFill>
                <a:srgbClr val="2C91E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2780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Diagram 106"/>
          <p:cNvGraphicFramePr/>
          <p:nvPr>
            <p:extLst/>
          </p:nvPr>
        </p:nvGraphicFramePr>
        <p:xfrm>
          <a:off x="7919137" y="1954747"/>
          <a:ext cx="5066156" cy="286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8" name="Diagram 107"/>
          <p:cNvGraphicFramePr/>
          <p:nvPr>
            <p:extLst/>
          </p:nvPr>
        </p:nvGraphicFramePr>
        <p:xfrm>
          <a:off x="3721865" y="1938682"/>
          <a:ext cx="4460900" cy="3065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9" name="Rectangle 108"/>
          <p:cNvSpPr/>
          <p:nvPr/>
        </p:nvSpPr>
        <p:spPr>
          <a:xfrm>
            <a:off x="1583600" y="1287014"/>
            <a:ext cx="1393185"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Public</a:t>
            </a:r>
          </a:p>
        </p:txBody>
      </p:sp>
      <p:sp>
        <p:nvSpPr>
          <p:cNvPr id="110" name="Rectangle 109"/>
          <p:cNvSpPr/>
          <p:nvPr/>
        </p:nvSpPr>
        <p:spPr>
          <a:xfrm>
            <a:off x="9047634" y="1302995"/>
            <a:ext cx="2690087" cy="841328"/>
          </a:xfrm>
          <a:prstGeom prst="rect">
            <a:avLst/>
          </a:prstGeom>
        </p:spPr>
        <p:txBody>
          <a:bodyPr wrap="square" lIns="243770" tIns="121886" rIns="243770" bIns="121886" anchor="t">
            <a:spAutoFit/>
          </a:bodyPr>
          <a:lstStyle/>
          <a:p>
            <a:pPr marL="0" lvl="1" algn="ctr"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Consortium</a:t>
            </a:r>
            <a:r>
              <a:rPr lang="en-US" sz="2400" kern="0" dirty="0">
                <a:solidFill>
                  <a:srgbClr val="000000"/>
                </a:solidFill>
                <a:latin typeface="Segoe UI Light" panose="020B0502040204020203" pitchFamily="34" charset="0"/>
                <a:cs typeface="Segoe UI Light" panose="020B0502040204020203" pitchFamily="34" charset="0"/>
              </a:rPr>
              <a:t>  </a:t>
            </a:r>
          </a:p>
          <a:p>
            <a:pPr marL="0" lvl="1" algn="ctr" defTabSz="1243193">
              <a:defRPr/>
            </a:pPr>
            <a:endParaRPr lang="en-US" sz="1632" kern="0" dirty="0">
              <a:solidFill>
                <a:srgbClr val="000000"/>
              </a:solidFill>
              <a:latin typeface="Segoe UI Light" panose="020B0502040204020203" pitchFamily="34" charset="0"/>
              <a:cs typeface="Segoe UI Light" panose="020B0502040204020203" pitchFamily="34" charset="0"/>
            </a:endParaRPr>
          </a:p>
        </p:txBody>
      </p:sp>
      <p:sp>
        <p:nvSpPr>
          <p:cNvPr id="111" name="Rectangle 110"/>
          <p:cNvSpPr/>
          <p:nvPr/>
        </p:nvSpPr>
        <p:spPr>
          <a:xfrm>
            <a:off x="5184670" y="1302997"/>
            <a:ext cx="1806014" cy="585169"/>
          </a:xfrm>
          <a:prstGeom prst="rect">
            <a:avLst/>
          </a:prstGeom>
        </p:spPr>
        <p:txBody>
          <a:bodyPr wrap="square" lIns="243770" tIns="121886" rIns="243770" bIns="121886" anchor="t">
            <a:spAutoFit/>
          </a:bodyPr>
          <a:lstStyle/>
          <a:p>
            <a:pPr marL="0" lvl="1" defTabSz="1242548" fontAlgn="base">
              <a:lnSpc>
                <a:spcPct val="90000"/>
              </a:lnSpc>
              <a:spcBef>
                <a:spcPct val="0"/>
              </a:spcBef>
              <a:spcAft>
                <a:spcPct val="0"/>
              </a:spcAft>
              <a:defRPr/>
            </a:pPr>
            <a:r>
              <a:rPr lang="en-US" sz="2400" kern="0" dirty="0">
                <a:solidFill>
                  <a:srgbClr val="0A5BBA"/>
                </a:solidFill>
                <a:latin typeface="Segoe UI Light" panose="020B0502040204020203" pitchFamily="34" charset="0"/>
                <a:cs typeface="Segoe UI Light" panose="020B0502040204020203" pitchFamily="34" charset="0"/>
              </a:rPr>
              <a:t>Private </a:t>
            </a:r>
          </a:p>
        </p:txBody>
      </p:sp>
      <p:cxnSp>
        <p:nvCxnSpPr>
          <p:cNvPr id="112" name="Straight Connector 111"/>
          <p:cNvCxnSpPr/>
          <p:nvPr/>
        </p:nvCxnSpPr>
        <p:spPr>
          <a:xfrm flipH="1">
            <a:off x="3687101" y="1922676"/>
            <a:ext cx="44361"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cxnSp>
        <p:nvCxnSpPr>
          <p:cNvPr id="113" name="Straight Connector 112"/>
          <p:cNvCxnSpPr/>
          <p:nvPr/>
        </p:nvCxnSpPr>
        <p:spPr>
          <a:xfrm>
            <a:off x="8115031" y="1976249"/>
            <a:ext cx="0" cy="4526069"/>
          </a:xfrm>
          <a:prstGeom prst="line">
            <a:avLst/>
          </a:prstGeom>
          <a:noFill/>
          <a:ln w="3175" cap="flat" cmpd="sng" algn="ctr">
            <a:solidFill>
              <a:srgbClr val="0A5BBA"/>
            </a:solidFill>
            <a:prstDash val="solid"/>
          </a:ln>
          <a:effectLst>
            <a:outerShdw blurRad="40000" dist="20000" dir="5400000" rotWithShape="0">
              <a:srgbClr val="000000">
                <a:alpha val="38000"/>
              </a:srgbClr>
            </a:outerShdw>
          </a:effectLst>
        </p:spPr>
      </p:cxnSp>
      <p:sp>
        <p:nvSpPr>
          <p:cNvPr id="114" name="TextBox 113"/>
          <p:cNvSpPr txBox="1"/>
          <p:nvPr/>
        </p:nvSpPr>
        <p:spPr>
          <a:xfrm>
            <a:off x="343074" y="5004606"/>
            <a:ext cx="3424222" cy="1118805"/>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Many, unknown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by all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Consensus by Proof of Work</a:t>
            </a:r>
          </a:p>
        </p:txBody>
      </p:sp>
      <p:sp>
        <p:nvSpPr>
          <p:cNvPr id="115" name="TextBox 114"/>
          <p:cNvSpPr txBox="1"/>
          <p:nvPr/>
        </p:nvSpPr>
        <p:spPr>
          <a:xfrm>
            <a:off x="3858825" y="5004603"/>
            <a:ext cx="4232409" cy="1096967"/>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one organization</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 permissions centralized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sp>
        <p:nvSpPr>
          <p:cNvPr id="116" name="TextBox 115"/>
          <p:cNvSpPr txBox="1"/>
          <p:nvPr/>
        </p:nvSpPr>
        <p:spPr>
          <a:xfrm>
            <a:off x="8182765" y="5064742"/>
            <a:ext cx="3878518" cy="1631122"/>
          </a:xfrm>
          <a:prstGeom prst="rect">
            <a:avLst/>
          </a:prstGeom>
          <a:noFill/>
        </p:spPr>
        <p:txBody>
          <a:bodyPr wrap="square" rtlCol="0">
            <a:spAutoFit/>
          </a:bodyPr>
          <a:lstStyle/>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Known participants from multiple organizations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Writes require consensus of several participants</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Reads may be public or restricted</a:t>
            </a:r>
          </a:p>
          <a:p>
            <a:pPr marL="380917" indent="-380917" defTabSz="1218935">
              <a:buFont typeface="Arial" panose="020B0604020202020204" pitchFamily="34" charset="0"/>
              <a:buChar char="•"/>
              <a:defRPr/>
            </a:pPr>
            <a:r>
              <a:rPr lang="en-US" sz="1632" kern="0" dirty="0">
                <a:solidFill>
                  <a:srgbClr val="000000"/>
                </a:solidFill>
                <a:latin typeface="Segoe UI Light" panose="020B0502040204020203" pitchFamily="34" charset="0"/>
                <a:cs typeface="Segoe UI Light" panose="020B0502040204020203" pitchFamily="34" charset="0"/>
              </a:rPr>
              <a:t>Multiple algorithms for consensus</a:t>
            </a:r>
          </a:p>
        </p:txBody>
      </p:sp>
      <p:graphicFrame>
        <p:nvGraphicFramePr>
          <p:cNvPr id="117" name="Diagram 116"/>
          <p:cNvGraphicFramePr/>
          <p:nvPr>
            <p:extLst/>
          </p:nvPr>
        </p:nvGraphicFramePr>
        <p:xfrm>
          <a:off x="-248214" y="1974699"/>
          <a:ext cx="4736455" cy="29839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0" name="Rectangle 119"/>
          <p:cNvSpPr/>
          <p:nvPr/>
        </p:nvSpPr>
        <p:spPr>
          <a:xfrm>
            <a:off x="39739" y="6632778"/>
            <a:ext cx="8043704" cy="307625"/>
          </a:xfrm>
          <a:prstGeom prst="rect">
            <a:avLst/>
          </a:prstGeom>
        </p:spPr>
        <p:txBody>
          <a:bodyPr wrap="square">
            <a:spAutoFit/>
          </a:bodyPr>
          <a:lstStyle/>
          <a:p>
            <a:pPr defTabSz="621716">
              <a:defRPr/>
            </a:pPr>
            <a:r>
              <a:rPr lang="en-US" sz="1360" b="1" dirty="0">
                <a:solidFill>
                  <a:srgbClr val="000000">
                    <a:lumMod val="75000"/>
                    <a:lumOff val="25000"/>
                  </a:srgbClr>
                </a:solidFill>
                <a:latin typeface="Segoe UI"/>
              </a:rPr>
              <a:t>Source: </a:t>
            </a:r>
            <a:r>
              <a:rPr lang="en-US" sz="1360" dirty="0">
                <a:solidFill>
                  <a:srgbClr val="000000">
                    <a:lumMod val="75000"/>
                    <a:lumOff val="25000"/>
                  </a:srgbClr>
                </a:solidFill>
                <a:latin typeface="Segoe UI"/>
              </a:rPr>
              <a:t>Ethereum blog by Vitalik Buterin </a:t>
            </a:r>
            <a:r>
              <a:rPr lang="en-US" sz="1360" dirty="0">
                <a:solidFill>
                  <a:srgbClr val="000000">
                    <a:lumMod val="75000"/>
                    <a:lumOff val="25000"/>
                  </a:srgbClr>
                </a:solidFill>
                <a:latin typeface="Segoe UI"/>
                <a:hlinkClick r:id="rId18"/>
              </a:rPr>
              <a:t>https://blog.ethereum.org/author/vitalik-buterin/</a:t>
            </a:r>
            <a:r>
              <a:rPr lang="en-US" sz="1360" dirty="0">
                <a:solidFill>
                  <a:srgbClr val="000000">
                    <a:lumMod val="75000"/>
                    <a:lumOff val="25000"/>
                  </a:srgbClr>
                </a:solidFill>
                <a:latin typeface="Segoe UI"/>
              </a:rPr>
              <a:t> </a:t>
            </a:r>
          </a:p>
        </p:txBody>
      </p:sp>
      <p:sp>
        <p:nvSpPr>
          <p:cNvPr id="17"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solidFill>
                  <a:prstClr val="white">
                    <a:lumMod val="50000"/>
                  </a:prstClr>
                </a:solidFill>
                <a:latin typeface="Segoe UI Light"/>
              </a:rPr>
              <a:t>Blockchain | </a:t>
            </a:r>
            <a:r>
              <a:rPr lang="en-US" sz="4488" dirty="0">
                <a:solidFill>
                  <a:srgbClr val="0072C6"/>
                </a:solidFill>
                <a:latin typeface="Segoe UI Light"/>
              </a:rPr>
              <a:t>Network Types</a:t>
            </a:r>
          </a:p>
        </p:txBody>
      </p:sp>
    </p:spTree>
    <p:extLst>
      <p:ext uri="{BB962C8B-B14F-4D97-AF65-F5344CB8AC3E}">
        <p14:creationId xmlns:p14="http://schemas.microsoft.com/office/powerpoint/2010/main" val="9765900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5638" y="2915391"/>
            <a:ext cx="9166732" cy="3683993"/>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7" name="Rectangle 26"/>
          <p:cNvSpPr/>
          <p:nvPr/>
        </p:nvSpPr>
        <p:spPr>
          <a:xfrm>
            <a:off x="3048979" y="1633206"/>
            <a:ext cx="9166732" cy="1076410"/>
          </a:xfrm>
          <a:prstGeom prst="rect">
            <a:avLst/>
          </a:prstGeom>
          <a:solidFill>
            <a:schemeClr val="bg1"/>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448" dirty="0">
                <a:latin typeface="+mj-lt"/>
              </a:rPr>
              <a:t>General Propose Chain</a:t>
            </a:r>
          </a:p>
        </p:txBody>
      </p:sp>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Blockchain | </a:t>
            </a:r>
            <a:r>
              <a:rPr lang="en-US" sz="4488" dirty="0">
                <a:solidFill>
                  <a:srgbClr val="0072C6"/>
                </a:solidFill>
              </a:rPr>
              <a:t>Multiple Chain Types</a:t>
            </a:r>
          </a:p>
        </p:txBody>
      </p:sp>
      <p:pic>
        <p:nvPicPr>
          <p:cNvPr id="15" name="Picture 1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81806" y="1773841"/>
            <a:ext cx="1714886" cy="717448"/>
          </a:xfrm>
          <a:prstGeom prst="rect">
            <a:avLst/>
          </a:prstGeom>
        </p:spPr>
      </p:pic>
      <p:pic>
        <p:nvPicPr>
          <p:cNvPr id="16" name="Picture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7648" y="2915390"/>
            <a:ext cx="4331898" cy="1011267"/>
          </a:xfrm>
          <a:prstGeom prst="rect">
            <a:avLst/>
          </a:prstGeom>
        </p:spPr>
      </p:pic>
      <p:pic>
        <p:nvPicPr>
          <p:cNvPr id="20" name="Picture 19"/>
          <p:cNvPicPr>
            <a:picLocks noChangeAspect="1"/>
          </p:cNvPicPr>
          <p:nvPr/>
        </p:nvPicPr>
        <p:blipFill>
          <a:blip r:embed="rId5">
            <a:clrChange>
              <a:clrFrom>
                <a:srgbClr val="FDFDFD"/>
              </a:clrFrom>
              <a:clrTo>
                <a:srgbClr val="FDFDFD">
                  <a:alpha val="0"/>
                </a:srgbClr>
              </a:clrTo>
            </a:clrChange>
          </a:blip>
          <a:stretch>
            <a:fillRect/>
          </a:stretch>
        </p:blipFill>
        <p:spPr>
          <a:xfrm>
            <a:off x="6605943" y="1713626"/>
            <a:ext cx="2130547" cy="805621"/>
          </a:xfrm>
          <a:prstGeom prst="rect">
            <a:avLst/>
          </a:prstGeom>
        </p:spPr>
      </p:pic>
      <p:pic>
        <p:nvPicPr>
          <p:cNvPr id="22" name="Picture 21"/>
          <p:cNvPicPr>
            <a:picLocks noChangeAspect="1"/>
          </p:cNvPicPr>
          <p:nvPr/>
        </p:nvPicPr>
        <p:blipFill>
          <a:blip r:embed="rId6"/>
          <a:stretch>
            <a:fillRect/>
          </a:stretch>
        </p:blipFill>
        <p:spPr>
          <a:xfrm>
            <a:off x="6963368" y="5563615"/>
            <a:ext cx="1554306" cy="536689"/>
          </a:xfrm>
          <a:prstGeom prst="rect">
            <a:avLst/>
          </a:prstGeom>
        </p:spPr>
      </p:pic>
      <p:pic>
        <p:nvPicPr>
          <p:cNvPr id="23" name="Picture 22"/>
          <p:cNvPicPr>
            <a:picLocks noChangeAspect="1"/>
          </p:cNvPicPr>
          <p:nvPr/>
        </p:nvPicPr>
        <p:blipFill>
          <a:blip r:embed="rId7"/>
          <a:stretch>
            <a:fillRect/>
          </a:stretch>
        </p:blipFill>
        <p:spPr>
          <a:xfrm>
            <a:off x="3545459" y="1821916"/>
            <a:ext cx="1895352" cy="56439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7359" y="5436450"/>
            <a:ext cx="753090" cy="920648"/>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7" y="4989577"/>
            <a:ext cx="1942924" cy="446872"/>
          </a:xfrm>
          <a:prstGeom prst="rect">
            <a:avLst/>
          </a:prstGeom>
        </p:spPr>
      </p:pic>
      <p:sp>
        <p:nvSpPr>
          <p:cNvPr id="4" name="Rectangle 3"/>
          <p:cNvSpPr/>
          <p:nvPr/>
        </p:nvSpPr>
        <p:spPr>
          <a:xfrm>
            <a:off x="423694" y="1633206"/>
            <a:ext cx="2625286" cy="1076410"/>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Blockchains</a:t>
            </a:r>
          </a:p>
        </p:txBody>
      </p:sp>
      <p:sp>
        <p:nvSpPr>
          <p:cNvPr id="34" name="Rectangle 33"/>
          <p:cNvSpPr/>
          <p:nvPr/>
        </p:nvSpPr>
        <p:spPr>
          <a:xfrm>
            <a:off x="423694" y="2960620"/>
            <a:ext cx="2625286" cy="955483"/>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r>
              <a:rPr lang="en-US" sz="2040" dirty="0">
                <a:latin typeface="+mj-lt"/>
              </a:rPr>
              <a:t>Alternative blockchains (</a:t>
            </a:r>
            <a:r>
              <a:rPr lang="en-US" sz="2040" i="1" dirty="0">
                <a:latin typeface="+mj-lt"/>
              </a:rPr>
              <a:t>altchains</a:t>
            </a:r>
            <a:r>
              <a:rPr lang="en-US" sz="2040" dirty="0">
                <a:latin typeface="+mj-lt"/>
              </a:rPr>
              <a:t>)</a:t>
            </a:r>
          </a:p>
        </p:txBody>
      </p:sp>
      <p:grpSp>
        <p:nvGrpSpPr>
          <p:cNvPr id="3" name="Group 2"/>
          <p:cNvGrpSpPr/>
          <p:nvPr/>
        </p:nvGrpSpPr>
        <p:grpSpPr>
          <a:xfrm>
            <a:off x="5454752" y="3176053"/>
            <a:ext cx="1151191" cy="1461555"/>
            <a:chOff x="5811900" y="3437326"/>
            <a:chExt cx="1128721" cy="1433027"/>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1900" y="3437326"/>
              <a:ext cx="1128721" cy="1047758"/>
            </a:xfrm>
            <a:prstGeom prst="rect">
              <a:avLst/>
            </a:prstGeom>
          </p:spPr>
        </p:pic>
        <p:sp>
          <p:nvSpPr>
            <p:cNvPr id="35" name="TextBox 34"/>
            <p:cNvSpPr txBox="1"/>
            <p:nvPr/>
          </p:nvSpPr>
          <p:spPr>
            <a:xfrm>
              <a:off x="5811901" y="4440277"/>
              <a:ext cx="1128720" cy="430076"/>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(Decentralized </a:t>
              </a:r>
            </a:p>
            <a:p>
              <a:pPr algn="ctr"/>
              <a:r>
                <a:rPr lang="en-US" sz="1632" dirty="0">
                  <a:latin typeface="Segoe UI" pitchFamily="34" charset="0"/>
                  <a:ea typeface="Segoe UI" pitchFamily="34" charset="0"/>
                  <a:cs typeface="Segoe UI" pitchFamily="34" charset="0"/>
                </a:rPr>
                <a:t>Transport)</a:t>
              </a:r>
            </a:p>
          </p:txBody>
        </p:sp>
      </p:grpSp>
      <p:sp>
        <p:nvSpPr>
          <p:cNvPr id="36" name="TextBox 35"/>
          <p:cNvSpPr txBox="1"/>
          <p:nvPr/>
        </p:nvSpPr>
        <p:spPr>
          <a:xfrm>
            <a:off x="3894741" y="222737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(cryptocurrency)</a:t>
            </a:r>
          </a:p>
        </p:txBody>
      </p:sp>
      <p:sp>
        <p:nvSpPr>
          <p:cNvPr id="37" name="TextBox 36"/>
          <p:cNvSpPr txBox="1"/>
          <p:nvPr/>
        </p:nvSpPr>
        <p:spPr>
          <a:xfrm>
            <a:off x="7179570" y="2253951"/>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sp>
        <p:nvSpPr>
          <p:cNvPr id="38" name="TextBox 37"/>
          <p:cNvSpPr txBox="1"/>
          <p:nvPr/>
        </p:nvSpPr>
        <p:spPr>
          <a:xfrm>
            <a:off x="9562411" y="3488019"/>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cross-industry collaborative</a:t>
            </a:r>
            <a:r>
              <a:rPr lang="en-US" sz="1632" dirty="0">
                <a:latin typeface="Segoe UI" pitchFamily="34" charset="0"/>
                <a:ea typeface="Segoe UI" pitchFamily="34" charset="0"/>
                <a:cs typeface="Segoe UI" pitchFamily="34" charset="0"/>
              </a:rPr>
              <a:t>)</a:t>
            </a:r>
          </a:p>
        </p:txBody>
      </p:sp>
      <p:grpSp>
        <p:nvGrpSpPr>
          <p:cNvPr id="7" name="Group 6"/>
          <p:cNvGrpSpPr/>
          <p:nvPr/>
        </p:nvGrpSpPr>
        <p:grpSpPr>
          <a:xfrm>
            <a:off x="10499576" y="4183452"/>
            <a:ext cx="1348806" cy="965483"/>
            <a:chOff x="9181688" y="4104012"/>
            <a:chExt cx="1322479" cy="946638"/>
          </a:xfrm>
        </p:grpSpPr>
        <p:pic>
          <p:nvPicPr>
            <p:cNvPr id="19" name="Picture 18"/>
            <p:cNvPicPr>
              <a:picLocks noChangeAspect="1"/>
            </p:cNvPicPr>
            <p:nvPr/>
          </p:nvPicPr>
          <p:blipFill>
            <a:blip r:embed="rId11"/>
            <a:stretch>
              <a:fillRect/>
            </a:stretch>
          </p:blipFill>
          <p:spPr>
            <a:xfrm>
              <a:off x="9181688" y="4104012"/>
              <a:ext cx="1322479" cy="692640"/>
            </a:xfrm>
            <a:prstGeom prst="rect">
              <a:avLst/>
            </a:prstGeom>
          </p:spPr>
        </p:pic>
        <p:sp>
          <p:nvSpPr>
            <p:cNvPr id="39" name="TextBox 38"/>
            <p:cNvSpPr txBox="1"/>
            <p:nvPr/>
          </p:nvSpPr>
          <p:spPr>
            <a:xfrm>
              <a:off x="9181688" y="4646017"/>
              <a:ext cx="1133190" cy="404633"/>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(FSI </a:t>
              </a:r>
              <a:r>
                <a:rPr lang="en-US" sz="1632" dirty="0"/>
                <a:t>consortium</a:t>
              </a:r>
              <a:r>
                <a:rPr lang="en-US" sz="1632" dirty="0">
                  <a:latin typeface="Segoe UI" pitchFamily="34" charset="0"/>
                  <a:ea typeface="Segoe UI" pitchFamily="34" charset="0"/>
                  <a:cs typeface="Segoe UI" pitchFamily="34" charset="0"/>
                </a:rPr>
                <a:t>)</a:t>
              </a:r>
            </a:p>
          </p:txBody>
        </p:sp>
      </p:grpSp>
      <p:sp>
        <p:nvSpPr>
          <p:cNvPr id="40" name="TextBox 39"/>
          <p:cNvSpPr txBox="1"/>
          <p:nvPr/>
        </p:nvSpPr>
        <p:spPr>
          <a:xfrm>
            <a:off x="3648595" y="5382843"/>
            <a:ext cx="1569216" cy="650560"/>
          </a:xfrm>
          <a:prstGeom prst="rect">
            <a:avLst/>
          </a:prstGeom>
        </p:spPr>
        <p:txBody>
          <a:bodyPr vert="horz" wrap="none" lIns="93260" tIns="93260" rIns="93260" bIns="93260" rtlCol="0" anchor="t">
            <a:noAutofit/>
          </a:bodyPr>
          <a:lstStyle/>
          <a:p>
            <a:pPr algn="ctr"/>
            <a:r>
              <a:rPr lang="en-US" sz="1632" dirty="0"/>
              <a:t>open platform for </a:t>
            </a:r>
          </a:p>
          <a:p>
            <a:pPr algn="ctr"/>
            <a:r>
              <a:rPr lang="en-US" sz="1632" dirty="0"/>
              <a:t>developers and devops </a:t>
            </a:r>
          </a:p>
          <a:p>
            <a:pPr algn="ctr"/>
            <a:r>
              <a:rPr lang="en-US" sz="1632" dirty="0"/>
              <a:t>to build blockchain apps</a:t>
            </a:r>
            <a:endParaRPr lang="en-US" sz="1632" dirty="0">
              <a:latin typeface="Segoe UI" pitchFamily="34" charset="0"/>
              <a:ea typeface="Segoe UI" pitchFamily="34" charset="0"/>
              <a:cs typeface="Segoe UI" pitchFamily="34" charset="0"/>
            </a:endParaRPr>
          </a:p>
        </p:txBody>
      </p:sp>
      <p:sp>
        <p:nvSpPr>
          <p:cNvPr id="41" name="TextBox 40"/>
          <p:cNvSpPr txBox="1"/>
          <p:nvPr/>
        </p:nvSpPr>
        <p:spPr>
          <a:xfrm>
            <a:off x="7183918" y="5987717"/>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a:t>
            </a:r>
            <a:r>
              <a:rPr lang="en-US" sz="1632" dirty="0"/>
              <a:t>banking industry collaborative</a:t>
            </a:r>
            <a:r>
              <a:rPr lang="en-US" sz="1632" dirty="0">
                <a:latin typeface="Segoe UI" pitchFamily="34" charset="0"/>
                <a:ea typeface="Segoe UI" pitchFamily="34" charset="0"/>
                <a:cs typeface="Segoe UI" pitchFamily="34" charset="0"/>
              </a:rPr>
              <a:t>)</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84533" y="3184179"/>
            <a:ext cx="1737830" cy="910623"/>
          </a:xfrm>
          <a:prstGeom prst="rect">
            <a:avLst/>
          </a:prstGeom>
        </p:spPr>
      </p:pic>
      <p:sp>
        <p:nvSpPr>
          <p:cNvPr id="43" name="TextBox 42"/>
          <p:cNvSpPr txBox="1"/>
          <p:nvPr/>
        </p:nvSpPr>
        <p:spPr>
          <a:xfrm>
            <a:off x="3689414" y="4078954"/>
            <a:ext cx="1151190" cy="438638"/>
          </a:xfrm>
          <a:prstGeom prst="rect">
            <a:avLst/>
          </a:prstGeom>
        </p:spPr>
        <p:txBody>
          <a:bodyPr vert="horz" wrap="none" lIns="93260" tIns="93260" rIns="93260" bIns="93260" rtlCol="0" anchor="t">
            <a:noAutofit/>
          </a:bodyPr>
          <a:lstStyle/>
          <a:p>
            <a:pPr algn="ctr"/>
            <a:r>
              <a:rPr lang="en-US" sz="1632" dirty="0">
                <a:latin typeface="Segoe UI" pitchFamily="34" charset="0"/>
                <a:ea typeface="Segoe UI" pitchFamily="34" charset="0"/>
                <a:cs typeface="Segoe UI" pitchFamily="34" charset="0"/>
              </a:rPr>
              <a:t>(Social News </a:t>
            </a:r>
          </a:p>
          <a:p>
            <a:pPr algn="ctr"/>
            <a:r>
              <a:rPr lang="en-US" sz="1632" dirty="0">
                <a:latin typeface="Segoe UI" pitchFamily="34" charset="0"/>
                <a:ea typeface="Segoe UI" pitchFamily="34" charset="0"/>
                <a:cs typeface="Segoe UI" pitchFamily="34" charset="0"/>
              </a:rPr>
              <a:t>Blockchain DB)</a:t>
            </a:r>
          </a:p>
        </p:txBody>
      </p:sp>
      <p:pic>
        <p:nvPicPr>
          <p:cNvPr id="5" name="Picture 4"/>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795" y="5325255"/>
            <a:ext cx="2141229" cy="1311202"/>
          </a:xfrm>
          <a:prstGeom prst="rect">
            <a:avLst/>
          </a:prstGeom>
        </p:spPr>
      </p:pic>
      <p:grpSp>
        <p:nvGrpSpPr>
          <p:cNvPr id="29" name="Group 28"/>
          <p:cNvGrpSpPr/>
          <p:nvPr/>
        </p:nvGrpSpPr>
        <p:grpSpPr>
          <a:xfrm>
            <a:off x="8004938" y="4078954"/>
            <a:ext cx="1424332" cy="1069981"/>
            <a:chOff x="5487570" y="2923230"/>
            <a:chExt cx="1050398" cy="866759"/>
          </a:xfrm>
        </p:grpSpPr>
        <p:sp>
          <p:nvSpPr>
            <p:cNvPr id="30" name="TextBox 29"/>
            <p:cNvSpPr txBox="1"/>
            <p:nvPr/>
          </p:nvSpPr>
          <p:spPr>
            <a:xfrm>
              <a:off x="5691428" y="3467432"/>
              <a:ext cx="846540" cy="322557"/>
            </a:xfrm>
            <a:prstGeom prst="rect">
              <a:avLst/>
            </a:prstGeom>
          </p:spPr>
          <p:txBody>
            <a:bodyPr vert="horz" wrap="none" lIns="69945" tIns="69945" rIns="69945" bIns="69945" rtlCol="0" anchor="t">
              <a:noAutofit/>
            </a:bodyPr>
            <a:lstStyle/>
            <a:p>
              <a:pPr algn="ctr" defTabSz="699447"/>
              <a:r>
                <a:rPr lang="en-US" sz="1632" dirty="0">
                  <a:latin typeface="Segoe UI" pitchFamily="34" charset="0"/>
                  <a:ea typeface="Segoe UI" pitchFamily="34" charset="0"/>
                  <a:cs typeface="Segoe UI" pitchFamily="34" charset="0"/>
                </a:rPr>
                <a:t>(IBM Open Blockchain )</a:t>
              </a:r>
            </a:p>
          </p:txBody>
        </p:sp>
        <p:pic>
          <p:nvPicPr>
            <p:cNvPr id="31" name="Picture 30"/>
            <p:cNvPicPr>
              <a:picLocks noChangeAspect="1"/>
            </p:cNvPicPr>
            <p:nvPr/>
          </p:nvPicPr>
          <p:blipFill>
            <a:blip r:embed="rId14">
              <a:clrChange>
                <a:clrFrom>
                  <a:srgbClr val="E3E7E8"/>
                </a:clrFrom>
                <a:clrTo>
                  <a:srgbClr val="E3E7E8">
                    <a:alpha val="0"/>
                  </a:srgbClr>
                </a:clrTo>
              </a:clrChange>
            </a:blip>
            <a:stretch>
              <a:fillRect/>
            </a:stretch>
          </p:blipFill>
          <p:spPr>
            <a:xfrm>
              <a:off x="5487570" y="2923230"/>
              <a:ext cx="1050398" cy="595226"/>
            </a:xfrm>
            <a:prstGeom prst="rect">
              <a:avLst/>
            </a:prstGeom>
          </p:spPr>
        </p:pic>
      </p:grpSp>
      <p:cxnSp>
        <p:nvCxnSpPr>
          <p:cNvPr id="32" name="Connector: Elbow 31"/>
          <p:cNvCxnSpPr>
            <a:stCxn id="31" idx="3"/>
            <a:endCxn id="16" idx="2"/>
          </p:cNvCxnSpPr>
          <p:nvPr/>
        </p:nvCxnSpPr>
        <p:spPr>
          <a:xfrm flipV="1">
            <a:off x="9429269" y="3926658"/>
            <a:ext cx="484328" cy="51968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78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9EC9FC-525C-4ED6-9EDA-F4D8EBFBCF2D}"/>
              </a:ext>
            </a:extLst>
          </p:cNvPr>
          <p:cNvSpPr>
            <a:spLocks noGrp="1"/>
          </p:cNvSpPr>
          <p:nvPr>
            <p:ph type="title"/>
          </p:nvPr>
        </p:nvSpPr>
        <p:spPr/>
        <p:txBody>
          <a:bodyPr/>
          <a:lstStyle/>
          <a:p>
            <a:r>
              <a:rPr lang="en-US" dirty="0"/>
              <a:t>Database vs. Blockchain</a:t>
            </a:r>
          </a:p>
        </p:txBody>
      </p:sp>
      <p:sp>
        <p:nvSpPr>
          <p:cNvPr id="7" name="Text Placeholder 6">
            <a:extLst>
              <a:ext uri="{FF2B5EF4-FFF2-40B4-BE49-F238E27FC236}">
                <a16:creationId xmlns:a16="http://schemas.microsoft.com/office/drawing/2014/main" id="{BE0FDCF1-312C-400B-8A6B-D7B10B345885}"/>
              </a:ext>
            </a:extLst>
          </p:cNvPr>
          <p:cNvSpPr>
            <a:spLocks noGrp="1"/>
          </p:cNvSpPr>
          <p:nvPr>
            <p:ph type="body" sz="quarter" idx="10"/>
          </p:nvPr>
        </p:nvSpPr>
        <p:spPr>
          <a:xfrm>
            <a:off x="274639" y="1211287"/>
            <a:ext cx="5486399" cy="3554819"/>
          </a:xfrm>
        </p:spPr>
        <p:txBody>
          <a:bodyPr/>
          <a:lstStyle/>
          <a:p>
            <a:pPr marL="0" indent="0">
              <a:buNone/>
            </a:pPr>
            <a:r>
              <a:rPr lang="en-US" b="1" dirty="0"/>
              <a:t>Database</a:t>
            </a:r>
          </a:p>
          <a:p>
            <a:r>
              <a:rPr lang="en-US" dirty="0"/>
              <a:t>Overseen by central authority (owner)</a:t>
            </a:r>
          </a:p>
          <a:p>
            <a:r>
              <a:rPr lang="en-US" dirty="0"/>
              <a:t>Single point of failure which is vulnerable to attack</a:t>
            </a:r>
          </a:p>
          <a:p>
            <a:r>
              <a:rPr lang="en-US" dirty="0"/>
              <a:t>Easily altered, agile, high throughput and low latency</a:t>
            </a:r>
          </a:p>
        </p:txBody>
      </p:sp>
      <p:sp>
        <p:nvSpPr>
          <p:cNvPr id="8" name="Text Placeholder 7">
            <a:extLst>
              <a:ext uri="{FF2B5EF4-FFF2-40B4-BE49-F238E27FC236}">
                <a16:creationId xmlns:a16="http://schemas.microsoft.com/office/drawing/2014/main" id="{6D64EB49-B2A2-468A-9CFF-6345506FA6D4}"/>
              </a:ext>
            </a:extLst>
          </p:cNvPr>
          <p:cNvSpPr>
            <a:spLocks noGrp="1"/>
          </p:cNvSpPr>
          <p:nvPr>
            <p:ph type="body" sz="quarter" idx="11"/>
          </p:nvPr>
        </p:nvSpPr>
        <p:spPr>
          <a:xfrm>
            <a:off x="6675439" y="1211287"/>
            <a:ext cx="5486399" cy="4385816"/>
          </a:xfrm>
        </p:spPr>
        <p:txBody>
          <a:bodyPr/>
          <a:lstStyle/>
          <a:p>
            <a:pPr marL="0" indent="0">
              <a:buNone/>
            </a:pPr>
            <a:r>
              <a:rPr lang="en-US" b="1" dirty="0"/>
              <a:t>Blockchain</a:t>
            </a:r>
          </a:p>
          <a:p>
            <a:r>
              <a:rPr lang="en-US" dirty="0"/>
              <a:t>Overseen by predefined consensus algorithm (no owner)</a:t>
            </a:r>
          </a:p>
          <a:p>
            <a:r>
              <a:rPr lang="en-US" dirty="0"/>
              <a:t>Distributed fabric, highly resilient. Vulnerable to 51% attack</a:t>
            </a:r>
          </a:p>
          <a:p>
            <a:r>
              <a:rPr lang="en-US" dirty="0"/>
              <a:t>Somewhat difficult to alter, generally slower throughput </a:t>
            </a:r>
          </a:p>
        </p:txBody>
      </p:sp>
    </p:spTree>
    <p:extLst>
      <p:ext uri="{BB962C8B-B14F-4D97-AF65-F5344CB8AC3E}">
        <p14:creationId xmlns:p14="http://schemas.microsoft.com/office/powerpoint/2010/main" val="16771412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lumMod val="50000"/>
                  </a:schemeClr>
                </a:solidFill>
              </a:rPr>
              <a:t>Potential </a:t>
            </a:r>
            <a:r>
              <a:rPr lang="en-US" sz="4488" dirty="0">
                <a:solidFill>
                  <a:srgbClr val="0072C6"/>
                </a:solidFill>
              </a:rPr>
              <a:t>Benefits </a:t>
            </a:r>
            <a:r>
              <a:rPr lang="en-US" sz="4488" dirty="0">
                <a:solidFill>
                  <a:schemeClr val="bg1">
                    <a:lumMod val="50000"/>
                  </a:schemeClr>
                </a:solidFill>
              </a:rPr>
              <a:t>of Blockchain </a:t>
            </a:r>
            <a:endParaRPr lang="en-US" sz="4488" dirty="0">
              <a:solidFill>
                <a:srgbClr val="0072C6"/>
              </a:solidFill>
            </a:endParaRPr>
          </a:p>
        </p:txBody>
      </p:sp>
      <p:sp>
        <p:nvSpPr>
          <p:cNvPr id="6" name="Text Placeholder 3"/>
          <p:cNvSpPr txBox="1">
            <a:spLocks/>
          </p:cNvSpPr>
          <p:nvPr/>
        </p:nvSpPr>
        <p:spPr>
          <a:xfrm>
            <a:off x="378665" y="1358130"/>
            <a:ext cx="11682618" cy="5209948"/>
          </a:xfrm>
          <a:prstGeom prst="rect">
            <a:avLst/>
          </a:prstGeom>
          <a:noFill/>
        </p:spPr>
        <p:txBody>
          <a:bodyPr vert="horz" lIns="186521" tIns="139891" rIns="93260" bIns="46630" rtlCol="0">
            <a:normAutofit/>
          </a:bodyPr>
          <a:lstStyle>
            <a:lvl1pPr marL="285750"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1pPr>
            <a:lvl2pPr marL="5699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2pPr>
            <a:lvl3pPr marL="8588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3pPr>
            <a:lvl4pPr marL="1141413"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4pPr>
            <a:lvl5pPr marL="1430338" indent="-285750" eaLnBrk="1" hangingPunct="1">
              <a:lnSpc>
                <a:spcPct val="120000"/>
              </a:lnSpc>
              <a:buFont typeface="Arial" panose="020B0604020202020204" pitchFamily="34" charset="0"/>
              <a:buChar char="•"/>
              <a:defRPr sz="1400" kern="800">
                <a:solidFill>
                  <a:schemeClr val="bg1"/>
                </a:solidFill>
                <a:latin typeface="Segoe UI Light" panose="020B0502040204020203" pitchFamily="34" charset="0"/>
                <a:cs typeface="Segoe UI Light" panose="020B0502040204020203" pitchFamily="34" charset="0"/>
              </a:defRPr>
            </a:lvl5pPr>
          </a:lstStyle>
          <a:p>
            <a:pPr marL="291436" lvl="1" indent="-291436" defTabSz="932597">
              <a:defRPr/>
            </a:pPr>
            <a:r>
              <a:rPr lang="en-US" sz="2856" b="1" dirty="0">
                <a:solidFill>
                  <a:srgbClr val="000000"/>
                </a:solidFill>
              </a:rPr>
              <a:t>Eliminates Intermediaries</a:t>
            </a:r>
            <a:r>
              <a:rPr lang="en-US" sz="2856" dirty="0">
                <a:solidFill>
                  <a:srgbClr val="000000"/>
                </a:solidFill>
              </a:rPr>
              <a:t> increasing efficiency and speed</a:t>
            </a:r>
          </a:p>
          <a:p>
            <a:pPr marL="291436" lvl="1" indent="-291436" defTabSz="932597">
              <a:defRPr/>
            </a:pPr>
            <a:endParaRPr lang="en-US" sz="2856" dirty="0">
              <a:solidFill>
                <a:srgbClr val="000000"/>
              </a:solidFill>
            </a:endParaRPr>
          </a:p>
          <a:p>
            <a:pPr marL="291436" lvl="1" indent="-291436" defTabSz="932597">
              <a:defRPr/>
            </a:pPr>
            <a:r>
              <a:rPr lang="en-US" sz="2856" b="1" dirty="0">
                <a:solidFill>
                  <a:srgbClr val="000000"/>
                </a:solidFill>
              </a:rPr>
              <a:t>Reduces Fraud </a:t>
            </a:r>
            <a:r>
              <a:rPr lang="en-US" sz="2856" dirty="0">
                <a:solidFill>
                  <a:srgbClr val="000000"/>
                </a:solidFill>
              </a:rPr>
              <a:t>related to data integrity</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Operation simplification </a:t>
            </a:r>
            <a:r>
              <a:rPr lang="en-US" sz="2856" dirty="0">
                <a:solidFill>
                  <a:srgbClr val="000000"/>
                </a:solidFill>
              </a:rPr>
              <a:t>by helping to reduce cost and time related reconciliations and disputes  </a:t>
            </a:r>
          </a:p>
          <a:p>
            <a:pPr marL="291436" lvl="1" indent="-291436" defTabSz="932597">
              <a:defRPr/>
            </a:pPr>
            <a:endParaRPr lang="en-US" sz="2856" b="1" dirty="0">
              <a:solidFill>
                <a:srgbClr val="000000"/>
              </a:solidFill>
            </a:endParaRPr>
          </a:p>
          <a:p>
            <a:pPr marL="291436" lvl="1" indent="-291436" defTabSz="932597">
              <a:defRPr/>
            </a:pPr>
            <a:r>
              <a:rPr lang="en-US" sz="2856" b="1" dirty="0">
                <a:solidFill>
                  <a:srgbClr val="000000"/>
                </a:solidFill>
              </a:rPr>
              <a:t>Helps Increase Revenue </a:t>
            </a:r>
            <a:r>
              <a:rPr lang="en-US" sz="2856" dirty="0">
                <a:solidFill>
                  <a:srgbClr val="000000"/>
                </a:solidFill>
              </a:rPr>
              <a:t>from new business model and saving</a:t>
            </a:r>
          </a:p>
          <a:p>
            <a:pPr marL="0" indent="0" defTabSz="932597">
              <a:buNone/>
              <a:defRPr/>
            </a:pPr>
            <a:endParaRPr lang="en-US" sz="2856" dirty="0">
              <a:solidFill>
                <a:srgbClr val="000000"/>
              </a:solidFill>
            </a:endParaRPr>
          </a:p>
        </p:txBody>
      </p:sp>
    </p:spTree>
    <p:extLst>
      <p:ext uri="{BB962C8B-B14F-4D97-AF65-F5344CB8AC3E}">
        <p14:creationId xmlns:p14="http://schemas.microsoft.com/office/powerpoint/2010/main" val="14785232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6994525"/>
          </a:xfrm>
          <a:prstGeom prst="rect">
            <a:avLst/>
          </a:prstGeom>
          <a:solidFill>
            <a:srgbClr val="0072C6"/>
          </a:solidFill>
          <a:ln w="9525" cap="flat" cmpd="sng" algn="ctr">
            <a:solidFill>
              <a:srgbClr val="00518E"/>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dirty="0">
              <a:solidFill>
                <a:srgbClr val="505050"/>
              </a:solidFill>
              <a:latin typeface="Segoe UI"/>
            </a:endParaRPr>
          </a:p>
        </p:txBody>
      </p:sp>
      <p:sp>
        <p:nvSpPr>
          <p:cNvPr id="3" name="TextBox 2"/>
          <p:cNvSpPr txBox="1"/>
          <p:nvPr/>
        </p:nvSpPr>
        <p:spPr>
          <a:xfrm>
            <a:off x="446259" y="2914387"/>
            <a:ext cx="11669499" cy="1054585"/>
          </a:xfrm>
          <a:prstGeom prst="rect">
            <a:avLst/>
          </a:prstGeom>
          <a:noFill/>
        </p:spPr>
        <p:txBody>
          <a:bodyPr wrap="square" rtlCol="0">
            <a:spAutoFit/>
          </a:bodyPr>
          <a:lstStyle/>
          <a:p>
            <a:pPr defTabSz="932597">
              <a:defRPr/>
            </a:pPr>
            <a:r>
              <a:rPr lang="en-US" sz="6119" dirty="0">
                <a:solidFill>
                  <a:schemeClr val="bg1"/>
                </a:solidFill>
                <a:latin typeface="+mj-lt"/>
                <a:ea typeface="+mj-ea"/>
                <a:cs typeface="+mj-cs"/>
              </a:rPr>
              <a:t>How does it work?</a:t>
            </a:r>
          </a:p>
        </p:txBody>
      </p:sp>
    </p:spTree>
    <p:extLst>
      <p:ext uri="{BB962C8B-B14F-4D97-AF65-F5344CB8AC3E}">
        <p14:creationId xmlns:p14="http://schemas.microsoft.com/office/powerpoint/2010/main" val="11726812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1.0 – A simple ledger</a:t>
            </a:r>
          </a:p>
        </p:txBody>
      </p:sp>
    </p:spTree>
    <p:extLst>
      <p:ext uri="{BB962C8B-B14F-4D97-AF65-F5344CB8AC3E}">
        <p14:creationId xmlns:p14="http://schemas.microsoft.com/office/powerpoint/2010/main" val="1915633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Basic blockchain to </a:t>
            </a:r>
            <a:r>
              <a:rPr lang="en-US" sz="4488" dirty="0">
                <a:solidFill>
                  <a:srgbClr val="0072C6"/>
                </a:solidFill>
              </a:rPr>
              <a:t>track financial transactions</a:t>
            </a:r>
          </a:p>
        </p:txBody>
      </p:sp>
      <p:sp>
        <p:nvSpPr>
          <p:cNvPr id="71" name="Content Placeholder 2"/>
          <p:cNvSpPr txBox="1">
            <a:spLocks/>
          </p:cNvSpPr>
          <p:nvPr/>
        </p:nvSpPr>
        <p:spPr bwMode="auto">
          <a:xfrm>
            <a:off x="389467" y="1041240"/>
            <a:ext cx="11649214" cy="439334"/>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0" indent="0" defTabSz="1049264">
              <a:buNone/>
              <a:defRPr/>
            </a:pPr>
            <a:r>
              <a:rPr lang="en-US" sz="1599" kern="0" dirty="0">
                <a:solidFill>
                  <a:srgbClr val="505050"/>
                </a:solidFill>
                <a:latin typeface="Segoe UI"/>
              </a:rPr>
              <a:t>In this example, Alex wants to send Katie $500 via a financial transaction blockchain system </a:t>
            </a:r>
          </a:p>
        </p:txBody>
      </p:sp>
      <p:graphicFrame>
        <p:nvGraphicFramePr>
          <p:cNvPr id="72" name="Table 71"/>
          <p:cNvGraphicFramePr>
            <a:graphicFrameLocks noGrp="1"/>
          </p:cNvGraphicFramePr>
          <p:nvPr>
            <p:extLst/>
          </p:nvPr>
        </p:nvGraphicFramePr>
        <p:xfrm>
          <a:off x="395467" y="1827901"/>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FROM</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b="1" dirty="0">
                          <a:gradFill>
                            <a:gsLst>
                              <a:gs pos="0">
                                <a:schemeClr val="tx1"/>
                              </a:gs>
                              <a:gs pos="74000">
                                <a:schemeClr val="tx1"/>
                              </a:gs>
                            </a:gsLst>
                            <a:lin ang="5400000" scaled="1"/>
                          </a:gradFill>
                        </a:rPr>
                        <a:t>TO</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PROPERTY</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gradFill>
                            <a:gsLst>
                              <a:gs pos="0">
                                <a:schemeClr val="tx1"/>
                              </a:gs>
                              <a:gs pos="74000">
                                <a:schemeClr val="tx1"/>
                              </a:gs>
                            </a:gsLst>
                            <a:lin ang="5400000" scaled="1"/>
                          </a:gradFill>
                        </a:rPr>
                        <a:t>VALUE</a:t>
                      </a: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69696"/>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Alex</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Katie</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Payment</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solidFill>
                            <a:schemeClr val="tx1"/>
                          </a:solidFill>
                        </a:rPr>
                        <a:t>$500</a:t>
                      </a: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20000"/>
                        <a:lumOff val="80000"/>
                      </a:srgbClr>
                    </a:solidFill>
                  </a:tcPr>
                </a:tc>
                <a:extLst>
                  <a:ext uri="{0D108BD9-81ED-4DB2-BD59-A6C34878D82A}">
                    <a16:rowId xmlns:a16="http://schemas.microsoft.com/office/drawing/2014/main" val="10001"/>
                  </a:ext>
                </a:extLst>
              </a:tr>
            </a:tbl>
          </a:graphicData>
        </a:graphic>
      </p:graphicFrame>
      <p:pic>
        <p:nvPicPr>
          <p:cNvPr id="73" name="Picture 2" descr="https://pixabay.com/static/uploads/photo/2013/07/12/14/18/gears-148196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16" y="2798944"/>
            <a:ext cx="699453" cy="768864"/>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34407" y="4022260"/>
            <a:ext cx="1893470" cy="1602639"/>
            <a:chOff x="2415043" y="4433107"/>
            <a:chExt cx="1856512" cy="1571357"/>
          </a:xfrm>
        </p:grpSpPr>
        <p:sp>
          <p:nvSpPr>
            <p:cNvPr id="75" name="Rectangle 74"/>
            <p:cNvSpPr/>
            <p:nvPr/>
          </p:nvSpPr>
          <p:spPr bwMode="auto">
            <a:xfrm>
              <a:off x="2415043" y="4433107"/>
              <a:ext cx="1856512" cy="1551563"/>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 (Tx)</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p:txBody>
        </p:sp>
        <p:sp>
          <p:nvSpPr>
            <p:cNvPr id="76" name="TextBox 75"/>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sp>
        <p:nvSpPr>
          <p:cNvPr id="77" name="Right Brace 76"/>
          <p:cNvSpPr/>
          <p:nvPr/>
        </p:nvSpPr>
        <p:spPr bwMode="auto">
          <a:xfrm rot="5400000">
            <a:off x="2529544" y="361299"/>
            <a:ext cx="303196" cy="4571351"/>
          </a:xfrm>
          <a:prstGeom prst="rightBrace">
            <a:avLst/>
          </a:prstGeom>
          <a:noFill/>
          <a:ln w="9525" cap="flat" cmpd="sng" algn="ctr">
            <a:solidFill>
              <a:srgbClr val="969696"/>
            </a:solidFill>
            <a:prstDash val="solid"/>
            <a:round/>
            <a:headEnd type="none" w="med" len="med"/>
            <a:tailEnd type="none" w="med" len="med"/>
          </a:ln>
          <a:effectLst/>
        </p:spPr>
        <p:txBody>
          <a:bodyPr rtlCol="0" anchor="ctr"/>
          <a:lstStyle/>
          <a:p>
            <a:pPr algn="ctr" defTabSz="932597">
              <a:defRPr/>
            </a:pPr>
            <a:endParaRPr lang="en-US" sz="1836" kern="0" dirty="0">
              <a:solidFill>
                <a:srgbClr val="505050"/>
              </a:solidFill>
            </a:endParaRPr>
          </a:p>
        </p:txBody>
      </p:sp>
      <p:sp>
        <p:nvSpPr>
          <p:cNvPr id="78" name="Down Arrow 56"/>
          <p:cNvSpPr/>
          <p:nvPr/>
        </p:nvSpPr>
        <p:spPr bwMode="auto">
          <a:xfrm>
            <a:off x="2506279" y="3563902"/>
            <a:ext cx="349726" cy="433312"/>
          </a:xfrm>
          <a:prstGeom prst="down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79" name="Oval 78"/>
          <p:cNvSpPr/>
          <p:nvPr/>
        </p:nvSpPr>
        <p:spPr bwMode="auto">
          <a:xfrm>
            <a:off x="7103379" y="41702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3407106" y="4347176"/>
            <a:ext cx="3527970"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2. Transaction is confirmed through mining.</a:t>
            </a:r>
            <a:endParaRPr lang="en-US" sz="1599" dirty="0">
              <a:solidFill>
                <a:srgbClr val="0072C6"/>
              </a:solidFill>
              <a:cs typeface="Segoe UI" panose="020B0502040204020203" pitchFamily="34" charset="0"/>
            </a:endParaRPr>
          </a:p>
        </p:txBody>
      </p:sp>
      <p:pic>
        <p:nvPicPr>
          <p:cNvPr id="81" name="Picture 8" descr="avatar, child, female, girl, kid, user, you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171" y="4229693"/>
            <a:ext cx="932603" cy="932603"/>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p:cNvSpPr/>
          <p:nvPr/>
        </p:nvSpPr>
        <p:spPr bwMode="auto">
          <a:xfrm>
            <a:off x="10223316" y="351112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9193457" y="1723892"/>
            <a:ext cx="862007" cy="862007"/>
            <a:chOff x="11094184" y="2746496"/>
            <a:chExt cx="990600" cy="990600"/>
          </a:xfrm>
        </p:grpSpPr>
        <p:sp>
          <p:nvSpPr>
            <p:cNvPr id="84" name="Oval 83"/>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
            <p:cNvGrpSpPr>
              <a:grpSpLocks noChangeAspect="1"/>
            </p:cNvGrpSpPr>
            <p:nvPr/>
          </p:nvGrpSpPr>
          <p:grpSpPr bwMode="auto">
            <a:xfrm>
              <a:off x="11345009" y="3056059"/>
              <a:ext cx="488950" cy="371475"/>
              <a:chOff x="3763" y="2086"/>
              <a:chExt cx="308" cy="234"/>
            </a:xfrm>
          </p:grpSpPr>
          <p:sp>
            <p:nvSpPr>
              <p:cNvPr id="86"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87"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grpSp>
        <p:nvGrpSpPr>
          <p:cNvPr id="88" name="Group 87"/>
          <p:cNvGrpSpPr/>
          <p:nvPr/>
        </p:nvGrpSpPr>
        <p:grpSpPr>
          <a:xfrm>
            <a:off x="10223315" y="2339976"/>
            <a:ext cx="862007" cy="862007"/>
            <a:chOff x="7642898" y="4868863"/>
            <a:chExt cx="990600" cy="990600"/>
          </a:xfrm>
        </p:grpSpPr>
        <p:sp>
          <p:nvSpPr>
            <p:cNvPr id="89" name="Oval 88"/>
            <p:cNvSpPr/>
            <p:nvPr/>
          </p:nvSpPr>
          <p:spPr bwMode="auto">
            <a:xfrm>
              <a:off x="7642898" y="4868863"/>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0" name="Group 8"/>
            <p:cNvGrpSpPr>
              <a:grpSpLocks noChangeAspect="1"/>
            </p:cNvGrpSpPr>
            <p:nvPr/>
          </p:nvGrpSpPr>
          <p:grpSpPr bwMode="auto">
            <a:xfrm>
              <a:off x="7893724" y="5178426"/>
              <a:ext cx="488950" cy="371475"/>
              <a:chOff x="3763" y="2086"/>
              <a:chExt cx="308" cy="234"/>
            </a:xfrm>
          </p:grpSpPr>
          <p:sp>
            <p:nvSpPr>
              <p:cNvPr id="91"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92"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cxnSp>
        <p:nvCxnSpPr>
          <p:cNvPr id="93" name="Straight Connector 92"/>
          <p:cNvCxnSpPr>
            <a:endCxn id="84" idx="2"/>
          </p:cNvCxnSpPr>
          <p:nvPr/>
        </p:nvCxnSpPr>
        <p:spPr>
          <a:xfrm flipV="1">
            <a:off x="8003156" y="2154896"/>
            <a:ext cx="1190301" cy="168688"/>
          </a:xfrm>
          <a:prstGeom prst="line">
            <a:avLst/>
          </a:prstGeom>
          <a:noFill/>
          <a:ln w="25400" cap="flat" cmpd="sng" algn="ctr">
            <a:solidFill>
              <a:srgbClr val="505050"/>
            </a:solidFill>
            <a:prstDash val="sysDash"/>
            <a:headEnd type="triangle"/>
            <a:tailEnd type="triangle"/>
          </a:ln>
          <a:effectLst/>
        </p:spPr>
      </p:cxnSp>
      <p:cxnSp>
        <p:nvCxnSpPr>
          <p:cNvPr id="94" name="Straight Connector 93"/>
          <p:cNvCxnSpPr/>
          <p:nvPr/>
        </p:nvCxnSpPr>
        <p:spPr>
          <a:xfrm>
            <a:off x="8003156" y="2323585"/>
            <a:ext cx="1523775" cy="2084669"/>
          </a:xfrm>
          <a:prstGeom prst="line">
            <a:avLst/>
          </a:prstGeom>
          <a:noFill/>
          <a:ln w="25400" cap="flat" cmpd="sng" algn="ctr">
            <a:solidFill>
              <a:srgbClr val="505050"/>
            </a:solidFill>
            <a:prstDash val="sysDash"/>
            <a:headEnd type="triangle"/>
            <a:tailEnd type="triangle"/>
          </a:ln>
          <a:effectLst/>
        </p:spPr>
      </p:cxnSp>
      <p:cxnSp>
        <p:nvCxnSpPr>
          <p:cNvPr id="95" name="Straight Connector 94"/>
          <p:cNvCxnSpPr>
            <a:endCxn id="89" idx="2"/>
          </p:cNvCxnSpPr>
          <p:nvPr/>
        </p:nvCxnSpPr>
        <p:spPr>
          <a:xfrm>
            <a:off x="8003156" y="2323585"/>
            <a:ext cx="2220160" cy="447396"/>
          </a:xfrm>
          <a:prstGeom prst="line">
            <a:avLst/>
          </a:prstGeom>
          <a:noFill/>
          <a:ln w="25400" cap="flat" cmpd="sng" algn="ctr">
            <a:solidFill>
              <a:srgbClr val="505050"/>
            </a:solidFill>
            <a:prstDash val="sysDash"/>
            <a:headEnd type="triangle"/>
            <a:tailEnd type="triangle"/>
          </a:ln>
          <a:effectLst/>
        </p:spPr>
      </p:cxnSp>
      <p:cxnSp>
        <p:nvCxnSpPr>
          <p:cNvPr id="96" name="Straight Connector 95"/>
          <p:cNvCxnSpPr>
            <a:endCxn id="82" idx="1"/>
          </p:cNvCxnSpPr>
          <p:nvPr/>
        </p:nvCxnSpPr>
        <p:spPr>
          <a:xfrm>
            <a:off x="8003156" y="2323584"/>
            <a:ext cx="2346398" cy="1313779"/>
          </a:xfrm>
          <a:prstGeom prst="line">
            <a:avLst/>
          </a:prstGeom>
          <a:noFill/>
          <a:ln w="25400" cap="flat" cmpd="sng" algn="ctr">
            <a:solidFill>
              <a:srgbClr val="505050"/>
            </a:solidFill>
            <a:prstDash val="sysDash"/>
            <a:headEnd type="triangle"/>
            <a:tailEnd type="triangle"/>
          </a:ln>
          <a:effectLst/>
        </p:spPr>
      </p:cxnSp>
      <p:cxnSp>
        <p:nvCxnSpPr>
          <p:cNvPr id="97" name="Straight Arrow Connector 96"/>
          <p:cNvCxnSpPr>
            <a:endCxn id="84" idx="2"/>
          </p:cNvCxnSpPr>
          <p:nvPr/>
        </p:nvCxnSpPr>
        <p:spPr>
          <a:xfrm flipV="1">
            <a:off x="8003156" y="2154896"/>
            <a:ext cx="1190301" cy="1238364"/>
          </a:xfrm>
          <a:prstGeom prst="straightConnector1">
            <a:avLst/>
          </a:prstGeom>
          <a:noFill/>
          <a:ln w="25400" cap="flat" cmpd="sng" algn="ctr">
            <a:solidFill>
              <a:srgbClr val="505050"/>
            </a:solidFill>
            <a:prstDash val="sysDash"/>
            <a:headEnd type="triangle"/>
            <a:tailEnd type="triangle"/>
          </a:ln>
          <a:effectLst/>
        </p:spPr>
      </p:cxnSp>
      <p:cxnSp>
        <p:nvCxnSpPr>
          <p:cNvPr id="98" name="Straight Arrow Connector 97"/>
          <p:cNvCxnSpPr>
            <a:endCxn id="89" idx="2"/>
          </p:cNvCxnSpPr>
          <p:nvPr/>
        </p:nvCxnSpPr>
        <p:spPr>
          <a:xfrm flipV="1">
            <a:off x="8003156" y="2770980"/>
            <a:ext cx="2220160" cy="622281"/>
          </a:xfrm>
          <a:prstGeom prst="straightConnector1">
            <a:avLst/>
          </a:prstGeom>
          <a:noFill/>
          <a:ln w="25400" cap="flat" cmpd="sng" algn="ctr">
            <a:solidFill>
              <a:srgbClr val="505050"/>
            </a:solidFill>
            <a:prstDash val="sysDash"/>
            <a:headEnd type="triangle"/>
            <a:tailEnd type="triangle"/>
          </a:ln>
          <a:effectLst/>
        </p:spPr>
      </p:cxnSp>
      <p:cxnSp>
        <p:nvCxnSpPr>
          <p:cNvPr id="99" name="Straight Arrow Connector 98"/>
          <p:cNvCxnSpPr>
            <a:endCxn id="82" idx="2"/>
          </p:cNvCxnSpPr>
          <p:nvPr/>
        </p:nvCxnSpPr>
        <p:spPr>
          <a:xfrm>
            <a:off x="8003156" y="3393261"/>
            <a:ext cx="2220160" cy="548869"/>
          </a:xfrm>
          <a:prstGeom prst="straightConnector1">
            <a:avLst/>
          </a:prstGeom>
          <a:noFill/>
          <a:ln w="25400" cap="flat" cmpd="sng" algn="ctr">
            <a:solidFill>
              <a:srgbClr val="505050"/>
            </a:solidFill>
            <a:prstDash val="sysDash"/>
            <a:headEnd type="triangle"/>
            <a:tailEnd type="triangle"/>
          </a:ln>
          <a:effectLst/>
        </p:spPr>
      </p:cxnSp>
      <p:cxnSp>
        <p:nvCxnSpPr>
          <p:cNvPr id="100" name="Straight Arrow Connector 99"/>
          <p:cNvCxnSpPr/>
          <p:nvPr/>
        </p:nvCxnSpPr>
        <p:spPr>
          <a:xfrm>
            <a:off x="8003156" y="3393260"/>
            <a:ext cx="1523775" cy="1014993"/>
          </a:xfrm>
          <a:prstGeom prst="straightConnector1">
            <a:avLst/>
          </a:prstGeom>
          <a:noFill/>
          <a:ln w="25400" cap="flat" cmpd="sng" algn="ctr">
            <a:solidFill>
              <a:srgbClr val="505050"/>
            </a:solidFill>
            <a:prstDash val="sysDash"/>
            <a:headEnd type="triangle"/>
            <a:tailEnd type="triangle"/>
          </a:ln>
          <a:effectLst/>
        </p:spPr>
      </p:cxnSp>
      <p:cxnSp>
        <p:nvCxnSpPr>
          <p:cNvPr id="101" name="Straight Arrow Connector 100"/>
          <p:cNvCxnSpPr>
            <a:endCxn id="84" idx="2"/>
          </p:cNvCxnSpPr>
          <p:nvPr/>
        </p:nvCxnSpPr>
        <p:spPr>
          <a:xfrm flipV="1">
            <a:off x="8003156" y="2154896"/>
            <a:ext cx="1190301" cy="2308036"/>
          </a:xfrm>
          <a:prstGeom prst="straightConnector1">
            <a:avLst/>
          </a:prstGeom>
          <a:noFill/>
          <a:ln w="25400" cap="flat" cmpd="sng" algn="ctr">
            <a:solidFill>
              <a:srgbClr val="505050"/>
            </a:solidFill>
            <a:prstDash val="sysDash"/>
            <a:headEnd type="triangle"/>
            <a:tailEnd type="triangle"/>
          </a:ln>
          <a:effectLst/>
        </p:spPr>
      </p:cxnSp>
      <p:cxnSp>
        <p:nvCxnSpPr>
          <p:cNvPr id="102" name="Straight Arrow Connector 101"/>
          <p:cNvCxnSpPr>
            <a:endCxn id="89" idx="2"/>
          </p:cNvCxnSpPr>
          <p:nvPr/>
        </p:nvCxnSpPr>
        <p:spPr>
          <a:xfrm flipV="1">
            <a:off x="8003156" y="2770980"/>
            <a:ext cx="2220160" cy="1691953"/>
          </a:xfrm>
          <a:prstGeom prst="straightConnector1">
            <a:avLst/>
          </a:prstGeom>
          <a:noFill/>
          <a:ln w="25400" cap="flat" cmpd="sng" algn="ctr">
            <a:solidFill>
              <a:srgbClr val="505050"/>
            </a:solidFill>
            <a:prstDash val="sysDash"/>
            <a:headEnd type="triangle"/>
            <a:tailEnd type="triangle"/>
          </a:ln>
          <a:effectLst/>
        </p:spPr>
      </p:cxnSp>
      <p:cxnSp>
        <p:nvCxnSpPr>
          <p:cNvPr id="103" name="Straight Arrow Connector 102"/>
          <p:cNvCxnSpPr>
            <a:endCxn id="82" idx="2"/>
          </p:cNvCxnSpPr>
          <p:nvPr/>
        </p:nvCxnSpPr>
        <p:spPr>
          <a:xfrm flipV="1">
            <a:off x="8003156" y="3942130"/>
            <a:ext cx="2220160" cy="520803"/>
          </a:xfrm>
          <a:prstGeom prst="straightConnector1">
            <a:avLst/>
          </a:prstGeom>
          <a:noFill/>
          <a:ln w="25400" cap="flat" cmpd="sng" algn="ctr">
            <a:solidFill>
              <a:srgbClr val="505050"/>
            </a:solidFill>
            <a:prstDash val="sysDash"/>
            <a:headEnd type="triangle"/>
            <a:tailEnd type="triangle"/>
          </a:ln>
          <a:effectLst/>
        </p:spPr>
      </p:cxnSp>
      <p:cxnSp>
        <p:nvCxnSpPr>
          <p:cNvPr id="104" name="Straight Arrow Connector 103"/>
          <p:cNvCxnSpPr/>
          <p:nvPr/>
        </p:nvCxnSpPr>
        <p:spPr>
          <a:xfrm>
            <a:off x="8003156" y="4462933"/>
            <a:ext cx="1397536" cy="250086"/>
          </a:xfrm>
          <a:prstGeom prst="straightConnector1">
            <a:avLst/>
          </a:prstGeom>
          <a:noFill/>
          <a:ln w="25400" cap="flat" cmpd="sng" algn="ctr">
            <a:solidFill>
              <a:srgbClr val="505050"/>
            </a:solidFill>
            <a:prstDash val="sysDash"/>
            <a:headEnd type="triangle"/>
            <a:tailEnd type="triangle"/>
          </a:ln>
          <a:effectLst/>
        </p:spPr>
      </p:cxnSp>
      <p:sp>
        <p:nvSpPr>
          <p:cNvPr id="105" name="Freeform 9"/>
          <p:cNvSpPr>
            <a:spLocks noEditPoints="1"/>
          </p:cNvSpPr>
          <p:nvPr/>
        </p:nvSpPr>
        <p:spPr bwMode="auto">
          <a:xfrm>
            <a:off x="7324761" y="3210893"/>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6" name="Freeform 9"/>
          <p:cNvSpPr>
            <a:spLocks noEditPoints="1"/>
          </p:cNvSpPr>
          <p:nvPr/>
        </p:nvSpPr>
        <p:spPr bwMode="auto">
          <a:xfrm>
            <a:off x="10441580" y="3808056"/>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07" name="Oval 106"/>
          <p:cNvSpPr/>
          <p:nvPr/>
        </p:nvSpPr>
        <p:spPr bwMode="auto">
          <a:xfrm>
            <a:off x="7083563" y="2941516"/>
            <a:ext cx="862007" cy="862007"/>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9"/>
          <p:cNvSpPr>
            <a:spLocks noEditPoints="1"/>
          </p:cNvSpPr>
          <p:nvPr/>
        </p:nvSpPr>
        <p:spPr bwMode="auto">
          <a:xfrm>
            <a:off x="7322158" y="4467067"/>
            <a:ext cx="425478" cy="323253"/>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nvGrpSpPr>
          <p:cNvPr id="109" name="Group 108"/>
          <p:cNvGrpSpPr/>
          <p:nvPr/>
        </p:nvGrpSpPr>
        <p:grpSpPr>
          <a:xfrm>
            <a:off x="8681530" y="4902286"/>
            <a:ext cx="857843" cy="720708"/>
            <a:chOff x="2415043" y="5085841"/>
            <a:chExt cx="841099" cy="706641"/>
          </a:xfrm>
        </p:grpSpPr>
        <p:sp>
          <p:nvSpPr>
            <p:cNvPr id="110" name="Rectangle 109"/>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1" name="TextBox 110"/>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2" name="Group 111"/>
          <p:cNvGrpSpPr/>
          <p:nvPr/>
        </p:nvGrpSpPr>
        <p:grpSpPr>
          <a:xfrm>
            <a:off x="10923865" y="4170226"/>
            <a:ext cx="857843" cy="720708"/>
            <a:chOff x="2415043" y="5085841"/>
            <a:chExt cx="841099" cy="706641"/>
          </a:xfrm>
        </p:grpSpPr>
        <p:sp>
          <p:nvSpPr>
            <p:cNvPr id="113" name="Rectangle 112"/>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4" name="TextBox 113"/>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5" name="Group 114"/>
          <p:cNvGrpSpPr/>
          <p:nvPr/>
        </p:nvGrpSpPr>
        <p:grpSpPr>
          <a:xfrm>
            <a:off x="11066292" y="2239240"/>
            <a:ext cx="857843" cy="720708"/>
            <a:chOff x="2415043" y="5085841"/>
            <a:chExt cx="841099" cy="706641"/>
          </a:xfrm>
        </p:grpSpPr>
        <p:sp>
          <p:nvSpPr>
            <p:cNvPr id="116" name="Rectangle 115"/>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17" name="TextBox 116"/>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18" name="Group 117"/>
          <p:cNvGrpSpPr/>
          <p:nvPr/>
        </p:nvGrpSpPr>
        <p:grpSpPr>
          <a:xfrm>
            <a:off x="9898151" y="1498647"/>
            <a:ext cx="857843" cy="720708"/>
            <a:chOff x="2442597" y="5220492"/>
            <a:chExt cx="841099" cy="706641"/>
          </a:xfrm>
        </p:grpSpPr>
        <p:sp>
          <p:nvSpPr>
            <p:cNvPr id="119" name="Rectangle 118"/>
            <p:cNvSpPr/>
            <p:nvPr/>
          </p:nvSpPr>
          <p:spPr bwMode="auto">
            <a:xfrm>
              <a:off x="2442597" y="5220492"/>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0" name="TextBox 119"/>
            <p:cNvSpPr txBox="1"/>
            <p:nvPr/>
          </p:nvSpPr>
          <p:spPr>
            <a:xfrm>
              <a:off x="2461058" y="5670011"/>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1" name="Group 120"/>
          <p:cNvGrpSpPr/>
          <p:nvPr/>
        </p:nvGrpSpPr>
        <p:grpSpPr>
          <a:xfrm>
            <a:off x="6263755" y="1870039"/>
            <a:ext cx="857843" cy="720708"/>
            <a:chOff x="2378641" y="5459954"/>
            <a:chExt cx="841099" cy="706641"/>
          </a:xfrm>
        </p:grpSpPr>
        <p:sp>
          <p:nvSpPr>
            <p:cNvPr id="122" name="Rectangle 121"/>
            <p:cNvSpPr/>
            <p:nvPr/>
          </p:nvSpPr>
          <p:spPr bwMode="auto">
            <a:xfrm>
              <a:off x="2378641" y="5459954"/>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3" name="TextBox 122"/>
            <p:cNvSpPr txBox="1"/>
            <p:nvPr/>
          </p:nvSpPr>
          <p:spPr>
            <a:xfrm>
              <a:off x="2397102" y="5909473"/>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4" name="Group 123"/>
          <p:cNvGrpSpPr/>
          <p:nvPr/>
        </p:nvGrpSpPr>
        <p:grpSpPr>
          <a:xfrm>
            <a:off x="6214073" y="3023010"/>
            <a:ext cx="857843" cy="720708"/>
            <a:chOff x="2415043" y="5085841"/>
            <a:chExt cx="841099" cy="706641"/>
          </a:xfrm>
        </p:grpSpPr>
        <p:sp>
          <p:nvSpPr>
            <p:cNvPr id="125" name="Rectangle 124"/>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6" name="TextBox 125"/>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grpSp>
        <p:nvGrpSpPr>
          <p:cNvPr id="127" name="Group 126"/>
          <p:cNvGrpSpPr/>
          <p:nvPr/>
        </p:nvGrpSpPr>
        <p:grpSpPr>
          <a:xfrm>
            <a:off x="6258823" y="4709726"/>
            <a:ext cx="857843" cy="720708"/>
            <a:chOff x="2415043" y="5085841"/>
            <a:chExt cx="841099" cy="706641"/>
          </a:xfrm>
        </p:grpSpPr>
        <p:sp>
          <p:nvSpPr>
            <p:cNvPr id="128" name="Rectangle 127"/>
            <p:cNvSpPr/>
            <p:nvPr/>
          </p:nvSpPr>
          <p:spPr bwMode="auto">
            <a:xfrm>
              <a:off x="2415043" y="5085841"/>
              <a:ext cx="841099" cy="703435"/>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Tx</a:t>
              </a:r>
              <a:endParaRPr lang="en-US" sz="1428" kern="0" dirty="0">
                <a:solidFill>
                  <a:srgbClr val="505050"/>
                </a:solidFill>
              </a:endParaRPr>
            </a:p>
          </p:txBody>
        </p:sp>
        <p:sp>
          <p:nvSpPr>
            <p:cNvPr id="129" name="TextBox 128"/>
            <p:cNvSpPr txBox="1"/>
            <p:nvPr/>
          </p:nvSpPr>
          <p:spPr>
            <a:xfrm>
              <a:off x="2433504" y="5535360"/>
              <a:ext cx="822638" cy="257122"/>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071" kern="0" dirty="0">
                  <a:solidFill>
                    <a:srgbClr val="FFFFFF"/>
                  </a:solidFill>
                  <a:latin typeface="Segoe UI"/>
                </a:rPr>
                <a:t>Signature</a:t>
              </a:r>
              <a:endParaRPr lang="is-IS" sz="1224" kern="0" dirty="0">
                <a:solidFill>
                  <a:srgbClr val="FFFFFF"/>
                </a:solidFill>
                <a:latin typeface="Segoe UI"/>
              </a:endParaRPr>
            </a:p>
          </p:txBody>
        </p:sp>
      </p:grpSp>
      <p:sp>
        <p:nvSpPr>
          <p:cNvPr id="130" name="Rectangle 129"/>
          <p:cNvSpPr/>
          <p:nvPr/>
        </p:nvSpPr>
        <p:spPr>
          <a:xfrm>
            <a:off x="7514567" y="5655540"/>
            <a:ext cx="3194533" cy="693163"/>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3. Confirmed transaction gets pushed to network</a:t>
            </a:r>
            <a:endParaRPr lang="en-US" sz="1599" dirty="0">
              <a:solidFill>
                <a:srgbClr val="0072C6"/>
              </a:solidFill>
              <a:cs typeface="Segoe UI" panose="020B0502040204020203" pitchFamily="34" charset="0"/>
            </a:endParaRPr>
          </a:p>
        </p:txBody>
      </p:sp>
      <p:sp>
        <p:nvSpPr>
          <p:cNvPr id="131" name="Arrow: Right 130"/>
          <p:cNvSpPr/>
          <p:nvPr/>
        </p:nvSpPr>
        <p:spPr bwMode="auto">
          <a:xfrm>
            <a:off x="3681470" y="4955175"/>
            <a:ext cx="2551432" cy="311706"/>
          </a:xfrm>
          <a:prstGeom prst="rightArrow">
            <a:avLst/>
          </a:prstGeom>
          <a:solidFill>
            <a:srgbClr val="D2D2D2"/>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ctr" anchorCtr="0" compatLnSpc="1">
            <a:prstTxWarp prst="textNoShape">
              <a:avLst/>
            </a:prstTxWarp>
            <a:noAutofit/>
          </a:bodyPr>
          <a:lstStyle/>
          <a:p>
            <a:pPr algn="ctr" defTabSz="906691" fontAlgn="base">
              <a:defRPr/>
            </a:pPr>
            <a:endParaRPr lang="en-US" sz="1428" kern="0" dirty="0">
              <a:solidFill>
                <a:srgbClr val="505050"/>
              </a:solidFill>
            </a:endParaRPr>
          </a:p>
        </p:txBody>
      </p:sp>
      <p:sp>
        <p:nvSpPr>
          <p:cNvPr id="132" name="Rectangle 131"/>
          <p:cNvSpPr/>
          <p:nvPr/>
        </p:nvSpPr>
        <p:spPr>
          <a:xfrm>
            <a:off x="1072591" y="5793979"/>
            <a:ext cx="3894227" cy="932537"/>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1. Transaction information goes through hash functions (to secure it as well as create a time stamp)</a:t>
            </a:r>
            <a:endParaRPr lang="en-US" sz="1599" dirty="0">
              <a:solidFill>
                <a:srgbClr val="0072C6"/>
              </a:solidFill>
              <a:cs typeface="Segoe UI" panose="020B0502040204020203" pitchFamily="34" charset="0"/>
            </a:endParaRPr>
          </a:p>
        </p:txBody>
      </p:sp>
      <p:pic>
        <p:nvPicPr>
          <p:cNvPr id="133" name="Picture 6" descr="avatar, male, man, person, user, you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336" y="2678359"/>
            <a:ext cx="932603" cy="93260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7339862" y="1556764"/>
            <a:ext cx="862007" cy="862007"/>
            <a:chOff x="11094184" y="2746496"/>
            <a:chExt cx="990600" cy="990600"/>
          </a:xfrm>
        </p:grpSpPr>
        <p:sp>
          <p:nvSpPr>
            <p:cNvPr id="135" name="Oval 134"/>
            <p:cNvSpPr/>
            <p:nvPr/>
          </p:nvSpPr>
          <p:spPr bwMode="auto">
            <a:xfrm>
              <a:off x="11094184" y="2746496"/>
              <a:ext cx="990600" cy="99060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8"/>
            <p:cNvGrpSpPr>
              <a:grpSpLocks noChangeAspect="1"/>
            </p:cNvGrpSpPr>
            <p:nvPr/>
          </p:nvGrpSpPr>
          <p:grpSpPr bwMode="auto">
            <a:xfrm>
              <a:off x="11345009" y="3056059"/>
              <a:ext cx="488950" cy="371475"/>
              <a:chOff x="3763" y="2086"/>
              <a:chExt cx="308" cy="234"/>
            </a:xfrm>
          </p:grpSpPr>
          <p:sp>
            <p:nvSpPr>
              <p:cNvPr id="137" name="AutoShape 7"/>
              <p:cNvSpPr>
                <a:spLocks noChangeAspect="1" noChangeArrowheads="1" noTextEdit="1"/>
              </p:cNvSpPr>
              <p:nvPr/>
            </p:nvSpPr>
            <p:spPr bwMode="auto">
              <a:xfrm>
                <a:off x="3765" y="2086"/>
                <a:ext cx="30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sp>
            <p:nvSpPr>
              <p:cNvPr id="138" name="Freeform 9"/>
              <p:cNvSpPr>
                <a:spLocks noEditPoints="1"/>
              </p:cNvSpPr>
              <p:nvPr/>
            </p:nvSpPr>
            <p:spPr bwMode="auto">
              <a:xfrm>
                <a:off x="3763" y="2086"/>
                <a:ext cx="308" cy="234"/>
              </a:xfrm>
              <a:custGeom>
                <a:avLst/>
                <a:gdLst>
                  <a:gd name="T0" fmla="*/ 270 w 308"/>
                  <a:gd name="T1" fmla="*/ 0 h 234"/>
                  <a:gd name="T2" fmla="*/ 38 w 308"/>
                  <a:gd name="T3" fmla="*/ 0 h 234"/>
                  <a:gd name="T4" fmla="*/ 38 w 308"/>
                  <a:gd name="T5" fmla="*/ 146 h 234"/>
                  <a:gd name="T6" fmla="*/ 0 w 308"/>
                  <a:gd name="T7" fmla="*/ 215 h 234"/>
                  <a:gd name="T8" fmla="*/ 0 w 308"/>
                  <a:gd name="T9" fmla="*/ 234 h 234"/>
                  <a:gd name="T10" fmla="*/ 308 w 308"/>
                  <a:gd name="T11" fmla="*/ 234 h 234"/>
                  <a:gd name="T12" fmla="*/ 308 w 308"/>
                  <a:gd name="T13" fmla="*/ 215 h 234"/>
                  <a:gd name="T14" fmla="*/ 270 w 308"/>
                  <a:gd name="T15" fmla="*/ 146 h 234"/>
                  <a:gd name="T16" fmla="*/ 270 w 308"/>
                  <a:gd name="T17" fmla="*/ 0 h 234"/>
                  <a:gd name="T18" fmla="*/ 251 w 308"/>
                  <a:gd name="T19" fmla="*/ 137 h 234"/>
                  <a:gd name="T20" fmla="*/ 57 w 308"/>
                  <a:gd name="T21" fmla="*/ 137 h 234"/>
                  <a:gd name="T22" fmla="*/ 57 w 308"/>
                  <a:gd name="T23" fmla="*/ 20 h 234"/>
                  <a:gd name="T24" fmla="*/ 251 w 308"/>
                  <a:gd name="T25" fmla="*/ 20 h 234"/>
                  <a:gd name="T26" fmla="*/ 251 w 308"/>
                  <a:gd name="T27" fmla="*/ 137 h 234"/>
                  <a:gd name="T28" fmla="*/ 287 w 308"/>
                  <a:gd name="T29" fmla="*/ 215 h 234"/>
                  <a:gd name="T30" fmla="*/ 21 w 308"/>
                  <a:gd name="T31" fmla="*/ 215 h 234"/>
                  <a:gd name="T32" fmla="*/ 55 w 308"/>
                  <a:gd name="T33" fmla="*/ 156 h 234"/>
                  <a:gd name="T34" fmla="*/ 253 w 308"/>
                  <a:gd name="T35" fmla="*/ 156 h 234"/>
                  <a:gd name="T36" fmla="*/ 287 w 308"/>
                  <a:gd name="T37"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234">
                    <a:moveTo>
                      <a:pt x="270" y="0"/>
                    </a:moveTo>
                    <a:lnTo>
                      <a:pt x="38" y="0"/>
                    </a:lnTo>
                    <a:lnTo>
                      <a:pt x="38" y="146"/>
                    </a:lnTo>
                    <a:lnTo>
                      <a:pt x="0" y="215"/>
                    </a:lnTo>
                    <a:lnTo>
                      <a:pt x="0" y="234"/>
                    </a:lnTo>
                    <a:lnTo>
                      <a:pt x="308" y="234"/>
                    </a:lnTo>
                    <a:lnTo>
                      <a:pt x="308" y="215"/>
                    </a:lnTo>
                    <a:lnTo>
                      <a:pt x="270" y="146"/>
                    </a:lnTo>
                    <a:lnTo>
                      <a:pt x="270" y="0"/>
                    </a:lnTo>
                    <a:close/>
                    <a:moveTo>
                      <a:pt x="251" y="137"/>
                    </a:moveTo>
                    <a:lnTo>
                      <a:pt x="57" y="137"/>
                    </a:lnTo>
                    <a:lnTo>
                      <a:pt x="57" y="20"/>
                    </a:lnTo>
                    <a:lnTo>
                      <a:pt x="251" y="20"/>
                    </a:lnTo>
                    <a:lnTo>
                      <a:pt x="251" y="137"/>
                    </a:lnTo>
                    <a:close/>
                    <a:moveTo>
                      <a:pt x="287" y="215"/>
                    </a:moveTo>
                    <a:lnTo>
                      <a:pt x="21" y="215"/>
                    </a:lnTo>
                    <a:lnTo>
                      <a:pt x="55" y="156"/>
                    </a:lnTo>
                    <a:lnTo>
                      <a:pt x="253" y="156"/>
                    </a:lnTo>
                    <a:lnTo>
                      <a:pt x="287"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505050"/>
                  </a:solidFill>
                </a:endParaRPr>
              </a:p>
            </p:txBody>
          </p:sp>
        </p:grpSp>
      </p:grpSp>
      <p:sp>
        <p:nvSpPr>
          <p:cNvPr id="139" name="Trapezoid 138"/>
          <p:cNvSpPr/>
          <p:nvPr/>
        </p:nvSpPr>
        <p:spPr>
          <a:xfrm rot="2639195">
            <a:off x="10501548" y="157757"/>
            <a:ext cx="2611289" cy="864099"/>
          </a:xfrm>
          <a:prstGeom prst="trapezoid">
            <a:avLst>
              <a:gd name="adj" fmla="val 102848"/>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Light" panose="020B0502040204020203" pitchFamily="34" charset="0"/>
                <a:cs typeface="Segoe UI Light" panose="020B0502040204020203" pitchFamily="34" charset="0"/>
              </a:rPr>
              <a:t>EXAMPLE</a:t>
            </a:r>
          </a:p>
        </p:txBody>
      </p:sp>
    </p:spTree>
    <p:extLst>
      <p:ext uri="{BB962C8B-B14F-4D97-AF65-F5344CB8AC3E}">
        <p14:creationId xmlns:p14="http://schemas.microsoft.com/office/powerpoint/2010/main" val="70529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p:bldP spid="82" grpId="0" animBg="1"/>
      <p:bldP spid="105" grpId="0" animBg="1"/>
      <p:bldP spid="106" grpId="0" animBg="1"/>
      <p:bldP spid="107" grpId="0" animBg="1"/>
      <p:bldP spid="108" grpId="0" animBg="1"/>
      <p:bldP spid="130" grpId="0"/>
      <p:bldP spid="131" grpId="0" animBg="1"/>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8665" y="296897"/>
            <a:ext cx="12056928" cy="1061233"/>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Blockchains create a transaction chain that maintains the history of </a:t>
            </a:r>
            <a:r>
              <a:rPr lang="en-US" sz="4488" dirty="0">
                <a:solidFill>
                  <a:srgbClr val="0072C6"/>
                </a:solidFill>
              </a:rPr>
              <a:t>ownership of an asset</a:t>
            </a:r>
          </a:p>
        </p:txBody>
      </p:sp>
      <p:sp>
        <p:nvSpPr>
          <p:cNvPr id="6" name="Content Placeholder 2"/>
          <p:cNvSpPr txBox="1">
            <a:spLocks/>
          </p:cNvSpPr>
          <p:nvPr/>
        </p:nvSpPr>
        <p:spPr bwMode="auto">
          <a:xfrm>
            <a:off x="453233" y="1358130"/>
            <a:ext cx="11649214" cy="2107928"/>
          </a:xfrm>
          <a:prstGeom prst="rect">
            <a:avLst/>
          </a:prstGeom>
          <a:noFill/>
          <a:ln w="9525" algn="ctr">
            <a:noFill/>
            <a:miter lim="800000"/>
            <a:headEnd/>
            <a:tailEnd/>
          </a:ln>
          <a:effectLst/>
        </p:spPr>
        <p:txBody>
          <a:bodyPr vert="horz" wrap="square" lIns="149217" tIns="93260" rIns="149217" bIns="93260" numCol="1" anchor="t" anchorCtr="0" compatLnSpc="1">
            <a:prstTxWarp prst="textNoShape">
              <a:avLst/>
            </a:prstTxWarp>
            <a:spAutoFit/>
          </a:bodyPr>
          <a:lstStyle>
            <a:lvl1pPr marL="340814" indent="-340814" algn="l" defTabSz="1028791" rtl="0" eaLnBrk="1" fontAlgn="base" hangingPunct="1">
              <a:spcBef>
                <a:spcPct val="20000"/>
              </a:spcBef>
              <a:spcAft>
                <a:spcPct val="0"/>
              </a:spcAft>
              <a:buClrTx/>
              <a:buFont typeface="Wingdings" pitchFamily="2" charset="2"/>
              <a:buChar char="§"/>
              <a:defRPr sz="1568" b="0">
                <a:solidFill>
                  <a:schemeClr val="accent6"/>
                </a:solidFill>
                <a:latin typeface="+mn-lt"/>
                <a:ea typeface="+mn-ea"/>
                <a:cs typeface="+mn-cs"/>
              </a:defRPr>
            </a:lvl1pPr>
            <a:lvl2pPr marL="685668"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2pPr>
            <a:lvl3pPr marL="838806" indent="-224097" algn="l" defTabSz="1028791" rtl="0" eaLnBrk="1" fontAlgn="base" hangingPunct="1">
              <a:spcBef>
                <a:spcPct val="20000"/>
              </a:spcBef>
              <a:spcAft>
                <a:spcPct val="0"/>
              </a:spcAft>
              <a:buClrTx/>
              <a:buFont typeface="Arial" pitchFamily="34" charset="0"/>
              <a:buChar char="–"/>
              <a:defRPr sz="1568" b="0">
                <a:solidFill>
                  <a:schemeClr val="accent6"/>
                </a:solidFill>
                <a:latin typeface="+mn-lt"/>
                <a:cs typeface="+mn-cs"/>
              </a:defRPr>
            </a:lvl3pPr>
            <a:lvl4pPr marL="1599893" indent="-228556" algn="l" defTabSz="1028791" rtl="0" eaLnBrk="1" fontAlgn="base" hangingPunct="1">
              <a:spcBef>
                <a:spcPct val="20000"/>
              </a:spcBef>
              <a:spcAft>
                <a:spcPct val="0"/>
              </a:spcAft>
              <a:buClrTx/>
              <a:buFont typeface="Calibri" panose="020F0502020204030204" pitchFamily="34" charset="0"/>
              <a:buChar char="₋"/>
              <a:defRPr sz="1568" b="0">
                <a:solidFill>
                  <a:schemeClr val="accent6"/>
                </a:solidFill>
                <a:latin typeface="+mn-lt"/>
                <a:cs typeface="+mn-cs"/>
              </a:defRPr>
            </a:lvl4pPr>
            <a:lvl5pPr marL="2057005" indent="-228556" algn="l" defTabSz="1028791" rtl="0" eaLnBrk="1" fontAlgn="base" hangingPunct="1">
              <a:spcBef>
                <a:spcPct val="20000"/>
              </a:spcBef>
              <a:spcAft>
                <a:spcPct val="0"/>
              </a:spcAft>
              <a:buClrTx/>
              <a:buFont typeface="Arial" panose="020B0604020202020204" pitchFamily="34" charset="0"/>
              <a:buChar char="•"/>
              <a:defRPr sz="1568" b="0">
                <a:solidFill>
                  <a:schemeClr val="accent6"/>
                </a:solidFill>
                <a:latin typeface="+mn-lt"/>
                <a:cs typeface="+mn-cs"/>
              </a:defRPr>
            </a:lvl5pPr>
            <a:lvl6pPr marL="2842033"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71125"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900217"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9309" indent="-255361" algn="l" defTabSz="1028791"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a:lstStyle>
          <a:p>
            <a:pPr marL="347596" indent="-347596" defTabSz="1049264">
              <a:defRPr/>
            </a:pPr>
            <a:r>
              <a:rPr lang="en-US" sz="1599" kern="0" dirty="0">
                <a:solidFill>
                  <a:srgbClr val="505050"/>
                </a:solidFill>
                <a:latin typeface="Segoe UI"/>
              </a:rPr>
              <a:t>The </a:t>
            </a:r>
            <a:r>
              <a:rPr lang="en-US" sz="1599" b="1" kern="0" dirty="0">
                <a:solidFill>
                  <a:srgbClr val="505050"/>
                </a:solidFill>
                <a:latin typeface="Segoe UI"/>
              </a:rPr>
              <a:t>ledger itself does not keep track of digital asset account balances, it simply records transactions.</a:t>
            </a:r>
          </a:p>
          <a:p>
            <a:pPr marL="347596" indent="-347596" defTabSz="1049264">
              <a:defRPr/>
            </a:pPr>
            <a:r>
              <a:rPr lang="en-US" sz="1599" kern="0" dirty="0">
                <a:solidFill>
                  <a:srgbClr val="505050"/>
                </a:solidFill>
                <a:latin typeface="Segoe UI"/>
              </a:rPr>
              <a:t>Instead of balances, ownership of digital assets is verified by links to previous transactions, using the immutable history inherently available in a blockchain solution. </a:t>
            </a:r>
          </a:p>
          <a:p>
            <a:pPr marL="347596" indent="-347596" defTabSz="1049264">
              <a:defRPr/>
            </a:pPr>
            <a:r>
              <a:rPr lang="en-US" sz="1599" kern="0" dirty="0">
                <a:solidFill>
                  <a:srgbClr val="505050"/>
                </a:solidFill>
                <a:latin typeface="Segoe UI"/>
              </a:rPr>
              <a:t>For example. For Alex to send $500 to Katie, he must reference previous transactions where he has received $500 or more to demonstrate that he, indeed, has that much money to send. These reference transactions are called previous input transactions. The current transaction(s) is called output transaction(s).</a:t>
            </a:r>
          </a:p>
          <a:p>
            <a:pPr marL="347596" indent="-347596" defTabSz="1049264">
              <a:defRPr/>
            </a:pPr>
            <a:r>
              <a:rPr lang="en-US" sz="1599" kern="0" dirty="0">
                <a:solidFill>
                  <a:srgbClr val="505050"/>
                </a:solidFill>
                <a:latin typeface="Segoe UI"/>
              </a:rPr>
              <a:t>Validity of each transaction is based on the validity of previous transactions, which is shared.</a:t>
            </a:r>
          </a:p>
        </p:txBody>
      </p:sp>
      <p:graphicFrame>
        <p:nvGraphicFramePr>
          <p:cNvPr id="21" name="Table 114"/>
          <p:cNvGraphicFramePr>
            <a:graphicFrameLocks noGrp="1"/>
          </p:cNvGraphicFramePr>
          <p:nvPr>
            <p:extLst/>
          </p:nvPr>
        </p:nvGraphicFramePr>
        <p:xfrm>
          <a:off x="7263459" y="5931047"/>
          <a:ext cx="4571352" cy="923500"/>
        </p:xfrm>
        <a:graphic>
          <a:graphicData uri="http://schemas.openxmlformats.org/drawingml/2006/table">
            <a:tbl>
              <a:tblPr firstRow="1" bandRow="1"/>
              <a:tblGrid>
                <a:gridCol w="1142838">
                  <a:extLst>
                    <a:ext uri="{9D8B030D-6E8A-4147-A177-3AD203B41FA5}">
                      <a16:colId xmlns:a16="http://schemas.microsoft.com/office/drawing/2014/main" val="20000"/>
                    </a:ext>
                  </a:extLst>
                </a:gridCol>
                <a:gridCol w="1142838">
                  <a:extLst>
                    <a:ext uri="{9D8B030D-6E8A-4147-A177-3AD203B41FA5}">
                      <a16:colId xmlns:a16="http://schemas.microsoft.com/office/drawing/2014/main" val="20001"/>
                    </a:ext>
                  </a:extLst>
                </a:gridCol>
                <a:gridCol w="1142838">
                  <a:extLst>
                    <a:ext uri="{9D8B030D-6E8A-4147-A177-3AD203B41FA5}">
                      <a16:colId xmlns:a16="http://schemas.microsoft.com/office/drawing/2014/main" val="20002"/>
                    </a:ext>
                  </a:extLst>
                </a:gridCol>
                <a:gridCol w="1142838">
                  <a:extLst>
                    <a:ext uri="{9D8B030D-6E8A-4147-A177-3AD203B41FA5}">
                      <a16:colId xmlns:a16="http://schemas.microsoft.com/office/drawing/2014/main" val="20003"/>
                    </a:ext>
                  </a:extLst>
                </a:gridCol>
              </a:tblGrid>
              <a:tr h="461750">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FROM</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TO</a:t>
                      </a:r>
                      <a:endParaRPr lang="en-US" sz="1200" b="1"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PROPERTY</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tc>
                  <a:txBody>
                    <a:bodyPr/>
                    <a:lstStyle>
                      <a:lvl1pPr marL="0" algn="l" defTabSz="1088078" rtl="0" eaLnBrk="1" latinLnBrk="0" hangingPunct="1">
                        <a:defRPr sz="2200" b="1" kern="1200">
                          <a:solidFill>
                            <a:schemeClr val="lt1"/>
                          </a:solidFill>
                          <a:latin typeface="Segoe UI"/>
                        </a:defRPr>
                      </a:lvl1pPr>
                      <a:lvl2pPr marL="544040" algn="l" defTabSz="1088078" rtl="0" eaLnBrk="1" latinLnBrk="0" hangingPunct="1">
                        <a:defRPr sz="2200" b="1" kern="1200">
                          <a:solidFill>
                            <a:schemeClr val="lt1"/>
                          </a:solidFill>
                          <a:latin typeface="Segoe UI"/>
                        </a:defRPr>
                      </a:lvl2pPr>
                      <a:lvl3pPr marL="1088078" algn="l" defTabSz="1088078" rtl="0" eaLnBrk="1" latinLnBrk="0" hangingPunct="1">
                        <a:defRPr sz="2200" b="1" kern="1200">
                          <a:solidFill>
                            <a:schemeClr val="lt1"/>
                          </a:solidFill>
                          <a:latin typeface="Segoe UI"/>
                        </a:defRPr>
                      </a:lvl3pPr>
                      <a:lvl4pPr marL="1632118" algn="l" defTabSz="1088078" rtl="0" eaLnBrk="1" latinLnBrk="0" hangingPunct="1">
                        <a:defRPr sz="2200" b="1" kern="1200">
                          <a:solidFill>
                            <a:schemeClr val="lt1"/>
                          </a:solidFill>
                          <a:latin typeface="Segoe UI"/>
                        </a:defRPr>
                      </a:lvl4pPr>
                      <a:lvl5pPr marL="2176156" algn="l" defTabSz="1088078" rtl="0" eaLnBrk="1" latinLnBrk="0" hangingPunct="1">
                        <a:defRPr sz="2200" b="1" kern="1200">
                          <a:solidFill>
                            <a:schemeClr val="lt1"/>
                          </a:solidFill>
                          <a:latin typeface="Segoe UI"/>
                        </a:defRPr>
                      </a:lvl5pPr>
                      <a:lvl6pPr marL="2720196" algn="l" defTabSz="1088078" rtl="0" eaLnBrk="1" latinLnBrk="0" hangingPunct="1">
                        <a:defRPr sz="2200" b="1" kern="1200">
                          <a:solidFill>
                            <a:schemeClr val="lt1"/>
                          </a:solidFill>
                          <a:latin typeface="Segoe UI"/>
                        </a:defRPr>
                      </a:lvl6pPr>
                      <a:lvl7pPr marL="3264234" algn="l" defTabSz="1088078" rtl="0" eaLnBrk="1" latinLnBrk="0" hangingPunct="1">
                        <a:defRPr sz="2200" b="1" kern="1200">
                          <a:solidFill>
                            <a:schemeClr val="lt1"/>
                          </a:solidFill>
                          <a:latin typeface="Segoe UI"/>
                        </a:defRPr>
                      </a:lvl7pPr>
                      <a:lvl8pPr marL="3808274" algn="l" defTabSz="1088078" rtl="0" eaLnBrk="1" latinLnBrk="0" hangingPunct="1">
                        <a:defRPr sz="2200" b="1" kern="1200">
                          <a:solidFill>
                            <a:schemeClr val="lt1"/>
                          </a:solidFill>
                          <a:latin typeface="Segoe UI"/>
                        </a:defRPr>
                      </a:lvl8pPr>
                      <a:lvl9pPr marL="4352314" algn="l" defTabSz="1088078" rtl="0" eaLnBrk="1" latinLnBrk="0" hangingPunct="1">
                        <a:defRPr sz="2200" b="1" kern="1200">
                          <a:solidFill>
                            <a:schemeClr val="lt1"/>
                          </a:solidFill>
                          <a:latin typeface="Segoe UI"/>
                        </a:defRPr>
                      </a:lvl9pPr>
                    </a:lstStyle>
                    <a:p>
                      <a:r>
                        <a:rPr lang="en-US" sz="1200" dirty="0"/>
                        <a:t>VALUE</a:t>
                      </a:r>
                      <a:endParaRPr lang="en-US" sz="1200" dirty="0">
                        <a:gradFill>
                          <a:gsLst>
                            <a:gs pos="0">
                              <a:schemeClr val="tx1"/>
                            </a:gs>
                            <a:gs pos="74000">
                              <a:schemeClr val="tx1"/>
                            </a:gs>
                          </a:gsLst>
                          <a:lin ang="5400000" scaled="1"/>
                        </a:gradFill>
                      </a:endParaRPr>
                    </a:p>
                  </a:txBody>
                  <a:tcPr marL="91427" marR="9142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5050"/>
                    </a:solidFill>
                  </a:tcPr>
                </a:tc>
                <a:extLst>
                  <a:ext uri="{0D108BD9-81ED-4DB2-BD59-A6C34878D82A}">
                    <a16:rowId xmlns:a16="http://schemas.microsoft.com/office/drawing/2014/main" val="10000"/>
                  </a:ext>
                </a:extLst>
              </a:tr>
              <a:tr h="461750">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Alex</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Katie</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Payment</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tc>
                  <a:txBody>
                    <a:bodyPr/>
                    <a:lstStyle>
                      <a:lvl1pPr marL="0" algn="l" defTabSz="1088078" rtl="0" eaLnBrk="1" latinLnBrk="0" hangingPunct="1">
                        <a:defRPr sz="2200" kern="1200">
                          <a:solidFill>
                            <a:schemeClr val="dk1"/>
                          </a:solidFill>
                          <a:latin typeface="Segoe UI"/>
                        </a:defRPr>
                      </a:lvl1pPr>
                      <a:lvl2pPr marL="544040" algn="l" defTabSz="1088078" rtl="0" eaLnBrk="1" latinLnBrk="0" hangingPunct="1">
                        <a:defRPr sz="2200" kern="1200">
                          <a:solidFill>
                            <a:schemeClr val="dk1"/>
                          </a:solidFill>
                          <a:latin typeface="Segoe UI"/>
                        </a:defRPr>
                      </a:lvl2pPr>
                      <a:lvl3pPr marL="1088078" algn="l" defTabSz="1088078" rtl="0" eaLnBrk="1" latinLnBrk="0" hangingPunct="1">
                        <a:defRPr sz="2200" kern="1200">
                          <a:solidFill>
                            <a:schemeClr val="dk1"/>
                          </a:solidFill>
                          <a:latin typeface="Segoe UI"/>
                        </a:defRPr>
                      </a:lvl3pPr>
                      <a:lvl4pPr marL="1632118" algn="l" defTabSz="1088078" rtl="0" eaLnBrk="1" latinLnBrk="0" hangingPunct="1">
                        <a:defRPr sz="2200" kern="1200">
                          <a:solidFill>
                            <a:schemeClr val="dk1"/>
                          </a:solidFill>
                          <a:latin typeface="Segoe UI"/>
                        </a:defRPr>
                      </a:lvl4pPr>
                      <a:lvl5pPr marL="2176156" algn="l" defTabSz="1088078" rtl="0" eaLnBrk="1" latinLnBrk="0" hangingPunct="1">
                        <a:defRPr sz="2200" kern="1200">
                          <a:solidFill>
                            <a:schemeClr val="dk1"/>
                          </a:solidFill>
                          <a:latin typeface="Segoe UI"/>
                        </a:defRPr>
                      </a:lvl5pPr>
                      <a:lvl6pPr marL="2720196" algn="l" defTabSz="1088078" rtl="0" eaLnBrk="1" latinLnBrk="0" hangingPunct="1">
                        <a:defRPr sz="2200" kern="1200">
                          <a:solidFill>
                            <a:schemeClr val="dk1"/>
                          </a:solidFill>
                          <a:latin typeface="Segoe UI"/>
                        </a:defRPr>
                      </a:lvl6pPr>
                      <a:lvl7pPr marL="3264234" algn="l" defTabSz="1088078" rtl="0" eaLnBrk="1" latinLnBrk="0" hangingPunct="1">
                        <a:defRPr sz="2200" kern="1200">
                          <a:solidFill>
                            <a:schemeClr val="dk1"/>
                          </a:solidFill>
                          <a:latin typeface="Segoe UI"/>
                        </a:defRPr>
                      </a:lvl7pPr>
                      <a:lvl8pPr marL="3808274" algn="l" defTabSz="1088078" rtl="0" eaLnBrk="1" latinLnBrk="0" hangingPunct="1">
                        <a:defRPr sz="2200" kern="1200">
                          <a:solidFill>
                            <a:schemeClr val="dk1"/>
                          </a:solidFill>
                          <a:latin typeface="Segoe UI"/>
                        </a:defRPr>
                      </a:lvl8pPr>
                      <a:lvl9pPr marL="4352314" algn="l" defTabSz="1088078" rtl="0" eaLnBrk="1" latinLnBrk="0" hangingPunct="1">
                        <a:defRPr sz="2200" kern="1200">
                          <a:solidFill>
                            <a:schemeClr val="dk1"/>
                          </a:solidFill>
                          <a:latin typeface="Segoe UI"/>
                        </a:defRPr>
                      </a:lvl9pPr>
                    </a:lstStyle>
                    <a:p>
                      <a:r>
                        <a:rPr lang="en-US" sz="1200" dirty="0"/>
                        <a:t>$500</a:t>
                      </a:r>
                      <a:endParaRPr lang="en-US" sz="1200" dirty="0">
                        <a:solidFill>
                          <a:schemeClr val="tx1"/>
                        </a:solidFill>
                      </a:endParaRPr>
                    </a:p>
                  </a:txBody>
                  <a:tcPr marL="91427" marR="91427"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5050">
                        <a:tint val="40000"/>
                      </a:srgbClr>
                    </a:solidFill>
                  </a:tcPr>
                </a:tc>
                <a:extLst>
                  <a:ext uri="{0D108BD9-81ED-4DB2-BD59-A6C34878D82A}">
                    <a16:rowId xmlns:a16="http://schemas.microsoft.com/office/drawing/2014/main" val="10001"/>
                  </a:ext>
                </a:extLst>
              </a:tr>
            </a:tbl>
          </a:graphicData>
        </a:graphic>
      </p:graphicFrame>
      <p:grpSp>
        <p:nvGrpSpPr>
          <p:cNvPr id="22" name="Group 23"/>
          <p:cNvGrpSpPr/>
          <p:nvPr/>
        </p:nvGrpSpPr>
        <p:grpSpPr>
          <a:xfrm>
            <a:off x="8602399" y="3486898"/>
            <a:ext cx="1893470" cy="2281705"/>
            <a:chOff x="2415043" y="3767295"/>
            <a:chExt cx="1856512" cy="2237169"/>
          </a:xfrm>
        </p:grpSpPr>
        <p:sp>
          <p:nvSpPr>
            <p:cNvPr id="23"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Alex (0xf5e…)</a:t>
              </a:r>
            </a:p>
            <a:p>
              <a:pPr defTabSz="906691" fontAlgn="base">
                <a:defRPr/>
              </a:pPr>
              <a:r>
                <a:rPr lang="en-US" sz="1428" kern="0" dirty="0">
                  <a:solidFill>
                    <a:srgbClr val="505050"/>
                  </a:solidFill>
                </a:rPr>
                <a:t>To: Katie (0x992…)</a:t>
              </a:r>
            </a:p>
            <a:p>
              <a:pPr defTabSz="906691" fontAlgn="base">
                <a:defRPr/>
              </a:pPr>
              <a:r>
                <a:rPr lang="en-US" sz="1428" kern="0" dirty="0">
                  <a:solidFill>
                    <a:srgbClr val="505050"/>
                  </a:solidFill>
                </a:rPr>
                <a:t>Amount: 500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0x56e…, 0x987…</a:t>
              </a:r>
            </a:p>
            <a:p>
              <a:pPr defTabSz="906691" fontAlgn="base">
                <a:defRPr/>
              </a:pPr>
              <a:endParaRPr lang="en-US" sz="1428" kern="0" dirty="0">
                <a:solidFill>
                  <a:srgbClr val="505050"/>
                </a:solidFill>
              </a:endParaRPr>
            </a:p>
          </p:txBody>
        </p:sp>
        <p:sp>
          <p:nvSpPr>
            <p:cNvPr id="24"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0x23e423s3234</a:t>
              </a:r>
              <a:r>
                <a:rPr lang="is-IS" sz="1224" kern="0" dirty="0">
                  <a:solidFill>
                    <a:srgbClr val="FFFFFF"/>
                  </a:solidFill>
                  <a:latin typeface="Segoe UI"/>
                </a:rPr>
                <a:t>…</a:t>
              </a:r>
            </a:p>
          </p:txBody>
        </p:sp>
      </p:grpSp>
      <p:grpSp>
        <p:nvGrpSpPr>
          <p:cNvPr id="25" name="Group 23"/>
          <p:cNvGrpSpPr/>
          <p:nvPr/>
        </p:nvGrpSpPr>
        <p:grpSpPr>
          <a:xfrm>
            <a:off x="3186835" y="3346565"/>
            <a:ext cx="1893470" cy="2281705"/>
            <a:chOff x="2415043" y="3767295"/>
            <a:chExt cx="1856512" cy="2237169"/>
          </a:xfrm>
        </p:grpSpPr>
        <p:sp>
          <p:nvSpPr>
            <p:cNvPr id="26"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Garth (0xas2…)</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200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0xtd6…, 0xj7d…</a:t>
              </a:r>
            </a:p>
            <a:p>
              <a:pPr defTabSz="906691" fontAlgn="base">
                <a:defRPr/>
              </a:pPr>
              <a:endParaRPr lang="en-US" sz="1428" kern="0" dirty="0">
                <a:solidFill>
                  <a:srgbClr val="505050"/>
                </a:solidFill>
              </a:endParaRPr>
            </a:p>
          </p:txBody>
        </p:sp>
        <p:sp>
          <p:nvSpPr>
            <p:cNvPr id="27"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0x56e</a:t>
              </a:r>
              <a:r>
                <a:rPr lang="is-IS" sz="1224" kern="0" dirty="0">
                  <a:solidFill>
                    <a:srgbClr val="FFFFFF"/>
                  </a:solidFill>
                  <a:latin typeface="Segoe UI"/>
                </a:rPr>
                <a:t>…</a:t>
              </a:r>
            </a:p>
          </p:txBody>
        </p:sp>
      </p:grpSp>
      <p:grpSp>
        <p:nvGrpSpPr>
          <p:cNvPr id="28" name="Group 23"/>
          <p:cNvGrpSpPr/>
          <p:nvPr/>
        </p:nvGrpSpPr>
        <p:grpSpPr>
          <a:xfrm>
            <a:off x="871139" y="4450016"/>
            <a:ext cx="1893470" cy="2281705"/>
            <a:chOff x="2415043" y="3767295"/>
            <a:chExt cx="1856512" cy="2237169"/>
          </a:xfrm>
        </p:grpSpPr>
        <p:sp>
          <p:nvSpPr>
            <p:cNvPr id="29" name="Rectangle 24"/>
            <p:cNvSpPr/>
            <p:nvPr/>
          </p:nvSpPr>
          <p:spPr bwMode="auto">
            <a:xfrm>
              <a:off x="2415043" y="3767295"/>
              <a:ext cx="1856512" cy="2217376"/>
            </a:xfrm>
            <a:prstGeom prst="rect">
              <a:avLst/>
            </a:prstGeom>
            <a:solidFill>
              <a:srgbClr val="0072C6">
                <a:lumMod val="20000"/>
                <a:lumOff val="80000"/>
              </a:srgbClr>
            </a:solidFill>
            <a:ln w="9525" cap="flat" cmpd="sng" algn="ctr">
              <a:solidFill>
                <a:srgbClr val="969696"/>
              </a:solidFill>
              <a:prstDash val="solid"/>
              <a:round/>
              <a:headEnd type="none" w="med" len="med"/>
              <a:tailEnd type="none" w="med" len="med"/>
            </a:ln>
            <a:effectLst/>
          </p:spPr>
          <p:txBody>
            <a:bodyPr vert="horz" wrap="square" lIns="93260" tIns="93260" rIns="93260" bIns="93260" numCol="1" rtlCol="0" anchor="t" anchorCtr="0" compatLnSpc="1">
              <a:prstTxWarp prst="textNoShape">
                <a:avLst/>
              </a:prstTxWarp>
              <a:noAutofit/>
            </a:bodyPr>
            <a:lstStyle/>
            <a:p>
              <a:pPr algn="ctr" defTabSz="906691" fontAlgn="base">
                <a:defRPr/>
              </a:pPr>
              <a:r>
                <a:rPr lang="en-US" sz="1836" kern="0" dirty="0">
                  <a:solidFill>
                    <a:srgbClr val="505050"/>
                  </a:solidFill>
                </a:rPr>
                <a:t>Transaction</a:t>
              </a:r>
            </a:p>
            <a:p>
              <a:pPr defTabSz="906691" fontAlgn="base">
                <a:defRPr/>
              </a:pPr>
              <a:r>
                <a:rPr lang="en-US" sz="1428" kern="0" dirty="0">
                  <a:solidFill>
                    <a:srgbClr val="505050"/>
                  </a:solidFill>
                </a:rPr>
                <a:t>From: Sally (0xkj5…)</a:t>
              </a:r>
            </a:p>
            <a:p>
              <a:pPr defTabSz="906691" fontAlgn="base">
                <a:defRPr/>
              </a:pPr>
              <a:r>
                <a:rPr lang="en-US" sz="1428" kern="0" dirty="0">
                  <a:solidFill>
                    <a:srgbClr val="505050"/>
                  </a:solidFill>
                </a:rPr>
                <a:t>To: Alex (0xf5e…)</a:t>
              </a:r>
            </a:p>
            <a:p>
              <a:pPr defTabSz="906691" fontAlgn="base">
                <a:defRPr/>
              </a:pPr>
              <a:r>
                <a:rPr lang="en-US" sz="1428" kern="0" dirty="0">
                  <a:solidFill>
                    <a:srgbClr val="505050"/>
                  </a:solidFill>
                </a:rPr>
                <a:t>Amount: 300</a:t>
              </a:r>
            </a:p>
            <a:p>
              <a:pPr defTabSz="906691" fontAlgn="base">
                <a:defRPr/>
              </a:pPr>
              <a:endParaRPr lang="en-US" sz="1428" kern="0" dirty="0">
                <a:solidFill>
                  <a:srgbClr val="505050"/>
                </a:solidFill>
              </a:endParaRPr>
            </a:p>
            <a:p>
              <a:pPr defTabSz="906691" fontAlgn="base">
                <a:defRPr/>
              </a:pPr>
              <a:r>
                <a:rPr lang="en-US" sz="1428" kern="0" dirty="0">
                  <a:solidFill>
                    <a:srgbClr val="505050"/>
                  </a:solidFill>
                </a:rPr>
                <a:t>Inputs: 0xkf7…, 0x9dh…</a:t>
              </a:r>
            </a:p>
            <a:p>
              <a:pPr defTabSz="906691" fontAlgn="base">
                <a:defRPr/>
              </a:pPr>
              <a:endParaRPr lang="en-US" sz="1428" kern="0" dirty="0">
                <a:solidFill>
                  <a:srgbClr val="505050"/>
                </a:solidFill>
              </a:endParaRPr>
            </a:p>
          </p:txBody>
        </p:sp>
        <p:sp>
          <p:nvSpPr>
            <p:cNvPr id="30" name="TextBox 34"/>
            <p:cNvSpPr txBox="1"/>
            <p:nvPr/>
          </p:nvSpPr>
          <p:spPr>
            <a:xfrm>
              <a:off x="2433503" y="5535361"/>
              <a:ext cx="1828800" cy="469103"/>
            </a:xfrm>
            <a:prstGeom prst="rect">
              <a:avLst/>
            </a:prstGeom>
            <a:solidFill>
              <a:srgbClr val="7030A0"/>
            </a:solidFill>
            <a:ln w="25400" cap="flat" cmpd="sng" algn="ctr">
              <a:solidFill>
                <a:srgbClr val="969696">
                  <a:shade val="50000"/>
                </a:srgbClr>
              </a:solidFill>
              <a:prstDash val="solid"/>
            </a:ln>
            <a:effectLst/>
          </p:spPr>
          <p:txBody>
            <a:bodyPr wrap="square" rtlCol="0">
              <a:spAutoFit/>
            </a:bodyPr>
            <a:lstStyle/>
            <a:p>
              <a:pPr defTabSz="932597">
                <a:defRPr/>
              </a:pPr>
              <a:r>
                <a:rPr lang="en-US" sz="1224" kern="0" dirty="0">
                  <a:solidFill>
                    <a:srgbClr val="FFFFFF"/>
                  </a:solidFill>
                  <a:latin typeface="Segoe UI"/>
                </a:rPr>
                <a:t>Digital signature 0x987</a:t>
              </a:r>
              <a:r>
                <a:rPr lang="is-IS" sz="1224" kern="0" dirty="0">
                  <a:solidFill>
                    <a:srgbClr val="FFFFFF"/>
                  </a:solidFill>
                  <a:latin typeface="Segoe UI"/>
                </a:rPr>
                <a:t>…</a:t>
              </a:r>
            </a:p>
          </p:txBody>
        </p:sp>
      </p:grpSp>
      <p:sp>
        <p:nvSpPr>
          <p:cNvPr id="31" name="Rectangle 30"/>
          <p:cNvSpPr/>
          <p:nvPr/>
        </p:nvSpPr>
        <p:spPr>
          <a:xfrm>
            <a:off x="120087" y="3398807"/>
            <a:ext cx="3527970" cy="438901"/>
          </a:xfrm>
          <a:prstGeom prst="rect">
            <a:avLst/>
          </a:prstGeom>
        </p:spPr>
        <p:txBody>
          <a:bodyPr wrap="square" lIns="182854" tIns="91427" rIns="182854" bIns="91427" anchor="t">
            <a:spAutoFit/>
          </a:bodyPr>
          <a:lstStyle/>
          <a:p>
            <a:pPr marL="0" lvl="1" algn="ctr"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Previous transactions</a:t>
            </a:r>
            <a:endParaRPr lang="en-US" sz="1599" dirty="0">
              <a:solidFill>
                <a:srgbClr val="0072C6"/>
              </a:solidFill>
              <a:cs typeface="Segoe UI" panose="020B0502040204020203" pitchFamily="34" charset="0"/>
            </a:endParaRPr>
          </a:p>
        </p:txBody>
      </p:sp>
      <p:sp>
        <p:nvSpPr>
          <p:cNvPr id="32" name="Rectangle 31"/>
          <p:cNvSpPr/>
          <p:nvPr/>
        </p:nvSpPr>
        <p:spPr>
          <a:xfrm>
            <a:off x="6198926" y="3373455"/>
            <a:ext cx="3527970" cy="438901"/>
          </a:xfrm>
          <a:prstGeom prst="rect">
            <a:avLst/>
          </a:prstGeom>
        </p:spPr>
        <p:txBody>
          <a:bodyPr wrap="square" lIns="182854" tIns="91427" rIns="182854" bIns="91427" anchor="t">
            <a:spAutoFit/>
          </a:bodyPr>
          <a:lstStyle/>
          <a:p>
            <a:pPr marL="0" lvl="1" defTabSz="932114" fontAlgn="base">
              <a:lnSpc>
                <a:spcPct val="90000"/>
              </a:lnSpc>
              <a:spcBef>
                <a:spcPct val="0"/>
              </a:spcBef>
              <a:spcAft>
                <a:spcPct val="0"/>
              </a:spcAft>
              <a:defRPr/>
            </a:pPr>
            <a:r>
              <a:rPr lang="en-US" kern="0" dirty="0">
                <a:solidFill>
                  <a:srgbClr val="0072C6"/>
                </a:solidFill>
                <a:latin typeface="Segoe UI Semibold" panose="020B0702040204020203" pitchFamily="34" charset="0"/>
              </a:rPr>
              <a:t>Current transaction</a:t>
            </a:r>
            <a:endParaRPr lang="en-US" sz="1599" dirty="0">
              <a:solidFill>
                <a:srgbClr val="0072C6"/>
              </a:solidFill>
              <a:cs typeface="Segoe UI" panose="020B0502040204020203" pitchFamily="34" charset="0"/>
            </a:endParaRPr>
          </a:p>
        </p:txBody>
      </p:sp>
      <p:cxnSp>
        <p:nvCxnSpPr>
          <p:cNvPr id="33" name="Straight Arrow Connector 32"/>
          <p:cNvCxnSpPr>
            <a:stCxn id="26" idx="3"/>
          </p:cNvCxnSpPr>
          <p:nvPr/>
        </p:nvCxnSpPr>
        <p:spPr bwMode="auto">
          <a:xfrm>
            <a:off x="5080305" y="4477324"/>
            <a:ext cx="3540922" cy="0"/>
          </a:xfrm>
          <a:prstGeom prst="straightConnector1">
            <a:avLst/>
          </a:prstGeom>
          <a:noFill/>
          <a:ln w="9525" cap="flat" cmpd="sng" algn="ctr">
            <a:solidFill>
              <a:srgbClr val="969696"/>
            </a:solidFill>
            <a:prstDash val="solid"/>
            <a:round/>
            <a:headEnd type="none" w="med" len="med"/>
            <a:tailEnd type="triangle"/>
          </a:ln>
          <a:effectLst/>
        </p:spPr>
      </p:cxnSp>
      <p:cxnSp>
        <p:nvCxnSpPr>
          <p:cNvPr id="34" name="Straight Arrow Connector 33"/>
          <p:cNvCxnSpPr/>
          <p:nvPr/>
        </p:nvCxnSpPr>
        <p:spPr bwMode="auto">
          <a:xfrm flipV="1">
            <a:off x="2764610" y="5015051"/>
            <a:ext cx="5837790" cy="1093794"/>
          </a:xfrm>
          <a:prstGeom prst="straightConnector1">
            <a:avLst/>
          </a:prstGeom>
          <a:noFill/>
          <a:ln w="9525"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34953808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2.0 – Introducing Smart Contracts</a:t>
            </a:r>
          </a:p>
        </p:txBody>
      </p:sp>
    </p:spTree>
    <p:extLst>
      <p:ext uri="{BB962C8B-B14F-4D97-AF65-F5344CB8AC3E}">
        <p14:creationId xmlns:p14="http://schemas.microsoft.com/office/powerpoint/2010/main" val="35826052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rotWithShape="1">
          <a:blip r:embed="rId3" cstate="print">
            <a:clrChange>
              <a:clrFrom>
                <a:srgbClr val="D8514E"/>
              </a:clrFrom>
              <a:clrTo>
                <a:srgbClr val="D8514E">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43800"/>
          <a:stretch/>
        </p:blipFill>
        <p:spPr>
          <a:xfrm>
            <a:off x="446861" y="2008988"/>
            <a:ext cx="3205239" cy="4635811"/>
          </a:xfrm>
          <a:prstGeom prst="rect">
            <a:avLst/>
          </a:prstGeom>
        </p:spPr>
      </p:pic>
      <p:pic>
        <p:nvPicPr>
          <p:cNvPr id="92" name="Picture 91"/>
          <p:cNvPicPr>
            <a:picLocks noChangeAspect="1"/>
          </p:cNvPicPr>
          <p:nvPr/>
        </p:nvPicPr>
        <p:blipFill rotWithShape="1">
          <a:blip r:embed="rId5">
            <a:clrChange>
              <a:clrFrom>
                <a:srgbClr val="7CEE7C"/>
              </a:clrFrom>
              <a:clrTo>
                <a:srgbClr val="7CEE7C">
                  <a:alpha val="0"/>
                </a:srgbClr>
              </a:clrTo>
            </a:clrChange>
            <a:duotone>
              <a:prstClr val="black"/>
              <a:schemeClr val="tx1">
                <a:lumMod val="75000"/>
                <a:tint val="45000"/>
                <a:satMod val="400000"/>
              </a:schemeClr>
            </a:duotone>
          </a:blip>
          <a:srcRect r="3896" b="22980"/>
          <a:stretch/>
        </p:blipFill>
        <p:spPr>
          <a:xfrm>
            <a:off x="480863" y="2008988"/>
            <a:ext cx="3137236" cy="4635811"/>
          </a:xfrm>
          <a:prstGeom prst="rect">
            <a:avLst/>
          </a:prstGeom>
        </p:spPr>
      </p:pic>
      <p:sp>
        <p:nvSpPr>
          <p:cNvPr id="93" name="Rectangle 92"/>
          <p:cNvSpPr/>
          <p:nvPr/>
        </p:nvSpPr>
        <p:spPr>
          <a:xfrm>
            <a:off x="4882438" y="1677185"/>
            <a:ext cx="2948387" cy="4452047"/>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dirty="0">
              <a:solidFill>
                <a:sysClr val="windowText" lastClr="000000"/>
              </a:solidFill>
            </a:endParaRPr>
          </a:p>
        </p:txBody>
      </p:sp>
      <p:sp>
        <p:nvSpPr>
          <p:cNvPr id="94" name="Rectangle 93"/>
          <p:cNvSpPr/>
          <p:nvPr/>
        </p:nvSpPr>
        <p:spPr bwMode="auto">
          <a:xfrm>
            <a:off x="4957726" y="1540790"/>
            <a:ext cx="2797810" cy="233151"/>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Smart Contract Package</a:t>
            </a:r>
          </a:p>
        </p:txBody>
      </p:sp>
      <p:pic>
        <p:nvPicPr>
          <p:cNvPr id="95" name="Picture 94"/>
          <p:cNvPicPr>
            <a:picLocks noChangeAspect="1"/>
          </p:cNvPicPr>
          <p:nvPr/>
        </p:nvPicPr>
        <p:blipFill>
          <a:blip r:embed="rId6"/>
          <a:stretch>
            <a:fillRect/>
          </a:stretch>
        </p:blipFill>
        <p:spPr>
          <a:xfrm>
            <a:off x="5078340" y="5401581"/>
            <a:ext cx="2510989" cy="672983"/>
          </a:xfrm>
          <a:prstGeom prst="rect">
            <a:avLst/>
          </a:prstGeom>
        </p:spPr>
      </p:pic>
      <p:sp>
        <p:nvSpPr>
          <p:cNvPr id="96" name="Rectangle 95"/>
          <p:cNvSpPr/>
          <p:nvPr/>
        </p:nvSpPr>
        <p:spPr bwMode="auto">
          <a:xfrm>
            <a:off x="5037148" y="5135379"/>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Ledger</a:t>
            </a:r>
          </a:p>
        </p:txBody>
      </p:sp>
      <p:pic>
        <p:nvPicPr>
          <p:cNvPr id="97" name="Picture 96"/>
          <p:cNvPicPr>
            <a:picLocks noChangeAspect="1"/>
          </p:cNvPicPr>
          <p:nvPr/>
        </p:nvPicPr>
        <p:blipFill rotWithShape="1">
          <a:blip r:embed="rId7"/>
          <a:srcRect b="17504"/>
          <a:stretch/>
        </p:blipFill>
        <p:spPr>
          <a:xfrm>
            <a:off x="5303495" y="2342076"/>
            <a:ext cx="2124057" cy="746999"/>
          </a:xfrm>
          <a:prstGeom prst="rect">
            <a:avLst/>
          </a:prstGeom>
        </p:spPr>
      </p:pic>
      <p:sp>
        <p:nvSpPr>
          <p:cNvPr id="98" name="Rectangle 97"/>
          <p:cNvSpPr/>
          <p:nvPr/>
        </p:nvSpPr>
        <p:spPr bwMode="auto">
          <a:xfrm>
            <a:off x="5068838" y="2061222"/>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99" name="Rectangle 98"/>
          <p:cNvSpPr/>
          <p:nvPr/>
        </p:nvSpPr>
        <p:spPr bwMode="auto">
          <a:xfrm>
            <a:off x="5031662" y="3643098"/>
            <a:ext cx="2611289" cy="23315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ea typeface="Segoe UI" pitchFamily="34" charset="0"/>
                <a:cs typeface="Segoe UI" pitchFamily="34" charset="0"/>
              </a:rPr>
              <a:t>Properties</a:t>
            </a:r>
          </a:p>
        </p:txBody>
      </p:sp>
      <p:grpSp>
        <p:nvGrpSpPr>
          <p:cNvPr id="100" name="Group 99"/>
          <p:cNvGrpSpPr/>
          <p:nvPr/>
        </p:nvGrpSpPr>
        <p:grpSpPr>
          <a:xfrm>
            <a:off x="5228316" y="3947967"/>
            <a:ext cx="2200063" cy="590490"/>
            <a:chOff x="816897" y="4529969"/>
            <a:chExt cx="2157120" cy="578964"/>
          </a:xfrm>
        </p:grpSpPr>
        <p:pic>
          <p:nvPicPr>
            <p:cNvPr id="101" name="Picture 100"/>
            <p:cNvPicPr>
              <a:picLocks noChangeAspect="1"/>
            </p:cNvPicPr>
            <p:nvPr/>
          </p:nvPicPr>
          <p:blipFill>
            <a:blip r:embed="rId8"/>
            <a:stretch>
              <a:fillRect/>
            </a:stretch>
          </p:blipFill>
          <p:spPr>
            <a:xfrm>
              <a:off x="816897" y="4529969"/>
              <a:ext cx="999326" cy="578964"/>
            </a:xfrm>
            <a:prstGeom prst="rect">
              <a:avLst/>
            </a:prstGeom>
          </p:spPr>
        </p:pic>
        <p:pic>
          <p:nvPicPr>
            <p:cNvPr id="102" name="Picture 101"/>
            <p:cNvPicPr>
              <a:picLocks noChangeAspect="1"/>
            </p:cNvPicPr>
            <p:nvPr/>
          </p:nvPicPr>
          <p:blipFill>
            <a:blip r:embed="rId9"/>
            <a:stretch>
              <a:fillRect/>
            </a:stretch>
          </p:blipFill>
          <p:spPr>
            <a:xfrm>
              <a:off x="1908174" y="4620723"/>
              <a:ext cx="1065843" cy="397456"/>
            </a:xfrm>
            <a:prstGeom prst="rect">
              <a:avLst/>
            </a:prstGeom>
          </p:spPr>
        </p:pic>
      </p:grpSp>
      <p:grpSp>
        <p:nvGrpSpPr>
          <p:cNvPr id="103" name="Group 102"/>
          <p:cNvGrpSpPr/>
          <p:nvPr/>
        </p:nvGrpSpPr>
        <p:grpSpPr>
          <a:xfrm>
            <a:off x="9108336" y="2653236"/>
            <a:ext cx="2913009" cy="2446027"/>
            <a:chOff x="6319788" y="878338"/>
            <a:chExt cx="5738322" cy="4049262"/>
          </a:xfrm>
        </p:grpSpPr>
        <p:pic>
          <p:nvPicPr>
            <p:cNvPr id="104" name="Picture 103"/>
            <p:cNvPicPr>
              <a:picLocks noChangeAspect="1"/>
            </p:cNvPicPr>
            <p:nvPr/>
          </p:nvPicPr>
          <p:blipFill>
            <a:blip r:embed="rId10"/>
            <a:stretch>
              <a:fillRect/>
            </a:stretch>
          </p:blipFill>
          <p:spPr>
            <a:xfrm>
              <a:off x="6956396" y="996619"/>
              <a:ext cx="4992586" cy="3449119"/>
            </a:xfrm>
            <a:prstGeom prst="rect">
              <a:avLst/>
            </a:prstGeom>
            <a:ln>
              <a:noFill/>
            </a:ln>
          </p:spPr>
        </p:pic>
        <p:sp>
          <p:nvSpPr>
            <p:cNvPr id="105" name="Rectangle 104"/>
            <p:cNvSpPr/>
            <p:nvPr/>
          </p:nvSpPr>
          <p:spPr bwMode="auto">
            <a:xfrm>
              <a:off x="7057636" y="878338"/>
              <a:ext cx="4992586" cy="35674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6825652" y="1092639"/>
              <a:ext cx="4992586" cy="3449119"/>
            </a:xfrm>
            <a:prstGeom prst="rect">
              <a:avLst/>
            </a:prstGeom>
            <a:ln>
              <a:noFill/>
            </a:ln>
          </p:spPr>
        </p:pic>
        <p:sp>
          <p:nvSpPr>
            <p:cNvPr id="151" name="Rectangle 150"/>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p:cNvPicPr>
              <a:picLocks noChangeAspect="1"/>
            </p:cNvPicPr>
            <p:nvPr/>
          </p:nvPicPr>
          <p:blipFill>
            <a:blip r:embed="rId10"/>
            <a:stretch>
              <a:fillRect/>
            </a:stretch>
          </p:blipFill>
          <p:spPr>
            <a:xfrm>
              <a:off x="6724412" y="1210920"/>
              <a:ext cx="4992586" cy="3449119"/>
            </a:xfrm>
            <a:prstGeom prst="rect">
              <a:avLst/>
            </a:prstGeom>
            <a:ln>
              <a:noFill/>
            </a:ln>
          </p:spPr>
        </p:pic>
        <p:sp>
          <p:nvSpPr>
            <p:cNvPr id="153" name="Rectangle 152"/>
            <p:cNvSpPr/>
            <p:nvPr/>
          </p:nvSpPr>
          <p:spPr bwMode="auto">
            <a:xfrm>
              <a:off x="6319788" y="878338"/>
              <a:ext cx="5738322" cy="4049262"/>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a:stretch>
              <a:fillRect/>
            </a:stretch>
          </p:blipFill>
          <p:spPr>
            <a:xfrm>
              <a:off x="6623172" y="1344700"/>
              <a:ext cx="4992586" cy="3449119"/>
            </a:xfrm>
            <a:prstGeom prst="rect">
              <a:avLst/>
            </a:prstGeom>
            <a:ln>
              <a:noFill/>
            </a:ln>
          </p:spPr>
        </p:pic>
      </p:grpSp>
      <p:sp>
        <p:nvSpPr>
          <p:cNvPr id="155" name="Isosceles Triangle 154"/>
          <p:cNvSpPr/>
          <p:nvPr/>
        </p:nvSpPr>
        <p:spPr bwMode="auto">
          <a:xfrm rot="5400000">
            <a:off x="3257357" y="3768252"/>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6" name="Isosceles Triangle 155"/>
          <p:cNvSpPr/>
          <p:nvPr/>
        </p:nvSpPr>
        <p:spPr bwMode="auto">
          <a:xfrm rot="5400000">
            <a:off x="7583175" y="3779987"/>
            <a:ext cx="1954841" cy="360461"/>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723368" y="1540790"/>
            <a:ext cx="2797810" cy="233151"/>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ysClr val="windowText" lastClr="000000"/>
                </a:solidFill>
                <a:ea typeface="Segoe UI" pitchFamily="34" charset="0"/>
                <a:cs typeface="Segoe UI" pitchFamily="34" charset="0"/>
              </a:rPr>
              <a:t>Traditional Contract</a:t>
            </a:r>
          </a:p>
        </p:txBody>
      </p:sp>
      <p:sp>
        <p:nvSpPr>
          <p:cNvPr id="158" name="Rectangle 157"/>
          <p:cNvSpPr/>
          <p:nvPr/>
        </p:nvSpPr>
        <p:spPr bwMode="auto">
          <a:xfrm>
            <a:off x="9192085" y="1540790"/>
            <a:ext cx="2797810" cy="23315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solidFill>
                  <a:schemeClr val="bg2"/>
                </a:solidFill>
                <a:ea typeface="Segoe UI" pitchFamily="34" charset="0"/>
                <a:cs typeface="Segoe UI" pitchFamily="34" charset="0"/>
              </a:rPr>
              <a:t>Deployed to Nodes</a:t>
            </a:r>
          </a:p>
        </p:txBody>
      </p:sp>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dirty="0">
                <a:solidFill>
                  <a:schemeClr val="bg1">
                    <a:lumMod val="50000"/>
                  </a:schemeClr>
                </a:solidFill>
              </a:rPr>
              <a:t>Blockchain 2.0 | </a:t>
            </a:r>
            <a:r>
              <a:rPr lang="en-US" sz="4488" kern="800" spc="-102" dirty="0">
                <a:ln w="3175">
                  <a:noFill/>
                </a:ln>
                <a:solidFill>
                  <a:srgbClr val="0070C0"/>
                </a:solidFill>
                <a:latin typeface="Segoe UI Light" panose="020B0502040204020203" pitchFamily="34" charset="0"/>
                <a:cs typeface="Segoe UI Light"/>
              </a:rPr>
              <a:t>Smart Contracts</a:t>
            </a:r>
            <a:endParaRPr lang="en-US" sz="4488" kern="800" dirty="0">
              <a:solidFill>
                <a:srgbClr val="737373"/>
              </a:solidFill>
              <a:latin typeface="Segoe UI Light" panose="020B0502040204020203" pitchFamily="34" charset="0"/>
              <a:cs typeface="Segoe UI Light"/>
            </a:endParaRPr>
          </a:p>
        </p:txBody>
      </p:sp>
    </p:spTree>
    <p:extLst>
      <p:ext uri="{BB962C8B-B14F-4D97-AF65-F5344CB8AC3E}">
        <p14:creationId xmlns:p14="http://schemas.microsoft.com/office/powerpoint/2010/main" val="1980805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55" grpId="0" animBg="1"/>
      <p:bldP spid="156"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rgbClr val="0072C6"/>
                </a:solidFill>
              </a:rPr>
              <a:t>Evolution </a:t>
            </a:r>
            <a:r>
              <a:rPr lang="en-US" sz="4488" dirty="0">
                <a:solidFill>
                  <a:schemeClr val="bg1">
                    <a:lumMod val="50000"/>
                  </a:schemeClr>
                </a:solidFill>
              </a:rPr>
              <a:t>of Blockchain </a:t>
            </a:r>
            <a:endParaRPr lang="en-US" sz="4488" dirty="0">
              <a:solidFill>
                <a:srgbClr val="0072C6"/>
              </a:solidFill>
            </a:endParaRPr>
          </a:p>
        </p:txBody>
      </p:sp>
      <p:cxnSp>
        <p:nvCxnSpPr>
          <p:cNvPr id="11" name="Straight Arrow Connector 10"/>
          <p:cNvCxnSpPr/>
          <p:nvPr/>
        </p:nvCxnSpPr>
        <p:spPr>
          <a:xfrm flipV="1">
            <a:off x="468017" y="2168178"/>
            <a:ext cx="11778019" cy="2797412"/>
          </a:xfrm>
          <a:prstGeom prst="straightConnector1">
            <a:avLst/>
          </a:prstGeom>
          <a:ln w="1905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030223" y="4450601"/>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a:stCxn id="12" idx="4"/>
          </p:cNvCxnSpPr>
          <p:nvPr/>
        </p:nvCxnSpPr>
        <p:spPr>
          <a:xfrm>
            <a:off x="2146781" y="468371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24537" y="5183012"/>
            <a:ext cx="2444504" cy="1140957"/>
          </a:xfrm>
          <a:prstGeom prst="rect">
            <a:avLst/>
          </a:prstGeom>
          <a:noFill/>
        </p:spPr>
        <p:txBody>
          <a:bodyPr wrap="non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1.0</a:t>
            </a:r>
          </a:p>
          <a:p>
            <a:pPr algn="ctr" defTabSz="951156">
              <a:lnSpc>
                <a:spcPct val="90000"/>
              </a:lnSpc>
              <a:spcAft>
                <a:spcPts val="612"/>
              </a:spcAft>
            </a:pPr>
            <a:r>
              <a:rPr lang="en-US" sz="1836" kern="0" dirty="0">
                <a:gradFill>
                  <a:gsLst>
                    <a:gs pos="2917">
                      <a:schemeClr val="tx1"/>
                    </a:gs>
                    <a:gs pos="30000">
                      <a:schemeClr val="tx1"/>
                    </a:gs>
                  </a:gsLst>
                  <a:lin ang="5400000" scaled="0"/>
                </a:gradFill>
              </a:rPr>
              <a:t>Simple Ledgers that </a:t>
            </a:r>
            <a:br>
              <a:rPr lang="en-US" sz="1836" kern="0" dirty="0">
                <a:gradFill>
                  <a:gsLst>
                    <a:gs pos="2917">
                      <a:schemeClr val="tx1"/>
                    </a:gs>
                    <a:gs pos="30000">
                      <a:schemeClr val="tx1"/>
                    </a:gs>
                  </a:gsLst>
                  <a:lin ang="5400000" scaled="0"/>
                </a:gradFill>
              </a:rPr>
            </a:br>
            <a:r>
              <a:rPr lang="en-US" sz="1836" kern="0" dirty="0">
                <a:gradFill>
                  <a:gsLst>
                    <a:gs pos="2917">
                      <a:schemeClr val="tx1"/>
                    </a:gs>
                    <a:gs pos="30000">
                      <a:schemeClr val="tx1"/>
                    </a:gs>
                  </a:gsLst>
                  <a:lin ang="5400000" scaled="0"/>
                </a:gradFill>
              </a:rPr>
              <a:t>record transactions</a:t>
            </a:r>
          </a:p>
        </p:txBody>
      </p:sp>
      <p:sp>
        <p:nvSpPr>
          <p:cNvPr id="15" name="Oval 14"/>
          <p:cNvSpPr/>
          <p:nvPr/>
        </p:nvSpPr>
        <p:spPr bwMode="auto">
          <a:xfrm>
            <a:off x="6370404" y="3407730"/>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5" idx="4"/>
          </p:cNvCxnSpPr>
          <p:nvPr/>
        </p:nvCxnSpPr>
        <p:spPr>
          <a:xfrm>
            <a:off x="6486962" y="3640847"/>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03382" y="4140141"/>
            <a:ext cx="3282962" cy="1239353"/>
          </a:xfrm>
          <a:prstGeom prst="rect">
            <a:avLst/>
          </a:prstGeom>
          <a:noFill/>
        </p:spPr>
        <p:txBody>
          <a:bodyPr wrap="square" lIns="186494" tIns="149195" rIns="186494" bIns="149195" rtlCol="0">
            <a:spAutoFit/>
          </a:bodyPr>
          <a:lstStyle/>
          <a:p>
            <a:pPr algn="ctr" defTabSz="951156">
              <a:lnSpc>
                <a:spcPct val="90000"/>
              </a:lnSpc>
              <a:spcAft>
                <a:spcPts val="612"/>
              </a:spcAft>
            </a:pPr>
            <a:r>
              <a:rPr lang="en-US" sz="1836" b="1" kern="0" dirty="0">
                <a:gradFill>
                  <a:gsLst>
                    <a:gs pos="2917">
                      <a:schemeClr val="tx1"/>
                    </a:gs>
                    <a:gs pos="30000">
                      <a:schemeClr val="tx1"/>
                    </a:gs>
                  </a:gsLst>
                  <a:lin ang="5400000" scaled="0"/>
                </a:gradFill>
              </a:rPr>
              <a:t>Blockchain 2.0</a:t>
            </a:r>
          </a:p>
          <a:p>
            <a:pPr algn="ctr" defTabSz="951156">
              <a:lnSpc>
                <a:spcPct val="90000"/>
              </a:lnSpc>
              <a:spcAft>
                <a:spcPts val="612"/>
              </a:spcAft>
            </a:pPr>
            <a:r>
              <a:rPr lang="en-US" sz="1836" kern="0" dirty="0">
                <a:gradFill>
                  <a:gsLst>
                    <a:gs pos="2917">
                      <a:schemeClr val="tx1"/>
                    </a:gs>
                    <a:gs pos="30000">
                      <a:schemeClr val="tx1"/>
                    </a:gs>
                  </a:gsLst>
                  <a:lin ang="5400000" scaled="0"/>
                </a:gradFill>
              </a:rPr>
              <a:t>+ Smart Contracts</a:t>
            </a:r>
          </a:p>
          <a:p>
            <a:pPr algn="ctr" defTabSz="951156">
              <a:lnSpc>
                <a:spcPct val="90000"/>
              </a:lnSpc>
              <a:spcAft>
                <a:spcPts val="612"/>
              </a:spcAft>
            </a:pPr>
            <a:r>
              <a:rPr lang="en-US" sz="1836" kern="0" dirty="0">
                <a:gradFill>
                  <a:gsLst>
                    <a:gs pos="2917">
                      <a:schemeClr val="tx1"/>
                    </a:gs>
                    <a:gs pos="30000">
                      <a:schemeClr val="tx1"/>
                    </a:gs>
                  </a:gsLst>
                  <a:lin ang="5400000" scaled="0"/>
                </a:gradFill>
              </a:rPr>
              <a:t>Logic Tier</a:t>
            </a:r>
          </a:p>
        </p:txBody>
      </p:sp>
      <p:sp>
        <p:nvSpPr>
          <p:cNvPr id="18" name="Oval 17"/>
          <p:cNvSpPr/>
          <p:nvPr/>
        </p:nvSpPr>
        <p:spPr bwMode="auto">
          <a:xfrm>
            <a:off x="10422430" y="2469288"/>
            <a:ext cx="233117" cy="233117"/>
          </a:xfrm>
          <a:prstGeom prst="ellipse">
            <a:avLst/>
          </a:prstGeom>
          <a:solidFill>
            <a:srgbClr val="0072C6"/>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18" idx="4"/>
          </p:cNvCxnSpPr>
          <p:nvPr/>
        </p:nvCxnSpPr>
        <p:spPr>
          <a:xfrm>
            <a:off x="10538988" y="2702405"/>
            <a:ext cx="0" cy="543941"/>
          </a:xfrm>
          <a:prstGeom prst="line">
            <a:avLst/>
          </a:prstGeom>
          <a:ln w="158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570470" y="3061743"/>
            <a:ext cx="1152638" cy="1152638"/>
            <a:chOff x="1538288" y="2762250"/>
            <a:chExt cx="1130300" cy="1130300"/>
          </a:xfrm>
        </p:grpSpPr>
        <p:sp>
          <p:nvSpPr>
            <p:cNvPr id="31" name="Oval 30"/>
            <p:cNvSpPr/>
            <p:nvPr/>
          </p:nvSpPr>
          <p:spPr bwMode="auto">
            <a:xfrm>
              <a:off x="1538288" y="2762250"/>
              <a:ext cx="1130300" cy="113030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15"/>
            <p:cNvGrpSpPr>
              <a:grpSpLocks noChangeAspect="1"/>
            </p:cNvGrpSpPr>
            <p:nvPr/>
          </p:nvGrpSpPr>
          <p:grpSpPr bwMode="auto">
            <a:xfrm>
              <a:off x="1928019" y="3123406"/>
              <a:ext cx="350838" cy="407988"/>
              <a:chOff x="2068" y="1838"/>
              <a:chExt cx="221" cy="257"/>
            </a:xfrm>
          </p:grpSpPr>
          <p:sp>
            <p:nvSpPr>
              <p:cNvPr id="33"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4"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5" name="Line 18"/>
              <p:cNvSpPr>
                <a:spLocks noChangeShapeType="1"/>
              </p:cNvSpPr>
              <p:nvPr/>
            </p:nvSpPr>
            <p:spPr bwMode="auto">
              <a:xfrm>
                <a:off x="2146" y="1894"/>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6" name="Line 19"/>
              <p:cNvSpPr>
                <a:spLocks noChangeShapeType="1"/>
              </p:cNvSpPr>
              <p:nvPr/>
            </p:nvSpPr>
            <p:spPr bwMode="auto">
              <a:xfrm>
                <a:off x="2146" y="1947"/>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7" name="Line 20"/>
              <p:cNvSpPr>
                <a:spLocks noChangeShapeType="1"/>
              </p:cNvSpPr>
              <p:nvPr/>
            </p:nvSpPr>
            <p:spPr bwMode="auto">
              <a:xfrm>
                <a:off x="2146" y="2003"/>
                <a:ext cx="77"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8" name="Line 21"/>
              <p:cNvSpPr>
                <a:spLocks noChangeShapeType="1"/>
              </p:cNvSpPr>
              <p:nvPr/>
            </p:nvSpPr>
            <p:spPr bwMode="auto">
              <a:xfrm>
                <a:off x="2107" y="1894"/>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39" name="Line 22"/>
              <p:cNvSpPr>
                <a:spLocks noChangeShapeType="1"/>
              </p:cNvSpPr>
              <p:nvPr/>
            </p:nvSpPr>
            <p:spPr bwMode="auto">
              <a:xfrm>
                <a:off x="2107" y="1947"/>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0" name="Line 23"/>
              <p:cNvSpPr>
                <a:spLocks noChangeShapeType="1"/>
              </p:cNvSpPr>
              <p:nvPr/>
            </p:nvSpPr>
            <p:spPr bwMode="auto">
              <a:xfrm>
                <a:off x="2107" y="2003"/>
                <a:ext cx="19" cy="0"/>
              </a:xfrm>
              <a:prstGeom prst="line">
                <a:avLst/>
              </a:prstGeom>
              <a:noFill/>
              <a:ln w="301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grpSp>
        <p:nvGrpSpPr>
          <p:cNvPr id="41" name="Group 40"/>
          <p:cNvGrpSpPr/>
          <p:nvPr/>
        </p:nvGrpSpPr>
        <p:grpSpPr>
          <a:xfrm>
            <a:off x="9954538" y="1091873"/>
            <a:ext cx="1156264" cy="1156264"/>
            <a:chOff x="9759873" y="830555"/>
            <a:chExt cx="1133856" cy="1133856"/>
          </a:xfrm>
        </p:grpSpPr>
        <p:sp>
          <p:nvSpPr>
            <p:cNvPr id="42" name="Oval 41"/>
            <p:cNvSpPr/>
            <p:nvPr/>
          </p:nvSpPr>
          <p:spPr bwMode="auto">
            <a:xfrm>
              <a:off x="9759873" y="830555"/>
              <a:ext cx="1133856" cy="1133856"/>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26"/>
            <p:cNvGrpSpPr>
              <a:grpSpLocks noChangeAspect="1"/>
            </p:cNvGrpSpPr>
            <p:nvPr/>
          </p:nvGrpSpPr>
          <p:grpSpPr bwMode="auto">
            <a:xfrm>
              <a:off x="10223614" y="1153008"/>
              <a:ext cx="206375" cy="488950"/>
              <a:chOff x="3852" y="2049"/>
              <a:chExt cx="130" cy="308"/>
            </a:xfrm>
          </p:grpSpPr>
          <p:sp>
            <p:nvSpPr>
              <p:cNvPr id="44"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rgbClr val="0072C6"/>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45"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grpSp>
      </p:grpSp>
      <p:sp>
        <p:nvSpPr>
          <p:cNvPr id="46" name="Rectangle 45"/>
          <p:cNvSpPr/>
          <p:nvPr/>
        </p:nvSpPr>
        <p:spPr>
          <a:xfrm>
            <a:off x="4266862" y="6156752"/>
            <a:ext cx="8168730" cy="290034"/>
          </a:xfrm>
          <a:prstGeom prst="rect">
            <a:avLst/>
          </a:prstGeom>
        </p:spPr>
        <p:txBody>
          <a:bodyPr wrap="square">
            <a:spAutoFit/>
          </a:bodyPr>
          <a:lstStyle/>
          <a:p>
            <a:pPr algn="just" defTabSz="951156"/>
            <a:endParaRPr lang="en-US" sz="1248" i="1" kern="0" dirty="0">
              <a:solidFill>
                <a:sysClr val="windowText" lastClr="000000"/>
              </a:solidFill>
            </a:endParaRPr>
          </a:p>
        </p:txBody>
      </p:sp>
      <p:grpSp>
        <p:nvGrpSpPr>
          <p:cNvPr id="47" name="Group 46"/>
          <p:cNvGrpSpPr/>
          <p:nvPr/>
        </p:nvGrpSpPr>
        <p:grpSpPr>
          <a:xfrm>
            <a:off x="5910618" y="2045066"/>
            <a:ext cx="1152689" cy="1152689"/>
            <a:chOff x="5680421" y="1731061"/>
            <a:chExt cx="1108130" cy="1108130"/>
          </a:xfrm>
        </p:grpSpPr>
        <p:sp>
          <p:nvSpPr>
            <p:cNvPr id="48" name="Oval 47"/>
            <p:cNvSpPr/>
            <p:nvPr/>
          </p:nvSpPr>
          <p:spPr bwMode="auto">
            <a:xfrm>
              <a:off x="5680421" y="1731061"/>
              <a:ext cx="1108130" cy="1108130"/>
            </a:xfrm>
            <a:prstGeom prst="ellips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6081969" y="2080474"/>
              <a:ext cx="379736" cy="409305"/>
              <a:chOff x="6245200" y="2133033"/>
              <a:chExt cx="387350" cy="417512"/>
            </a:xfrm>
            <a:solidFill>
              <a:schemeClr val="tx1"/>
            </a:solidFill>
          </p:grpSpPr>
          <p:sp>
            <p:nvSpPr>
              <p:cNvPr id="50" name="Rectangle 13"/>
              <p:cNvSpPr>
                <a:spLocks noChangeArrowheads="1"/>
              </p:cNvSpPr>
              <p:nvPr/>
            </p:nvSpPr>
            <p:spPr bwMode="auto">
              <a:xfrm>
                <a:off x="6307113" y="2240983"/>
                <a:ext cx="77788"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1" name="Rectangle 14"/>
              <p:cNvSpPr>
                <a:spLocks noChangeArrowheads="1"/>
              </p:cNvSpPr>
              <p:nvPr/>
            </p:nvSpPr>
            <p:spPr bwMode="auto">
              <a:xfrm>
                <a:off x="6307113" y="2333058"/>
                <a:ext cx="139700" cy="31750"/>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2" name="Rectangle 15"/>
              <p:cNvSpPr>
                <a:spLocks noChangeArrowheads="1"/>
              </p:cNvSpPr>
              <p:nvPr/>
            </p:nvSpPr>
            <p:spPr bwMode="auto">
              <a:xfrm>
                <a:off x="6307113" y="2426720"/>
                <a:ext cx="93663" cy="30162"/>
              </a:xfrm>
              <a:prstGeom prst="rect">
                <a:avLst/>
              </a:prstGeom>
              <a:grpFill/>
              <a:ln w="9525">
                <a:solidFill>
                  <a:srgbClr val="000000"/>
                </a:solidFill>
                <a:miter lim="800000"/>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3"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rgbClr val="000000"/>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ysClr val="windowText" lastClr="000000"/>
                  </a:solidFill>
                </a:endParaRPr>
              </a:p>
            </p:txBody>
          </p:sp>
          <p:sp>
            <p:nvSpPr>
              <p:cNvPr id="54"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solidFill>
                <a:srgbClr val="0072C6"/>
              </a:solidFill>
              <a:ln w="9525">
                <a:solidFill>
                  <a:srgbClr val="0072C6"/>
                </a:solidFill>
                <a:round/>
                <a:headEnd/>
                <a:tailEnd/>
              </a:ln>
              <a:extLst/>
            </p:spPr>
            <p:txBody>
              <a:bodyPr vert="horz" wrap="square" lIns="93247" tIns="46623" rIns="93247" bIns="46623" numCol="1" anchor="t" anchorCtr="0" compatLnSpc="1">
                <a:prstTxWarp prst="textNoShape">
                  <a:avLst/>
                </a:prstTxWarp>
              </a:bodyPr>
              <a:lstStyle/>
              <a:p>
                <a:pPr defTabSz="951156"/>
                <a:endParaRPr lang="en-US" sz="1836" kern="0" dirty="0">
                  <a:solidFill>
                    <a:srgbClr val="0072C6"/>
                  </a:solidFill>
                </a:endParaRPr>
              </a:p>
            </p:txBody>
          </p:sp>
        </p:grpSp>
      </p:grpSp>
      <p:pic>
        <p:nvPicPr>
          <p:cNvPr id="55"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823" y="4623563"/>
            <a:ext cx="2936569" cy="1080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64599" y="3296527"/>
            <a:ext cx="3284039" cy="1366788"/>
          </a:xfrm>
          <a:prstGeom prst="rect">
            <a:avLst/>
          </a:prstGeom>
        </p:spPr>
        <p:txBody>
          <a:bodyPr wrap="square">
            <a:spAutoFit/>
          </a:bodyPr>
          <a:lstStyle/>
          <a:p>
            <a:pPr algn="ctr" defTabSz="951156">
              <a:lnSpc>
                <a:spcPct val="90000"/>
              </a:lnSpc>
              <a:spcAft>
                <a:spcPts val="612"/>
              </a:spcAft>
            </a:pPr>
            <a:r>
              <a:rPr lang="en-US" sz="1836" b="1" kern="0" dirty="0">
                <a:gradFill>
                  <a:gsLst>
                    <a:gs pos="2917">
                      <a:srgbClr val="505050"/>
                    </a:gs>
                    <a:gs pos="30000">
                      <a:srgbClr val="505050"/>
                    </a:gs>
                  </a:gsLst>
                  <a:lin ang="5400000" scaled="0"/>
                </a:gradFill>
              </a:rPr>
              <a:t>Blockchain 3.0</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Cloud Servicing</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Multilayer Middleware</a:t>
            </a:r>
          </a:p>
          <a:p>
            <a:pPr algn="ctr" defTabSz="951156">
              <a:lnSpc>
                <a:spcPct val="90000"/>
              </a:lnSpc>
              <a:spcAft>
                <a:spcPts val="612"/>
              </a:spcAft>
            </a:pPr>
            <a:r>
              <a:rPr lang="en-US" sz="1836" kern="0" dirty="0">
                <a:gradFill>
                  <a:gsLst>
                    <a:gs pos="2917">
                      <a:srgbClr val="505050"/>
                    </a:gs>
                    <a:gs pos="30000">
                      <a:srgbClr val="505050"/>
                    </a:gs>
                  </a:gsLst>
                  <a:lin ang="5400000" scaled="0"/>
                </a:gradFill>
              </a:rPr>
              <a:t>+ Cryptlets</a:t>
            </a:r>
            <a:endParaRPr lang="en-US" sz="1836" dirty="0"/>
          </a:p>
        </p:txBody>
      </p:sp>
      <p:sp>
        <p:nvSpPr>
          <p:cNvPr id="4" name="Rectangle 3"/>
          <p:cNvSpPr/>
          <p:nvPr/>
        </p:nvSpPr>
        <p:spPr>
          <a:xfrm>
            <a:off x="9215322" y="3058184"/>
            <a:ext cx="2710129" cy="162553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56" name="Title 1"/>
          <p:cNvSpPr txBox="1">
            <a:spLocks/>
          </p:cNvSpPr>
          <p:nvPr/>
        </p:nvSpPr>
        <p:spPr>
          <a:xfrm>
            <a:off x="403554" y="1077252"/>
            <a:ext cx="11682617" cy="54799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48" b="1" i="1" dirty="0">
                <a:solidFill>
                  <a:schemeClr val="bg1">
                    <a:lumMod val="65000"/>
                  </a:schemeClr>
                </a:solidFill>
              </a:rPr>
              <a:t>Blockchain 3.0 – Microsoft evolving the ledger to address the big problem</a:t>
            </a:r>
          </a:p>
        </p:txBody>
      </p:sp>
    </p:spTree>
    <p:extLst>
      <p:ext uri="{BB962C8B-B14F-4D97-AF65-F5344CB8AC3E}">
        <p14:creationId xmlns:p14="http://schemas.microsoft.com/office/powerpoint/2010/main" val="12128547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p:cNvSpPr>
          <p:nvPr/>
        </p:nvSpPr>
        <p:spPr>
          <a:xfrm>
            <a:off x="378665" y="296897"/>
            <a:ext cx="12144608"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080" dirty="0"/>
              <a:t>Blockchain 3.0 | </a:t>
            </a:r>
            <a:r>
              <a:rPr lang="en-US" sz="4182" dirty="0"/>
              <a:t>State-of-the-art </a:t>
            </a:r>
            <a:r>
              <a:rPr lang="en-US" sz="4488" kern="800" spc="-102" dirty="0">
                <a:ln w="3175">
                  <a:noFill/>
                </a:ln>
                <a:solidFill>
                  <a:srgbClr val="0070C0"/>
                </a:solidFill>
                <a:latin typeface="Segoe UI Light" panose="020B0502040204020203" pitchFamily="34" charset="0"/>
                <a:cs typeface="Segoe UI Light"/>
              </a:rPr>
              <a:t>cryptlets</a:t>
            </a:r>
            <a:r>
              <a:rPr lang="en-US" sz="4182" dirty="0"/>
              <a:t> innovation</a:t>
            </a:r>
          </a:p>
        </p:txBody>
      </p:sp>
      <p:pic>
        <p:nvPicPr>
          <p:cNvPr id="5" name="Picture 4">
            <a:extLst>
              <a:ext uri="{FF2B5EF4-FFF2-40B4-BE49-F238E27FC236}">
                <a16:creationId xmlns:a16="http://schemas.microsoft.com/office/drawing/2014/main" id="{A07DB69E-9802-4ED3-8FD7-9BF48984D71C}"/>
              </a:ext>
            </a:extLst>
          </p:cNvPr>
          <p:cNvPicPr>
            <a:picLocks noChangeAspect="1"/>
          </p:cNvPicPr>
          <p:nvPr/>
        </p:nvPicPr>
        <p:blipFill>
          <a:blip r:embed="rId3"/>
          <a:stretch>
            <a:fillRect/>
          </a:stretch>
        </p:blipFill>
        <p:spPr>
          <a:xfrm>
            <a:off x="1265237" y="1820862"/>
            <a:ext cx="9415348" cy="4648200"/>
          </a:xfrm>
          <a:prstGeom prst="rect">
            <a:avLst/>
          </a:prstGeom>
        </p:spPr>
      </p:pic>
    </p:spTree>
    <p:extLst>
      <p:ext uri="{BB962C8B-B14F-4D97-AF65-F5344CB8AC3E}">
        <p14:creationId xmlns:p14="http://schemas.microsoft.com/office/powerpoint/2010/main" val="130945752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Blockchain shows tremendous potential across industries</a:t>
            </a:r>
          </a:p>
        </p:txBody>
      </p:sp>
      <p:grpSp>
        <p:nvGrpSpPr>
          <p:cNvPr id="5" name="Group 4"/>
          <p:cNvGrpSpPr/>
          <p:nvPr/>
        </p:nvGrpSpPr>
        <p:grpSpPr>
          <a:xfrm>
            <a:off x="1923075" y="1995755"/>
            <a:ext cx="8590326" cy="382962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Asset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Real time auction for supplier contracts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353535"/>
                </a:solidFill>
                <a:latin typeface="Segoe UI" panose="020B0502040204020203" pitchFamily="34" charset="0"/>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Loyalty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Product provenance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505050"/>
                  </a:solidFill>
                  <a:latin typeface="Segoe UI Semilight"/>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Claims Management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MBS/Property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Fraud detection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dirty="0">
                  <a:solidFill>
                    <a:srgbClr val="353535"/>
                  </a:solidFill>
                  <a:latin typeface="Segoe UI Semilight"/>
                  <a:ea typeface="Segoe UI" panose="020B0502040204020203" pitchFamily="34" charset="0"/>
                  <a:cs typeface="Segoe UI" panose="020B0502040204020203" pitchFamily="34" charset="0"/>
                </a:rPr>
                <a:t>Bond Issuance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Trade Finance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Loan Syndication </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Post Trade Settlement</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Cross Border Payments</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Derivatives Trading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3247" tIns="46623" rIns="93247" bIns="46623" numCol="1" anchor="t" anchorCtr="0" compatLnSpc="1">
              <a:prstTxWarp prst="textNoShape">
                <a:avLst/>
              </a:prstTxWarp>
              <a:noAutofit/>
            </a:bodyPr>
            <a:lstStyle/>
            <a:p>
              <a:pPr defTabSz="932418">
                <a:defRPr/>
              </a:pPr>
              <a:endParaRPr lang="en-US" sz="1836" kern="0">
                <a:solidFill>
                  <a:srgbClr val="353535"/>
                </a:solidFill>
                <a:latin typeface="Segoe UI Semilight"/>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Licensing and ID</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Benefits distribution</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Aid tracking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p>
              <a:pPr defTabSz="932418">
                <a:defRPr/>
              </a:pPr>
              <a:endParaRPr lang="en-US" sz="1836">
                <a:solidFill>
                  <a:srgbClr val="FFFFFF"/>
                </a:solidFill>
                <a:latin typeface="Segoe UI Semilight"/>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47"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dirty="0">
                  <a:solidFill>
                    <a:srgbClr val="002050"/>
                  </a:solidFill>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Personalized medicine</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Records sharing</a:t>
              </a:r>
            </a:p>
            <a:p>
              <a:pPr algn="ctr" defTabSz="950846" fontAlgn="base">
                <a:spcBef>
                  <a:spcPct val="0"/>
                </a:spcBef>
                <a:spcAft>
                  <a:spcPts val="612"/>
                </a:spcAft>
                <a:defRPr/>
              </a:pPr>
              <a:r>
                <a:rPr lang="en-US" sz="1224" kern="0" dirty="0">
                  <a:solidFill>
                    <a:srgbClr val="353535"/>
                  </a:solidFill>
                  <a:latin typeface="Segoe UI Semilight"/>
                  <a:cs typeface="Segoe UI" pitchFamily="34" charset="0"/>
                </a:rPr>
                <a:t>Compliance</a:t>
              </a:r>
              <a:endParaRPr lang="en-US" sz="1224" dirty="0">
                <a:solidFill>
                  <a:srgbClr val="353535"/>
                </a:solidFill>
                <a:latin typeface="Segoe UI Semilight"/>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defRPr/>
              </a:pPr>
              <a:endParaRPr lang="en-US" sz="1836" spc="-51" dirty="0" err="1">
                <a:solidFill>
                  <a:srgbClr val="00188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4239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64"/>
              <a:t>Popular scenarios where Blockchain adds value</a:t>
            </a:r>
          </a:p>
        </p:txBody>
      </p:sp>
      <p:sp>
        <p:nvSpPr>
          <p:cNvPr id="5" name="TextBox 4"/>
          <p:cNvSpPr txBox="1"/>
          <p:nvPr/>
        </p:nvSpPr>
        <p:spPr>
          <a:xfrm>
            <a:off x="6032016" y="865488"/>
            <a:ext cx="2566882" cy="5281820"/>
          </a:xfrm>
          <a:prstGeom prst="rect">
            <a:avLst/>
          </a:prstGeom>
          <a:noFill/>
        </p:spPr>
        <p:txBody>
          <a:bodyPr wrap="none" rtlCol="0">
            <a:spAutoFit/>
          </a:bodyPr>
          <a:lstStyle/>
          <a:p>
            <a:pPr defTabSz="932597">
              <a:defRPr/>
            </a:pPr>
            <a:r>
              <a:rPr lang="en-US" sz="1224" b="1">
                <a:solidFill>
                  <a:srgbClr val="505050"/>
                </a:solidFill>
                <a:latin typeface="Segoe UI"/>
              </a:rPr>
              <a:t>Asset Titles</a:t>
            </a:r>
          </a:p>
          <a:p>
            <a:pPr defTabSz="932597">
              <a:defRPr/>
            </a:pPr>
            <a:r>
              <a:rPr lang="en-US" sz="1224">
                <a:solidFill>
                  <a:srgbClr val="505050"/>
                </a:solidFill>
                <a:latin typeface="Segoe UI"/>
              </a:rPr>
              <a:t>Diamonds</a:t>
            </a:r>
          </a:p>
          <a:p>
            <a:pPr defTabSz="932597">
              <a:defRPr/>
            </a:pPr>
            <a:r>
              <a:rPr lang="en-US" sz="1224">
                <a:solidFill>
                  <a:srgbClr val="505050"/>
                </a:solidFill>
                <a:latin typeface="Segoe UI"/>
              </a:rPr>
              <a:t>Designer brands</a:t>
            </a:r>
          </a:p>
          <a:p>
            <a:pPr defTabSz="932597">
              <a:defRPr/>
            </a:pPr>
            <a:r>
              <a:rPr lang="en-US" sz="1224">
                <a:solidFill>
                  <a:srgbClr val="505050"/>
                </a:solidFill>
                <a:latin typeface="Segoe UI"/>
              </a:rPr>
              <a:t>Car leasing &amp; sales</a:t>
            </a:r>
          </a:p>
          <a:p>
            <a:pPr defTabSz="932597">
              <a:defRPr/>
            </a:pPr>
            <a:r>
              <a:rPr lang="en-US" sz="1224">
                <a:solidFill>
                  <a:srgbClr val="505050"/>
                </a:solidFill>
                <a:latin typeface="Segoe UI"/>
              </a:rPr>
              <a:t>Home Mortgages &amp; payments</a:t>
            </a:r>
          </a:p>
          <a:p>
            <a:pPr defTabSz="932597">
              <a:defRPr/>
            </a:pPr>
            <a:r>
              <a:rPr lang="en-US" sz="1224">
                <a:solidFill>
                  <a:srgbClr val="505050"/>
                </a:solidFill>
                <a:latin typeface="Segoe UI"/>
              </a:rPr>
              <a:t>Land title ownership</a:t>
            </a:r>
          </a:p>
          <a:p>
            <a:pPr defTabSz="932597">
              <a:defRPr/>
            </a:pPr>
            <a:r>
              <a:rPr lang="en-US" sz="1224">
                <a:solidFill>
                  <a:srgbClr val="505050"/>
                </a:solidFill>
                <a:latin typeface="Segoe UI"/>
              </a:rPr>
              <a:t>Digital asset records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Government</a:t>
            </a:r>
          </a:p>
          <a:p>
            <a:pPr defTabSz="932597">
              <a:defRPr/>
            </a:pPr>
            <a:r>
              <a:rPr lang="en-US" sz="1224">
                <a:solidFill>
                  <a:srgbClr val="505050"/>
                </a:solidFill>
                <a:latin typeface="Segoe UI"/>
              </a:rPr>
              <a:t>Voting</a:t>
            </a:r>
          </a:p>
          <a:p>
            <a:pPr defTabSz="932597">
              <a:defRPr/>
            </a:pPr>
            <a:r>
              <a:rPr lang="en-US" sz="1224">
                <a:solidFill>
                  <a:srgbClr val="505050"/>
                </a:solidFill>
                <a:latin typeface="Segoe UI"/>
              </a:rPr>
              <a:t>Vehicle registration</a:t>
            </a:r>
          </a:p>
          <a:p>
            <a:pPr defTabSz="932597">
              <a:defRPr/>
            </a:pPr>
            <a:r>
              <a:rPr lang="en-US" sz="1224">
                <a:solidFill>
                  <a:srgbClr val="505050"/>
                </a:solidFill>
                <a:latin typeface="Segoe UI"/>
              </a:rPr>
              <a:t>WIC, Vet, SS, benefits, distribution</a:t>
            </a:r>
          </a:p>
          <a:p>
            <a:pPr defTabSz="932597">
              <a:defRPr/>
            </a:pPr>
            <a:r>
              <a:rPr lang="en-US" sz="1224">
                <a:solidFill>
                  <a:srgbClr val="505050"/>
                </a:solidFill>
                <a:latin typeface="Segoe UI"/>
              </a:rPr>
              <a:t>Licensing &amp; identification</a:t>
            </a:r>
          </a:p>
          <a:p>
            <a:pPr defTabSz="932597">
              <a:defRPr/>
            </a:pPr>
            <a:r>
              <a:rPr lang="en-US" sz="1224">
                <a:solidFill>
                  <a:srgbClr val="505050"/>
                </a:solidFill>
                <a:latin typeface="Segoe UI"/>
              </a:rPr>
              <a:t>Copyrights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Identity</a:t>
            </a:r>
          </a:p>
          <a:p>
            <a:pPr defTabSz="932597">
              <a:defRPr/>
            </a:pPr>
            <a:r>
              <a:rPr lang="en-US" sz="1224">
                <a:solidFill>
                  <a:srgbClr val="505050"/>
                </a:solidFill>
                <a:latin typeface="Segoe UI"/>
              </a:rPr>
              <a:t>Personal</a:t>
            </a:r>
          </a:p>
          <a:p>
            <a:pPr defTabSz="932597">
              <a:defRPr/>
            </a:pPr>
            <a:r>
              <a:rPr lang="en-US" sz="1224">
                <a:solidFill>
                  <a:srgbClr val="505050"/>
                </a:solidFill>
                <a:latin typeface="Segoe UI"/>
              </a:rPr>
              <a:t>Objects</a:t>
            </a:r>
          </a:p>
          <a:p>
            <a:pPr defTabSz="932597">
              <a:defRPr/>
            </a:pPr>
            <a:r>
              <a:rPr lang="en-US" sz="1224">
                <a:solidFill>
                  <a:srgbClr val="505050"/>
                </a:solidFill>
                <a:latin typeface="Segoe UI"/>
              </a:rPr>
              <a:t>Families of objects</a:t>
            </a:r>
          </a:p>
          <a:p>
            <a:pPr defTabSz="932597">
              <a:defRPr/>
            </a:pPr>
            <a:r>
              <a:rPr lang="en-US" sz="1224">
                <a:solidFill>
                  <a:srgbClr val="505050"/>
                </a:solidFill>
                <a:latin typeface="Segoe UI"/>
              </a:rPr>
              <a:t>Digital assets</a:t>
            </a:r>
          </a:p>
          <a:p>
            <a:pPr defTabSz="932597">
              <a:defRPr/>
            </a:pPr>
            <a:r>
              <a:rPr lang="en-US" sz="1224">
                <a:solidFill>
                  <a:srgbClr val="505050"/>
                </a:solidFill>
                <a:latin typeface="Segoe UI"/>
              </a:rPr>
              <a:t>Multifactor Auth</a:t>
            </a:r>
          </a:p>
          <a:p>
            <a:pPr defTabSz="932597">
              <a:defRPr/>
            </a:pPr>
            <a:r>
              <a:rPr lang="en-US" sz="1224">
                <a:solidFill>
                  <a:srgbClr val="505050"/>
                </a:solidFill>
                <a:latin typeface="Segoe UI"/>
              </a:rPr>
              <a:t>Refugee tracking</a:t>
            </a:r>
          </a:p>
          <a:p>
            <a:pPr defTabSz="932597">
              <a:defRPr/>
            </a:pPr>
            <a:r>
              <a:rPr lang="en-US" sz="1224">
                <a:solidFill>
                  <a:srgbClr val="505050"/>
                </a:solidFill>
                <a:latin typeface="Segoe UI"/>
              </a:rPr>
              <a:t>Education &amp; badging</a:t>
            </a:r>
            <a:br>
              <a:rPr lang="en-US" sz="1224">
                <a:solidFill>
                  <a:srgbClr val="505050"/>
                </a:solidFill>
                <a:latin typeface="Segoe UI"/>
              </a:rPr>
            </a:br>
            <a:r>
              <a:rPr lang="en-US" sz="1224">
                <a:solidFill>
                  <a:srgbClr val="505050"/>
                </a:solidFill>
                <a:latin typeface="Segoe UI"/>
              </a:rPr>
              <a:t>Purchase &amp; review tracking</a:t>
            </a:r>
          </a:p>
          <a:p>
            <a:pPr defTabSz="932597">
              <a:defRPr/>
            </a:pPr>
            <a:r>
              <a:rPr lang="en-US" sz="1224">
                <a:solidFill>
                  <a:srgbClr val="505050"/>
                </a:solidFill>
                <a:latin typeface="Segoe UI"/>
              </a:rPr>
              <a:t>Employer &amp; Employee reviews</a:t>
            </a:r>
          </a:p>
          <a:p>
            <a:pPr defTabSz="932597">
              <a:defRPr/>
            </a:pPr>
            <a:endParaRPr lang="en-US" sz="1224">
              <a:solidFill>
                <a:srgbClr val="505050"/>
              </a:solidFill>
              <a:latin typeface="Segoe UI"/>
            </a:endParaRPr>
          </a:p>
          <a:p>
            <a:pPr defTabSz="932597">
              <a:defRPr/>
            </a:pPr>
            <a:endParaRPr lang="en-US" sz="1224">
              <a:solidFill>
                <a:srgbClr val="505050"/>
              </a:solidFill>
              <a:latin typeface="Segoe UI"/>
            </a:endParaRPr>
          </a:p>
        </p:txBody>
      </p:sp>
      <p:sp>
        <p:nvSpPr>
          <p:cNvPr id="8" name="TextBox 7"/>
          <p:cNvSpPr txBox="1"/>
          <p:nvPr/>
        </p:nvSpPr>
        <p:spPr>
          <a:xfrm>
            <a:off x="3286507" y="865488"/>
            <a:ext cx="2650982" cy="5473955"/>
          </a:xfrm>
          <a:prstGeom prst="rect">
            <a:avLst/>
          </a:prstGeom>
          <a:noFill/>
        </p:spPr>
        <p:txBody>
          <a:bodyPr wrap="none" rtlCol="0">
            <a:spAutoFit/>
          </a:bodyPr>
          <a:lstStyle/>
          <a:p>
            <a:pPr defTabSz="932597">
              <a:defRPr/>
            </a:pPr>
            <a:r>
              <a:rPr lang="en-US" sz="1224" b="1">
                <a:solidFill>
                  <a:srgbClr val="505050"/>
                </a:solidFill>
                <a:latin typeface="Segoe UI"/>
              </a:rPr>
              <a:t>Media</a:t>
            </a:r>
          </a:p>
          <a:p>
            <a:pPr defTabSz="932597">
              <a:defRPr/>
            </a:pPr>
            <a:r>
              <a:rPr lang="en-US" sz="1224">
                <a:solidFill>
                  <a:srgbClr val="505050"/>
                </a:solidFill>
                <a:latin typeface="Segoe UI"/>
              </a:rPr>
              <a:t>Digital rights mgmt</a:t>
            </a:r>
          </a:p>
          <a:p>
            <a:pPr defTabSz="932597">
              <a:defRPr/>
            </a:pPr>
            <a:r>
              <a:rPr lang="en-US" sz="1224">
                <a:solidFill>
                  <a:srgbClr val="505050"/>
                </a:solidFill>
                <a:latin typeface="Segoe UI"/>
              </a:rPr>
              <a:t>Game monetization</a:t>
            </a:r>
          </a:p>
          <a:p>
            <a:pPr defTabSz="932597">
              <a:defRPr/>
            </a:pPr>
            <a:r>
              <a:rPr lang="en-US" sz="1224">
                <a:solidFill>
                  <a:srgbClr val="505050"/>
                </a:solidFill>
                <a:latin typeface="Segoe UI"/>
              </a:rPr>
              <a:t>Art authentication</a:t>
            </a:r>
          </a:p>
          <a:p>
            <a:pPr defTabSz="932597">
              <a:defRPr/>
            </a:pPr>
            <a:r>
              <a:rPr lang="en-US" sz="1224">
                <a:solidFill>
                  <a:srgbClr val="505050"/>
                </a:solidFill>
                <a:latin typeface="Segoe UI"/>
              </a:rPr>
              <a:t>Purchase &amp; usage monitoring</a:t>
            </a:r>
          </a:p>
          <a:p>
            <a:pPr defTabSz="932597">
              <a:defRPr/>
            </a:pPr>
            <a:r>
              <a:rPr lang="en-US" sz="1224">
                <a:solidFill>
                  <a:srgbClr val="505050"/>
                </a:solidFill>
                <a:latin typeface="Segoe UI"/>
              </a:rPr>
              <a:t>Ticket purchases</a:t>
            </a:r>
          </a:p>
          <a:p>
            <a:pPr defTabSz="932597">
              <a:defRPr/>
            </a:pPr>
            <a:r>
              <a:rPr lang="en-US" sz="1224">
                <a:solidFill>
                  <a:srgbClr val="505050"/>
                </a:solidFill>
                <a:latin typeface="Segoe UI"/>
              </a:rPr>
              <a:t>Fan tracking</a:t>
            </a:r>
          </a:p>
          <a:p>
            <a:pPr defTabSz="932597">
              <a:defRPr/>
            </a:pPr>
            <a:r>
              <a:rPr lang="en-US" sz="1224">
                <a:solidFill>
                  <a:srgbClr val="505050"/>
                </a:solidFill>
                <a:latin typeface="Segoe UI"/>
              </a:rPr>
              <a:t>Ad click fraud reduction</a:t>
            </a:r>
          </a:p>
          <a:p>
            <a:pPr defTabSz="932597">
              <a:defRPr/>
            </a:pPr>
            <a:r>
              <a:rPr lang="en-US" sz="1224">
                <a:solidFill>
                  <a:srgbClr val="505050"/>
                </a:solidFill>
                <a:latin typeface="Segoe UI"/>
              </a:rPr>
              <a:t>Resell of authentic assets</a:t>
            </a:r>
          </a:p>
          <a:p>
            <a:pPr defTabSz="932597">
              <a:defRPr/>
            </a:pPr>
            <a:r>
              <a:rPr lang="en-US" sz="1224">
                <a:solidFill>
                  <a:srgbClr val="505050"/>
                </a:solidFill>
                <a:latin typeface="Segoe UI"/>
              </a:rPr>
              <a:t>Real time auction &amp; ad placements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Computer Science</a:t>
            </a:r>
          </a:p>
          <a:p>
            <a:pPr defTabSz="932597">
              <a:defRPr/>
            </a:pPr>
            <a:r>
              <a:rPr lang="en-US" sz="1224">
                <a:solidFill>
                  <a:srgbClr val="505050"/>
                </a:solidFill>
                <a:latin typeface="Segoe UI"/>
              </a:rPr>
              <a:t>Micronization of work (pay for </a:t>
            </a:r>
          </a:p>
          <a:p>
            <a:pPr defTabSz="932597">
              <a:defRPr/>
            </a:pPr>
            <a:r>
              <a:rPr lang="en-US" sz="1224">
                <a:solidFill>
                  <a:srgbClr val="505050"/>
                </a:solidFill>
                <a:latin typeface="Segoe UI"/>
              </a:rPr>
              <a:t>algorithms, tweets, ad clicks, etc.)</a:t>
            </a:r>
          </a:p>
          <a:p>
            <a:pPr defTabSz="932597">
              <a:defRPr/>
            </a:pPr>
            <a:r>
              <a:rPr lang="en-US" sz="1224">
                <a:solidFill>
                  <a:srgbClr val="505050"/>
                </a:solidFill>
                <a:latin typeface="Segoe UI"/>
              </a:rPr>
              <a:t>Expanse of marketplace </a:t>
            </a:r>
          </a:p>
          <a:p>
            <a:pPr defTabSz="932597">
              <a:defRPr/>
            </a:pPr>
            <a:r>
              <a:rPr lang="en-US" sz="1224">
                <a:solidFill>
                  <a:srgbClr val="505050"/>
                </a:solidFill>
                <a:latin typeface="Segoe UI"/>
              </a:rPr>
              <a:t>Disbursement of work</a:t>
            </a:r>
          </a:p>
          <a:p>
            <a:pPr defTabSz="932597">
              <a:defRPr/>
            </a:pPr>
            <a:r>
              <a:rPr lang="en-US" sz="1224">
                <a:solidFill>
                  <a:srgbClr val="505050"/>
                </a:solidFill>
                <a:latin typeface="Segoe UI"/>
              </a:rPr>
              <a:t>Direct to developer payments</a:t>
            </a:r>
          </a:p>
          <a:p>
            <a:pPr defTabSz="932597">
              <a:defRPr/>
            </a:pPr>
            <a:r>
              <a:rPr lang="en-US" sz="1224">
                <a:solidFill>
                  <a:srgbClr val="505050"/>
                </a:solidFill>
                <a:latin typeface="Segoe UI"/>
              </a:rPr>
              <a:t>API platform plays</a:t>
            </a:r>
          </a:p>
          <a:p>
            <a:pPr defTabSz="932597">
              <a:defRPr/>
            </a:pPr>
            <a:r>
              <a:rPr lang="en-US" sz="1224">
                <a:solidFill>
                  <a:srgbClr val="505050"/>
                </a:solidFill>
                <a:latin typeface="Segoe UI"/>
              </a:rPr>
              <a:t>Notarization &amp; certification</a:t>
            </a:r>
          </a:p>
          <a:p>
            <a:pPr defTabSz="932597">
              <a:defRPr/>
            </a:pPr>
            <a:r>
              <a:rPr lang="en-US" sz="1224">
                <a:solidFill>
                  <a:srgbClr val="505050"/>
                </a:solidFill>
                <a:latin typeface="Segoe UI"/>
              </a:rPr>
              <a:t>P2P storage &amp; compute sharing</a:t>
            </a:r>
          </a:p>
          <a:p>
            <a:pPr defTabSz="932597">
              <a:defRPr/>
            </a:pPr>
            <a:r>
              <a:rPr lang="en-US" sz="1224">
                <a:solidFill>
                  <a:srgbClr val="505050"/>
                </a:solidFill>
                <a:latin typeface="Segoe UI"/>
              </a:rPr>
              <a:t>DNS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Medical</a:t>
            </a:r>
          </a:p>
          <a:p>
            <a:pPr defTabSz="932597">
              <a:defRPr/>
            </a:pPr>
            <a:r>
              <a:rPr lang="en-US" sz="1224">
                <a:solidFill>
                  <a:srgbClr val="505050"/>
                </a:solidFill>
                <a:latin typeface="Segoe UI"/>
              </a:rPr>
              <a:t>Records sharing</a:t>
            </a:r>
          </a:p>
          <a:p>
            <a:pPr defTabSz="932597">
              <a:defRPr/>
            </a:pPr>
            <a:r>
              <a:rPr lang="en-US" sz="1224">
                <a:solidFill>
                  <a:srgbClr val="505050"/>
                </a:solidFill>
                <a:latin typeface="Segoe UI"/>
              </a:rPr>
              <a:t>Prescription sharing</a:t>
            </a:r>
          </a:p>
          <a:p>
            <a:pPr defTabSz="932597">
              <a:defRPr/>
            </a:pPr>
            <a:r>
              <a:rPr lang="en-US" sz="1224">
                <a:solidFill>
                  <a:srgbClr val="505050"/>
                </a:solidFill>
                <a:latin typeface="Segoe UI"/>
              </a:rPr>
              <a:t>Compliance</a:t>
            </a:r>
          </a:p>
          <a:p>
            <a:pPr defTabSz="932597">
              <a:defRPr/>
            </a:pPr>
            <a:r>
              <a:rPr lang="en-US" sz="1224">
                <a:solidFill>
                  <a:srgbClr val="505050"/>
                </a:solidFill>
                <a:latin typeface="Segoe UI"/>
              </a:rPr>
              <a:t>Personalized medicine</a:t>
            </a:r>
          </a:p>
          <a:p>
            <a:pPr defTabSz="932597">
              <a:defRPr/>
            </a:pPr>
            <a:r>
              <a:rPr lang="en-US" sz="1224">
                <a:solidFill>
                  <a:srgbClr val="505050"/>
                </a:solidFill>
                <a:latin typeface="Segoe UI"/>
              </a:rPr>
              <a:t>DNA sequencing</a:t>
            </a:r>
          </a:p>
        </p:txBody>
      </p:sp>
      <p:sp>
        <p:nvSpPr>
          <p:cNvPr id="9" name="TextBox 8"/>
          <p:cNvSpPr txBox="1"/>
          <p:nvPr/>
        </p:nvSpPr>
        <p:spPr>
          <a:xfrm>
            <a:off x="8696826" y="865488"/>
            <a:ext cx="2901581" cy="5473955"/>
          </a:xfrm>
          <a:prstGeom prst="rect">
            <a:avLst/>
          </a:prstGeom>
          <a:noFill/>
        </p:spPr>
        <p:txBody>
          <a:bodyPr wrap="none" rtlCol="0">
            <a:spAutoFit/>
          </a:bodyPr>
          <a:lstStyle/>
          <a:p>
            <a:pPr defTabSz="932597">
              <a:defRPr/>
            </a:pPr>
            <a:r>
              <a:rPr lang="en-US" sz="1224" b="1">
                <a:solidFill>
                  <a:srgbClr val="505050"/>
                </a:solidFill>
                <a:latin typeface="Segoe UI"/>
              </a:rPr>
              <a:t>IoT</a:t>
            </a:r>
          </a:p>
          <a:p>
            <a:pPr defTabSz="932597">
              <a:defRPr/>
            </a:pPr>
            <a:r>
              <a:rPr lang="en-US" sz="1224">
                <a:solidFill>
                  <a:srgbClr val="505050"/>
                </a:solidFill>
                <a:latin typeface="Segoe UI"/>
              </a:rPr>
              <a:t>Device to Device payments</a:t>
            </a:r>
          </a:p>
          <a:p>
            <a:pPr defTabSz="932597">
              <a:defRPr/>
            </a:pPr>
            <a:r>
              <a:rPr lang="en-US" sz="1224">
                <a:solidFill>
                  <a:srgbClr val="505050"/>
                </a:solidFill>
                <a:latin typeface="Segoe UI"/>
              </a:rPr>
              <a:t>Device directories</a:t>
            </a:r>
          </a:p>
          <a:p>
            <a:pPr defTabSz="932597">
              <a:defRPr/>
            </a:pPr>
            <a:r>
              <a:rPr lang="en-US" sz="1224">
                <a:solidFill>
                  <a:srgbClr val="505050"/>
                </a:solidFill>
                <a:latin typeface="Segoe UI"/>
              </a:rPr>
              <a:t>Operations (e.g. water flow)</a:t>
            </a:r>
          </a:p>
          <a:p>
            <a:pPr defTabSz="932597">
              <a:defRPr/>
            </a:pPr>
            <a:r>
              <a:rPr lang="en-US" sz="1224">
                <a:solidFill>
                  <a:srgbClr val="505050"/>
                </a:solidFill>
                <a:latin typeface="Segoe UI"/>
              </a:rPr>
              <a:t>Grid monitoring</a:t>
            </a:r>
          </a:p>
          <a:p>
            <a:pPr defTabSz="932597">
              <a:defRPr/>
            </a:pPr>
            <a:r>
              <a:rPr lang="en-US" sz="1224">
                <a:solidFill>
                  <a:srgbClr val="505050"/>
                </a:solidFill>
                <a:latin typeface="Segoe UI"/>
              </a:rPr>
              <a:t>Smart home &amp; office management</a:t>
            </a:r>
          </a:p>
          <a:p>
            <a:pPr defTabSz="932597">
              <a:defRPr/>
            </a:pPr>
            <a:r>
              <a:rPr lang="en-US" sz="1224">
                <a:solidFill>
                  <a:srgbClr val="505050"/>
                </a:solidFill>
                <a:latin typeface="Segoe UI"/>
              </a:rPr>
              <a:t>Cross-company maintenance markets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Payments</a:t>
            </a:r>
          </a:p>
          <a:p>
            <a:pPr defTabSz="932597">
              <a:defRPr/>
            </a:pPr>
            <a:r>
              <a:rPr lang="en-US" sz="1224">
                <a:solidFill>
                  <a:srgbClr val="505050"/>
                </a:solidFill>
                <a:latin typeface="Segoe UI"/>
              </a:rPr>
              <a:t>Micropayments (apps, 402)</a:t>
            </a:r>
          </a:p>
          <a:p>
            <a:pPr defTabSz="932597">
              <a:defRPr/>
            </a:pPr>
            <a:r>
              <a:rPr lang="en-US" sz="1224">
                <a:solidFill>
                  <a:srgbClr val="505050"/>
                </a:solidFill>
                <a:latin typeface="Segoe UI"/>
              </a:rPr>
              <a:t>B2B international remittance</a:t>
            </a:r>
          </a:p>
          <a:p>
            <a:pPr defTabSz="932597">
              <a:defRPr/>
            </a:pPr>
            <a:r>
              <a:rPr lang="en-US" sz="1224">
                <a:solidFill>
                  <a:srgbClr val="505050"/>
                </a:solidFill>
                <a:latin typeface="Segoe UI"/>
              </a:rPr>
              <a:t>Tax filing &amp; collection</a:t>
            </a:r>
          </a:p>
          <a:p>
            <a:pPr defTabSz="932597">
              <a:defRPr/>
            </a:pPr>
            <a:r>
              <a:rPr lang="en-US" sz="1224">
                <a:solidFill>
                  <a:srgbClr val="505050"/>
                </a:solidFill>
                <a:latin typeface="Segoe UI"/>
              </a:rPr>
              <a:t>Rethinking wallets &amp; banks</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Consumer</a:t>
            </a:r>
          </a:p>
          <a:p>
            <a:pPr defTabSz="932597">
              <a:defRPr/>
            </a:pPr>
            <a:r>
              <a:rPr lang="en-US" sz="1224">
                <a:solidFill>
                  <a:srgbClr val="505050"/>
                </a:solidFill>
                <a:latin typeface="Segoe UI"/>
              </a:rPr>
              <a:t>Digital rewards</a:t>
            </a:r>
          </a:p>
          <a:p>
            <a:pPr defTabSz="932597">
              <a:defRPr/>
            </a:pPr>
            <a:r>
              <a:rPr lang="en-US" sz="1224">
                <a:solidFill>
                  <a:srgbClr val="505050"/>
                </a:solidFill>
                <a:latin typeface="Segoe UI"/>
              </a:rPr>
              <a:t>Uber, AirBNB, Apple Pay </a:t>
            </a:r>
          </a:p>
          <a:p>
            <a:pPr defTabSz="932597">
              <a:defRPr/>
            </a:pPr>
            <a:r>
              <a:rPr lang="en-US" sz="1224">
                <a:solidFill>
                  <a:srgbClr val="505050"/>
                </a:solidFill>
                <a:latin typeface="Segoe UI"/>
              </a:rPr>
              <a:t>P2P selling, craigslist</a:t>
            </a:r>
          </a:p>
          <a:p>
            <a:pPr defTabSz="932597">
              <a:defRPr/>
            </a:pPr>
            <a:r>
              <a:rPr lang="en-US" sz="1224">
                <a:solidFill>
                  <a:srgbClr val="505050"/>
                </a:solidFill>
                <a:latin typeface="Segoe UI"/>
              </a:rPr>
              <a:t>Cross company, brand, loyalty tracking</a:t>
            </a:r>
          </a:p>
          <a:p>
            <a:pPr defTabSz="932597">
              <a:defRPr/>
            </a:pPr>
            <a:endParaRPr lang="en-US" sz="1224">
              <a:solidFill>
                <a:srgbClr val="505050"/>
              </a:solidFill>
              <a:latin typeface="Segoe UI"/>
            </a:endParaRPr>
          </a:p>
          <a:p>
            <a:pPr defTabSz="932597">
              <a:defRPr/>
            </a:pPr>
            <a:r>
              <a:rPr lang="en-US" sz="1224" b="1">
                <a:solidFill>
                  <a:srgbClr val="505050"/>
                </a:solidFill>
                <a:latin typeface="Segoe UI"/>
              </a:rPr>
              <a:t>Supply Chain</a:t>
            </a:r>
          </a:p>
          <a:p>
            <a:pPr defTabSz="932597">
              <a:defRPr/>
            </a:pPr>
            <a:r>
              <a:rPr lang="en-US" sz="1224">
                <a:solidFill>
                  <a:srgbClr val="505050"/>
                </a:solidFill>
                <a:latin typeface="Segoe UI"/>
              </a:rPr>
              <a:t>Dynamic ag commodities pricing</a:t>
            </a:r>
          </a:p>
          <a:p>
            <a:pPr defTabSz="932597">
              <a:defRPr/>
            </a:pPr>
            <a:r>
              <a:rPr lang="en-US" sz="1224">
                <a:solidFill>
                  <a:srgbClr val="505050"/>
                </a:solidFill>
                <a:latin typeface="Segoe UI"/>
              </a:rPr>
              <a:t>Real time auction for supply delivery</a:t>
            </a:r>
          </a:p>
          <a:p>
            <a:pPr defTabSz="932597">
              <a:defRPr/>
            </a:pPr>
            <a:r>
              <a:rPr lang="en-US" sz="1224">
                <a:solidFill>
                  <a:srgbClr val="505050"/>
                </a:solidFill>
                <a:latin typeface="Segoe UI"/>
              </a:rPr>
              <a:t>Pharmaceutical tracking &amp; purity</a:t>
            </a:r>
          </a:p>
          <a:p>
            <a:pPr defTabSz="932597">
              <a:defRPr/>
            </a:pPr>
            <a:r>
              <a:rPr lang="en-US" sz="1224">
                <a:solidFill>
                  <a:srgbClr val="505050"/>
                </a:solidFill>
                <a:latin typeface="Segoe UI"/>
              </a:rPr>
              <a:t>Agricultural food authentication</a:t>
            </a:r>
          </a:p>
          <a:p>
            <a:pPr defTabSz="932597">
              <a:defRPr/>
            </a:pPr>
            <a:r>
              <a:rPr lang="en-US" sz="1224">
                <a:solidFill>
                  <a:srgbClr val="505050"/>
                </a:solidFill>
                <a:latin typeface="Segoe UI"/>
              </a:rPr>
              <a:t>Shipping &amp; logistics management</a:t>
            </a:r>
          </a:p>
          <a:p>
            <a:pPr defTabSz="932597">
              <a:defRPr/>
            </a:pPr>
            <a:endParaRPr lang="en-US" sz="1224">
              <a:solidFill>
                <a:srgbClr val="505050"/>
              </a:solidFill>
              <a:latin typeface="Segoe UI"/>
            </a:endParaRPr>
          </a:p>
          <a:p>
            <a:pPr defTabSz="932597">
              <a:defRPr/>
            </a:pPr>
            <a:endParaRPr lang="en-US" sz="1224">
              <a:solidFill>
                <a:srgbClr val="505050"/>
              </a:solidFill>
              <a:latin typeface="Segoe UI"/>
            </a:endParaRPr>
          </a:p>
        </p:txBody>
      </p:sp>
      <p:sp>
        <p:nvSpPr>
          <p:cNvPr id="10" name="TextBox 9"/>
          <p:cNvSpPr txBox="1"/>
          <p:nvPr/>
        </p:nvSpPr>
        <p:spPr>
          <a:xfrm>
            <a:off x="480832" y="865488"/>
            <a:ext cx="2717621" cy="6242496"/>
          </a:xfrm>
          <a:prstGeom prst="rect">
            <a:avLst/>
          </a:prstGeom>
          <a:noFill/>
        </p:spPr>
        <p:txBody>
          <a:bodyPr wrap="none" rtlCol="0">
            <a:spAutoFit/>
          </a:bodyPr>
          <a:lstStyle/>
          <a:p>
            <a:pPr defTabSz="932597">
              <a:defRPr/>
            </a:pPr>
            <a:r>
              <a:rPr lang="en-US" sz="1224" b="1">
                <a:solidFill>
                  <a:srgbClr val="505050"/>
                </a:solidFill>
                <a:latin typeface="Segoe UI"/>
              </a:rPr>
              <a:t>Financial</a:t>
            </a:r>
          </a:p>
          <a:p>
            <a:pPr defTabSz="932597">
              <a:defRPr/>
            </a:pPr>
            <a:r>
              <a:rPr lang="en-US" sz="1224">
                <a:solidFill>
                  <a:srgbClr val="505050"/>
                </a:solidFill>
                <a:latin typeface="Segoe UI"/>
              </a:rPr>
              <a:t>Trading</a:t>
            </a:r>
          </a:p>
          <a:p>
            <a:pPr defTabSz="932597" fontAlgn="ctr">
              <a:defRPr/>
            </a:pPr>
            <a:r>
              <a:rPr lang="en-US" sz="1224">
                <a:solidFill>
                  <a:srgbClr val="505050"/>
                </a:solidFill>
                <a:latin typeface="Segoe UI"/>
              </a:rPr>
              <a:t>Deal origination</a:t>
            </a:r>
          </a:p>
          <a:p>
            <a:pPr defTabSz="932597" fontAlgn="ctr">
              <a:defRPr/>
            </a:pPr>
            <a:r>
              <a:rPr lang="en-US" sz="1224">
                <a:solidFill>
                  <a:srgbClr val="505050"/>
                </a:solidFill>
                <a:latin typeface="Segoe UI"/>
              </a:rPr>
              <a:t>POs for new securities</a:t>
            </a:r>
          </a:p>
          <a:p>
            <a:pPr defTabSz="932597" fontAlgn="ctr">
              <a:defRPr/>
            </a:pPr>
            <a:r>
              <a:rPr lang="en-US" sz="1224">
                <a:solidFill>
                  <a:srgbClr val="505050"/>
                </a:solidFill>
                <a:latin typeface="Segoe UI"/>
              </a:rPr>
              <a:t>Equities</a:t>
            </a:r>
          </a:p>
          <a:p>
            <a:pPr defTabSz="932597" fontAlgn="ctr">
              <a:defRPr/>
            </a:pPr>
            <a:r>
              <a:rPr lang="en-US" sz="1224">
                <a:solidFill>
                  <a:srgbClr val="505050"/>
                </a:solidFill>
                <a:latin typeface="Segoe UI"/>
              </a:rPr>
              <a:t>Fixed income</a:t>
            </a:r>
          </a:p>
          <a:p>
            <a:pPr defTabSz="932597" fontAlgn="ctr">
              <a:defRPr/>
            </a:pPr>
            <a:r>
              <a:rPr lang="en-US" sz="1224">
                <a:solidFill>
                  <a:srgbClr val="505050"/>
                </a:solidFill>
                <a:latin typeface="Segoe UI"/>
              </a:rPr>
              <a:t>Derivatives trading</a:t>
            </a:r>
          </a:p>
          <a:p>
            <a:pPr defTabSz="932597" fontAlgn="ctr">
              <a:defRPr/>
            </a:pPr>
            <a:r>
              <a:rPr lang="en-US" sz="1224">
                <a:solidFill>
                  <a:srgbClr val="505050"/>
                </a:solidFill>
                <a:latin typeface="Segoe UI"/>
              </a:rPr>
              <a:t>Total Return Swaps (TRS) </a:t>
            </a:r>
          </a:p>
          <a:p>
            <a:pPr defTabSz="932597" fontAlgn="ctr">
              <a:defRPr/>
            </a:pPr>
            <a:r>
              <a:rPr lang="en-US" sz="1224">
                <a:solidFill>
                  <a:srgbClr val="505050"/>
                </a:solidFill>
                <a:latin typeface="Segoe UI"/>
              </a:rPr>
              <a:t>2</a:t>
            </a:r>
            <a:r>
              <a:rPr lang="en-US" sz="1224" baseline="30000">
                <a:solidFill>
                  <a:srgbClr val="505050"/>
                </a:solidFill>
                <a:latin typeface="Segoe UI"/>
              </a:rPr>
              <a:t>nd</a:t>
            </a:r>
            <a:r>
              <a:rPr lang="en-US" sz="1224">
                <a:solidFill>
                  <a:srgbClr val="505050"/>
                </a:solidFill>
                <a:latin typeface="Segoe UI"/>
              </a:rPr>
              <a:t> generation derivatives </a:t>
            </a:r>
            <a:r>
              <a:rPr lang="en-US" sz="1224" b="1">
                <a:solidFill>
                  <a:srgbClr val="505050"/>
                </a:solidFill>
                <a:latin typeface="Segoe UI"/>
              </a:rPr>
              <a:t>   </a:t>
            </a:r>
            <a:endParaRPr lang="en-US" sz="1224">
              <a:solidFill>
                <a:srgbClr val="505050"/>
              </a:solidFill>
              <a:latin typeface="Segoe UI"/>
            </a:endParaRPr>
          </a:p>
          <a:p>
            <a:pPr defTabSz="932597" fontAlgn="ctr">
              <a:defRPr/>
            </a:pPr>
            <a:r>
              <a:rPr lang="en-US" sz="1224">
                <a:solidFill>
                  <a:srgbClr val="505050"/>
                </a:solidFill>
                <a:latin typeface="Segoe UI"/>
              </a:rPr>
              <a:t>The race to a zero middle office</a:t>
            </a:r>
          </a:p>
          <a:p>
            <a:pPr defTabSz="932597" fontAlgn="ctr">
              <a:defRPr/>
            </a:pPr>
            <a:r>
              <a:rPr lang="en-US" sz="1224">
                <a:solidFill>
                  <a:srgbClr val="505050"/>
                </a:solidFill>
                <a:latin typeface="Segoe UI"/>
              </a:rPr>
              <a:t>Collateral management</a:t>
            </a:r>
          </a:p>
          <a:p>
            <a:pPr defTabSz="932597" fontAlgn="ctr">
              <a:defRPr/>
            </a:pPr>
            <a:r>
              <a:rPr lang="en-US" sz="1224">
                <a:solidFill>
                  <a:srgbClr val="505050"/>
                </a:solidFill>
                <a:latin typeface="Segoe UI"/>
              </a:rPr>
              <a:t>Settlements</a:t>
            </a:r>
          </a:p>
          <a:p>
            <a:pPr defTabSz="932597" fontAlgn="ctr">
              <a:defRPr/>
            </a:pPr>
            <a:r>
              <a:rPr lang="en-US" sz="1224">
                <a:solidFill>
                  <a:srgbClr val="505050"/>
                </a:solidFill>
                <a:latin typeface="Segoe UI"/>
              </a:rPr>
              <a:t>Payments</a:t>
            </a:r>
          </a:p>
          <a:p>
            <a:pPr defTabSz="932597" fontAlgn="ctr">
              <a:defRPr/>
            </a:pPr>
            <a:r>
              <a:rPr lang="en-US" sz="1224">
                <a:solidFill>
                  <a:srgbClr val="505050"/>
                </a:solidFill>
                <a:latin typeface="Segoe UI"/>
              </a:rPr>
              <a:t>Transferring of value</a:t>
            </a:r>
          </a:p>
          <a:p>
            <a:pPr defTabSz="932597" fontAlgn="ctr">
              <a:defRPr/>
            </a:pPr>
            <a:r>
              <a:rPr lang="en-US" sz="1224">
                <a:solidFill>
                  <a:srgbClr val="505050"/>
                </a:solidFill>
                <a:latin typeface="Segoe UI"/>
              </a:rPr>
              <a:t>Know your client (KYC)</a:t>
            </a:r>
            <a:br>
              <a:rPr lang="en-US" sz="1224">
                <a:solidFill>
                  <a:srgbClr val="505050"/>
                </a:solidFill>
                <a:latin typeface="Segoe UI"/>
              </a:rPr>
            </a:br>
            <a:r>
              <a:rPr lang="en-US" sz="1224">
                <a:solidFill>
                  <a:srgbClr val="505050"/>
                </a:solidFill>
                <a:latin typeface="Segoe UI"/>
              </a:rPr>
              <a:t>Anti money laundering</a:t>
            </a:r>
          </a:p>
          <a:p>
            <a:pPr defTabSz="932597" fontAlgn="ctr">
              <a:defRPr/>
            </a:pPr>
            <a:r>
              <a:rPr lang="en-US" sz="1224">
                <a:solidFill>
                  <a:srgbClr val="505050"/>
                </a:solidFill>
                <a:latin typeface="Segoe UI"/>
              </a:rPr>
              <a:t>Crowd Funding</a:t>
            </a:r>
          </a:p>
          <a:p>
            <a:pPr defTabSz="932597" fontAlgn="ctr">
              <a:defRPr/>
            </a:pPr>
            <a:r>
              <a:rPr lang="en-US" sz="1224">
                <a:solidFill>
                  <a:srgbClr val="505050"/>
                </a:solidFill>
                <a:latin typeface="Segoe UI"/>
              </a:rPr>
              <a:t>Peer-to-peer lending</a:t>
            </a:r>
          </a:p>
          <a:p>
            <a:pPr defTabSz="932597" fontAlgn="ctr">
              <a:defRPr/>
            </a:pPr>
            <a:r>
              <a:rPr lang="en-US" sz="1224">
                <a:solidFill>
                  <a:srgbClr val="505050"/>
                </a:solidFill>
                <a:latin typeface="Segoe UI"/>
              </a:rPr>
              <a:t>Compliance reporting</a:t>
            </a:r>
          </a:p>
          <a:p>
            <a:pPr defTabSz="932597" fontAlgn="ctr">
              <a:defRPr/>
            </a:pPr>
            <a:r>
              <a:rPr lang="en-US" sz="1224">
                <a:solidFill>
                  <a:srgbClr val="505050"/>
                </a:solidFill>
                <a:latin typeface="Segoe UI"/>
              </a:rPr>
              <a:t>Trade reporting &amp; risk visualizations</a:t>
            </a:r>
          </a:p>
          <a:p>
            <a:pPr defTabSz="932597" fontAlgn="ctr">
              <a:defRPr/>
            </a:pPr>
            <a:r>
              <a:rPr lang="en-US" sz="1224">
                <a:solidFill>
                  <a:srgbClr val="505050"/>
                </a:solidFill>
                <a:latin typeface="Segoe UI"/>
              </a:rPr>
              <a:t>Betting &amp; prediction markets</a:t>
            </a:r>
          </a:p>
          <a:p>
            <a:pPr defTabSz="932597" fontAlgn="ctr">
              <a:defRPr/>
            </a:pPr>
            <a:endParaRPr lang="en-US" sz="1224">
              <a:solidFill>
                <a:srgbClr val="505050"/>
              </a:solidFill>
              <a:latin typeface="Segoe UI"/>
            </a:endParaRPr>
          </a:p>
          <a:p>
            <a:pPr defTabSz="932597" fontAlgn="ctr">
              <a:defRPr/>
            </a:pPr>
            <a:r>
              <a:rPr lang="en-US" sz="1224" b="1">
                <a:solidFill>
                  <a:srgbClr val="505050"/>
                </a:solidFill>
                <a:latin typeface="Segoe UI"/>
              </a:rPr>
              <a:t>Insurance</a:t>
            </a:r>
          </a:p>
          <a:p>
            <a:pPr defTabSz="932597" fontAlgn="ctr">
              <a:defRPr/>
            </a:pPr>
            <a:r>
              <a:rPr lang="en-US" sz="1224">
                <a:solidFill>
                  <a:srgbClr val="505050"/>
                </a:solidFill>
                <a:latin typeface="Segoe UI"/>
              </a:rPr>
              <a:t>Claim filings</a:t>
            </a:r>
          </a:p>
          <a:p>
            <a:pPr defTabSz="932597" fontAlgn="ctr">
              <a:defRPr/>
            </a:pPr>
            <a:r>
              <a:rPr lang="en-US" sz="1224">
                <a:solidFill>
                  <a:srgbClr val="505050"/>
                </a:solidFill>
                <a:latin typeface="Segoe UI"/>
              </a:rPr>
              <a:t>MBS/Property payments</a:t>
            </a:r>
          </a:p>
          <a:p>
            <a:pPr defTabSz="932597" fontAlgn="ctr">
              <a:defRPr/>
            </a:pPr>
            <a:r>
              <a:rPr lang="en-US" sz="1224">
                <a:solidFill>
                  <a:srgbClr val="505050"/>
                </a:solidFill>
                <a:latin typeface="Segoe UI"/>
              </a:rPr>
              <a:t>Claims processing &amp; admin</a:t>
            </a:r>
          </a:p>
          <a:p>
            <a:pPr defTabSz="932597" fontAlgn="ctr">
              <a:defRPr/>
            </a:pPr>
            <a:r>
              <a:rPr lang="en-US" sz="1224">
                <a:solidFill>
                  <a:srgbClr val="505050"/>
                </a:solidFill>
                <a:latin typeface="Segoe UI"/>
              </a:rPr>
              <a:t>Fraud detection/prediction</a:t>
            </a:r>
          </a:p>
          <a:p>
            <a:pPr defTabSz="932597" fontAlgn="ctr">
              <a:defRPr/>
            </a:pPr>
            <a:r>
              <a:rPr lang="en-US" sz="1224">
                <a:solidFill>
                  <a:srgbClr val="505050"/>
                </a:solidFill>
                <a:latin typeface="Segoe UI"/>
              </a:rPr>
              <a:t>Telematics &amp; ratings</a:t>
            </a:r>
          </a:p>
          <a:p>
            <a:pPr defTabSz="932597" fontAlgn="ctr">
              <a:defRPr/>
            </a:pPr>
            <a:r>
              <a:rPr lang="en-US" sz="1224">
                <a:solidFill>
                  <a:srgbClr val="505050"/>
                </a:solidFill>
                <a:latin typeface="Segoe UI"/>
              </a:rPr>
              <a:t>Digital authentication</a:t>
            </a:r>
          </a:p>
          <a:p>
            <a:pPr defTabSz="932597" fontAlgn="ctr">
              <a:defRPr/>
            </a:pPr>
            <a:r>
              <a:rPr lang="en-US" sz="1224">
                <a:solidFill>
                  <a:srgbClr val="505050"/>
                </a:solidFill>
                <a:latin typeface="Segoe UI"/>
              </a:rPr>
              <a:t>Asset management </a:t>
            </a:r>
          </a:p>
          <a:p>
            <a:pPr defTabSz="932597" fontAlgn="ctr">
              <a:defRPr/>
            </a:pPr>
            <a:r>
              <a:rPr lang="en-US" sz="1224">
                <a:solidFill>
                  <a:srgbClr val="505050"/>
                </a:solidFill>
                <a:latin typeface="Segoe UI"/>
              </a:rPr>
              <a:t>Automated underwriting </a:t>
            </a:r>
          </a:p>
          <a:p>
            <a:pPr defTabSz="932597" fontAlgn="ctr">
              <a:defRPr/>
            </a:pPr>
            <a:r>
              <a:rPr lang="en-US" sz="1224">
                <a:solidFill>
                  <a:srgbClr val="505050"/>
                </a:solidFill>
                <a:latin typeface="Segoe UI"/>
              </a:rPr>
              <a:t>Self-administered insurance</a:t>
            </a:r>
          </a:p>
        </p:txBody>
      </p:sp>
    </p:spTree>
    <p:extLst>
      <p:ext uri="{BB962C8B-B14F-4D97-AF65-F5344CB8AC3E}">
        <p14:creationId xmlns:p14="http://schemas.microsoft.com/office/powerpoint/2010/main" val="6191947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itle 1"/>
          <p:cNvSpPr>
            <a:spLocks noGrp="1"/>
          </p:cNvSpPr>
          <p:nvPr>
            <p:ph type="title"/>
          </p:nvPr>
        </p:nvSpPr>
        <p:spPr>
          <a:xfrm>
            <a:off x="733300" y="852243"/>
            <a:ext cx="2745785" cy="1449893"/>
          </a:xfrm>
        </p:spPr>
        <p:txBody>
          <a:bodyPr>
            <a:noAutofit/>
          </a:bodyPr>
          <a:lstStyle/>
          <a:p>
            <a:pPr algn="ctr"/>
            <a:r>
              <a:rPr lang="en-US" dirty="0">
                <a:solidFill>
                  <a:schemeClr val="bg1"/>
                </a:solidFill>
                <a:cs typeface="+mn-cs"/>
              </a:rPr>
              <a:t>Market Challenges</a:t>
            </a:r>
          </a:p>
        </p:txBody>
      </p:sp>
      <p:pic>
        <p:nvPicPr>
          <p:cNvPr id="7170" name="Picture 2" descr="Image result for challen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385" y="2548684"/>
            <a:ext cx="2342831" cy="2342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29134" y="1288247"/>
            <a:ext cx="8563178" cy="4863706"/>
            <a:chOff x="4131563" y="423449"/>
            <a:chExt cx="8396035" cy="4768772"/>
          </a:xfrm>
        </p:grpSpPr>
        <p:sp>
          <p:nvSpPr>
            <p:cNvPr id="13" name="Rectangle 12"/>
            <p:cNvSpPr/>
            <p:nvPr/>
          </p:nvSpPr>
          <p:spPr>
            <a:xfrm>
              <a:off x="5287745" y="672198"/>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HYPE</a:t>
              </a: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Lots of hype and noise.</a:t>
              </a:r>
            </a:p>
          </p:txBody>
        </p:sp>
        <p:sp>
          <p:nvSpPr>
            <p:cNvPr id="14" name="Rectangle 13"/>
            <p:cNvSpPr/>
            <p:nvPr/>
          </p:nvSpPr>
          <p:spPr>
            <a:xfrm>
              <a:off x="5287745" y="1923043"/>
              <a:ext cx="7239853"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IMMATURE</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Many offerings are immature and early.</a:t>
              </a:r>
            </a:p>
          </p:txBody>
        </p:sp>
        <p:sp>
          <p:nvSpPr>
            <p:cNvPr id="15" name="Rectangle 14"/>
            <p:cNvSpPr/>
            <p:nvPr/>
          </p:nvSpPr>
          <p:spPr>
            <a:xfrm>
              <a:off x="5287745" y="3173888"/>
              <a:ext cx="7057290" cy="657359"/>
            </a:xfrm>
            <a:prstGeom prst="rect">
              <a:avLst/>
            </a:prstGeom>
          </p:spPr>
          <p:txBody>
            <a:bodyPr wrap="square">
              <a:spAutoFit/>
            </a:bodyPr>
            <a:lstStyle/>
            <a:p>
              <a:pPr defTabSz="932597">
                <a:defRPr/>
              </a:pPr>
              <a:r>
                <a:rPr lang="en-US" sz="1836" b="1">
                  <a:solidFill>
                    <a:srgbClr val="0072C6"/>
                  </a:solidFill>
                  <a:latin typeface="Segoe UI Light" panose="020B0502040204020203" pitchFamily="34" charset="0"/>
                  <a:cs typeface="Segoe UI Light" panose="020B0502040204020203" pitchFamily="34" charset="0"/>
                </a:rPr>
                <a:t>NOT ENTERPRISE READY</a:t>
              </a:r>
              <a:endParaRPr lang="en-US" sz="1836" b="1" dirty="0">
                <a:solidFill>
                  <a:srgbClr val="0072C6"/>
                </a:solidFill>
                <a:latin typeface="Segoe UI Light" panose="020B0502040204020203" pitchFamily="34" charset="0"/>
                <a:cs typeface="Segoe UI Light" panose="020B0502040204020203" pitchFamily="34" charset="0"/>
              </a:endParaRPr>
            </a:p>
            <a:p>
              <a:pPr defTabSz="932597">
                <a:defRPr/>
              </a:pP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Most technology providers don’t have enterprise DNA.</a:t>
              </a:r>
            </a:p>
          </p:txBody>
        </p:sp>
        <p:sp>
          <p:nvSpPr>
            <p:cNvPr id="16" name="Rectangle 15"/>
            <p:cNvSpPr/>
            <p:nvPr/>
          </p:nvSpPr>
          <p:spPr>
            <a:xfrm>
              <a:off x="5287744" y="4424733"/>
              <a:ext cx="7239854" cy="657359"/>
            </a:xfrm>
            <a:prstGeom prst="rect">
              <a:avLst/>
            </a:prstGeom>
          </p:spPr>
          <p:txBody>
            <a:bodyPr wrap="square">
              <a:spAutoFit/>
            </a:bodyPr>
            <a:lstStyle/>
            <a:p>
              <a:pPr defTabSz="932597">
                <a:defRPr/>
              </a:pPr>
              <a:r>
                <a:rPr lang="en-US" sz="1836" b="1" dirty="0">
                  <a:solidFill>
                    <a:srgbClr val="0072C6"/>
                  </a:solidFill>
                  <a:latin typeface="Segoe UI Light" panose="020B0502040204020203" pitchFamily="34" charset="0"/>
                  <a:cs typeface="Segoe UI Light" panose="020B0502040204020203" pitchFamily="34" charset="0"/>
                </a:rPr>
                <a:t>PATH TO PRODUCTION IS AMBIGUOUS</a:t>
              </a:r>
              <a:br>
                <a:rPr lang="en-US" sz="1836" b="1" dirty="0">
                  <a:gradFill>
                    <a:gsLst>
                      <a:gs pos="0">
                        <a:srgbClr val="68217A"/>
                      </a:gs>
                      <a:gs pos="100000">
                        <a:srgbClr val="68217A"/>
                      </a:gs>
                    </a:gsLst>
                    <a:lin ang="5400000" scaled="0"/>
                  </a:gradFill>
                  <a:latin typeface="Segoe UI Light" panose="020B0502040204020203" pitchFamily="34" charset="0"/>
                  <a:cs typeface="Segoe UI Light" panose="020B0502040204020203" pitchFamily="34" charset="0"/>
                </a:rPr>
              </a:br>
              <a:r>
                <a:rPr lang="en-US" sz="1836" dirty="0">
                  <a:gradFill>
                    <a:gsLst>
                      <a:gs pos="0">
                        <a:srgbClr val="505050"/>
                      </a:gs>
                      <a:gs pos="100000">
                        <a:srgbClr val="505050"/>
                      </a:gs>
                    </a:gsLst>
                    <a:lin ang="5400000" scaled="0"/>
                  </a:gradFill>
                  <a:latin typeface="Segoe UI Light" panose="020B0502040204020203" pitchFamily="34" charset="0"/>
                  <a:cs typeface="Segoe UI Light" panose="020B0502040204020203" pitchFamily="34" charset="0"/>
                </a:rPr>
                <a:t>Not always clear to go from concept to production. </a:t>
              </a:r>
            </a:p>
          </p:txBody>
        </p:sp>
        <p:sp>
          <p:nvSpPr>
            <p:cNvPr id="19" name="Oval 18"/>
            <p:cNvSpPr/>
            <p:nvPr/>
          </p:nvSpPr>
          <p:spPr bwMode="auto">
            <a:xfrm>
              <a:off x="4131563" y="423449"/>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utoShape 25"/>
              <p:cNvSpPr>
                <a:spLocks noChangeAspect="1" noChangeArrowheads="1" noTextEdit="1"/>
              </p:cNvSpPr>
              <p:nvPr/>
            </p:nvSpPr>
            <p:spPr bwMode="auto">
              <a:xfrm>
                <a:off x="3680238" y="3259560"/>
                <a:ext cx="474987" cy="4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5" name="Oval 44"/>
            <p:cNvSpPr/>
            <p:nvPr/>
          </p:nvSpPr>
          <p:spPr bwMode="auto">
            <a:xfrm>
              <a:off x="4131563" y="1674294"/>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72" name="Picture 4" descr="Image result for megaphon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380" y="599334"/>
              <a:ext cx="710749" cy="71074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Image result for bab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945" y="2776444"/>
            <a:ext cx="649989" cy="6499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enterpri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7555" y="4018054"/>
            <a:ext cx="646379" cy="6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71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78665" y="-117593"/>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4488" kern="800" dirty="0">
                <a:solidFill>
                  <a:srgbClr val="0072C6"/>
                </a:solidFill>
                <a:latin typeface="Segoe UI Light" panose="020B0502040204020203" pitchFamily="34" charset="0"/>
                <a:cs typeface="Segoe UI Light"/>
              </a:rPr>
              <a:t>What do Blockchain Architectures look like?</a:t>
            </a:r>
          </a:p>
        </p:txBody>
      </p:sp>
      <p:grpSp>
        <p:nvGrpSpPr>
          <p:cNvPr id="4" name="Group 3"/>
          <p:cNvGrpSpPr/>
          <p:nvPr/>
        </p:nvGrpSpPr>
        <p:grpSpPr>
          <a:xfrm>
            <a:off x="57747" y="1026906"/>
            <a:ext cx="12328560" cy="5694662"/>
            <a:chOff x="136578" y="895350"/>
            <a:chExt cx="8899072" cy="4215785"/>
          </a:xfrm>
        </p:grpSpPr>
        <p:sp>
          <p:nvSpPr>
            <p:cNvPr id="126" name="Rectangle 125"/>
            <p:cNvSpPr/>
            <p:nvPr/>
          </p:nvSpPr>
          <p:spPr bwMode="auto">
            <a:xfrm>
              <a:off x="1608881" y="4189486"/>
              <a:ext cx="1338243" cy="87479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7" name="Rectangle 126"/>
            <p:cNvSpPr/>
            <p:nvPr/>
          </p:nvSpPr>
          <p:spPr bwMode="auto">
            <a:xfrm>
              <a:off x="136578"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8" name="Rectangle 127"/>
            <p:cNvSpPr/>
            <p:nvPr/>
          </p:nvSpPr>
          <p:spPr bwMode="auto">
            <a:xfrm>
              <a:off x="1608880"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29" name="Rectangle 128"/>
            <p:cNvSpPr/>
            <p:nvPr/>
          </p:nvSpPr>
          <p:spPr bwMode="auto">
            <a:xfrm>
              <a:off x="3081182" y="1409691"/>
              <a:ext cx="1338244" cy="236601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4553482" y="1409691"/>
              <a:ext cx="1338244" cy="164884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6021140" y="1424538"/>
              <a:ext cx="1399837" cy="36865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7498084" y="1363450"/>
              <a:ext cx="1533892" cy="373283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Rectangle 132"/>
            <p:cNvSpPr/>
            <p:nvPr/>
          </p:nvSpPr>
          <p:spPr bwMode="auto">
            <a:xfrm>
              <a:off x="30811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Ingestor </a:t>
              </a:r>
            </a:p>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4" name="Right Arrow 74"/>
            <p:cNvSpPr/>
            <p:nvPr/>
          </p:nvSpPr>
          <p:spPr bwMode="auto">
            <a:xfrm>
              <a:off x="28602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5" name="Rectangle 134"/>
            <p:cNvSpPr/>
            <p:nvPr/>
          </p:nvSpPr>
          <p:spPr bwMode="auto">
            <a:xfrm>
              <a:off x="1608880"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36" name="Right Arrow 76"/>
            <p:cNvSpPr/>
            <p:nvPr/>
          </p:nvSpPr>
          <p:spPr bwMode="auto">
            <a:xfrm>
              <a:off x="1387954" y="1056428"/>
              <a:ext cx="307796" cy="193293"/>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ectangle 136"/>
            <p:cNvSpPr/>
            <p:nvPr/>
          </p:nvSpPr>
          <p:spPr bwMode="auto">
            <a:xfrm>
              <a:off x="7498086" y="895350"/>
              <a:ext cx="1533890"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Presentation Layer</a:t>
              </a:r>
            </a:p>
          </p:txBody>
        </p:sp>
        <p:sp>
          <p:nvSpPr>
            <p:cNvPr id="138" name="Rectangle 137"/>
            <p:cNvSpPr/>
            <p:nvPr/>
          </p:nvSpPr>
          <p:spPr bwMode="auto">
            <a:xfrm>
              <a:off x="136579"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Event Producers</a:t>
              </a:r>
            </a:p>
          </p:txBody>
        </p:sp>
        <p:sp>
          <p:nvSpPr>
            <p:cNvPr id="139" name="Rectangle 138"/>
            <p:cNvSpPr/>
            <p:nvPr/>
          </p:nvSpPr>
          <p:spPr bwMode="auto">
            <a:xfrm>
              <a:off x="4553482" y="895350"/>
              <a:ext cx="1338245"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Transformation</a:t>
              </a:r>
            </a:p>
          </p:txBody>
        </p:sp>
        <p:sp>
          <p:nvSpPr>
            <p:cNvPr id="140" name="Rectangle 139"/>
            <p:cNvSpPr/>
            <p:nvPr/>
          </p:nvSpPr>
          <p:spPr bwMode="auto">
            <a:xfrm>
              <a:off x="6025782" y="895350"/>
              <a:ext cx="1399837"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Long-term storage</a:t>
              </a:r>
            </a:p>
          </p:txBody>
        </p:sp>
        <p:sp>
          <p:nvSpPr>
            <p:cNvPr id="141" name="Left-Right Arrow 82"/>
            <p:cNvSpPr/>
            <p:nvPr/>
          </p:nvSpPr>
          <p:spPr bwMode="auto">
            <a:xfrm>
              <a:off x="43325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Left-Right Arrow 83"/>
            <p:cNvSpPr/>
            <p:nvPr/>
          </p:nvSpPr>
          <p:spPr bwMode="auto">
            <a:xfrm>
              <a:off x="5804856" y="1056428"/>
              <a:ext cx="307796" cy="193293"/>
            </a:xfrm>
            <a:prstGeom prst="lef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Oval 142"/>
            <p:cNvSpPr/>
            <p:nvPr/>
          </p:nvSpPr>
          <p:spPr bwMode="auto">
            <a:xfrm>
              <a:off x="3281483" y="2338816"/>
              <a:ext cx="1092386" cy="1083220"/>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428"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sp>
          <p:nvSpPr>
            <p:cNvPr id="144" name="TextBox 143"/>
            <p:cNvSpPr txBox="1"/>
            <p:nvPr/>
          </p:nvSpPr>
          <p:spPr>
            <a:xfrm>
              <a:off x="4589715" y="2255759"/>
              <a:ext cx="503913" cy="234708"/>
            </a:xfrm>
            <a:prstGeom prst="rect">
              <a:avLst/>
            </a:prstGeom>
            <a:noFill/>
          </p:spPr>
          <p:txBody>
            <a:bodyPr wrap="none" lIns="0" tIns="0" rIns="0" bIns="0" rtlCol="0">
              <a:spAutoFit/>
            </a:bodyPr>
            <a:lstStyle/>
            <a:p>
              <a:pPr defTabSz="932563">
                <a:lnSpc>
                  <a:spcPct val="90000"/>
                </a:lnSpc>
                <a:spcAft>
                  <a:spcPts val="450"/>
                </a:spcAft>
                <a:defRPr/>
              </a:pPr>
              <a:r>
                <a:rPr lang="en-US" sz="1122" dirty="0">
                  <a:solidFill>
                    <a:srgbClr val="0273C7"/>
                  </a:solidFill>
                  <a:latin typeface="Segoe UI"/>
                </a:rPr>
                <a:t>Stream </a:t>
              </a:r>
              <a:br>
                <a:rPr lang="en-US" sz="1122" dirty="0">
                  <a:solidFill>
                    <a:srgbClr val="0273C7"/>
                  </a:solidFill>
                  <a:latin typeface="Segoe UI"/>
                </a:rPr>
              </a:br>
              <a:r>
                <a:rPr lang="en-US" sz="1122" dirty="0">
                  <a:solidFill>
                    <a:srgbClr val="0273C7"/>
                  </a:solidFill>
                  <a:latin typeface="Segoe UI"/>
                </a:rPr>
                <a:t>processing</a:t>
              </a:r>
            </a:p>
          </p:txBody>
        </p:sp>
        <p:grpSp>
          <p:nvGrpSpPr>
            <p:cNvPr id="145" name="Group 144"/>
            <p:cNvGrpSpPr/>
            <p:nvPr/>
          </p:nvGrpSpPr>
          <p:grpSpPr>
            <a:xfrm>
              <a:off x="1822904" y="2501698"/>
              <a:ext cx="869859" cy="844124"/>
              <a:chOff x="2579112" y="3492574"/>
              <a:chExt cx="1188720" cy="1197977"/>
            </a:xfrm>
          </p:grpSpPr>
          <p:sp>
            <p:nvSpPr>
              <p:cNvPr id="146" name="TextBox 145"/>
              <p:cNvSpPr txBox="1"/>
              <p:nvPr/>
            </p:nvSpPr>
            <p:spPr>
              <a:xfrm>
                <a:off x="2640547" y="4288746"/>
                <a:ext cx="1094289" cy="401805"/>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Cloud </a:t>
                </a:r>
              </a:p>
              <a:p>
                <a:pPr algn="ctr" defTabSz="932563">
                  <a:lnSpc>
                    <a:spcPct val="90000"/>
                  </a:lnSpc>
                  <a:spcAft>
                    <a:spcPts val="450"/>
                  </a:spcAft>
                  <a:defRPr/>
                </a:pPr>
                <a:r>
                  <a:rPr lang="en-US" sz="1122" dirty="0">
                    <a:solidFill>
                      <a:srgbClr val="0273C7"/>
                    </a:solidFill>
                    <a:latin typeface="Segoe UI"/>
                  </a:rPr>
                  <a:t>Gateways</a:t>
                </a:r>
              </a:p>
            </p:txBody>
          </p:sp>
          <p:sp>
            <p:nvSpPr>
              <p:cNvPr id="147"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grpSp>
          <p:nvGrpSpPr>
            <p:cNvPr id="148" name="Group 147"/>
            <p:cNvGrpSpPr/>
            <p:nvPr/>
          </p:nvGrpSpPr>
          <p:grpSpPr>
            <a:xfrm>
              <a:off x="326047" y="2560557"/>
              <a:ext cx="703004" cy="843988"/>
              <a:chOff x="741063" y="2289942"/>
              <a:chExt cx="960700" cy="1197784"/>
            </a:xfrm>
          </p:grpSpPr>
          <p:sp>
            <p:nvSpPr>
              <p:cNvPr id="149"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50" name="TextBox 149"/>
              <p:cNvSpPr txBox="1"/>
              <p:nvPr/>
            </p:nvSpPr>
            <p:spPr>
              <a:xfrm>
                <a:off x="741063" y="3085922"/>
                <a:ext cx="960700" cy="401804"/>
              </a:xfrm>
              <a:prstGeom prst="rect">
                <a:avLst/>
              </a:prstGeom>
              <a:noFill/>
            </p:spPr>
            <p:txBody>
              <a:bodyPr wrap="square" lIns="0" tIns="0" rIns="0" bIns="0" rtlCol="0">
                <a:spAutoFit/>
              </a:bodyPr>
              <a:lstStyle/>
              <a:p>
                <a:pPr algn="ctr" defTabSz="932563">
                  <a:lnSpc>
                    <a:spcPct val="90000"/>
                  </a:lnSpc>
                  <a:spcAft>
                    <a:spcPts val="450"/>
                  </a:spcAft>
                  <a:defRPr/>
                </a:pPr>
                <a:r>
                  <a:rPr lang="en-US" sz="1122" dirty="0">
                    <a:solidFill>
                      <a:srgbClr val="0273C7"/>
                    </a:solidFill>
                    <a:latin typeface="Segoe UI"/>
                  </a:rPr>
                  <a:t>Modern </a:t>
                </a:r>
              </a:p>
              <a:p>
                <a:pPr algn="ctr" defTabSz="932563">
                  <a:lnSpc>
                    <a:spcPct val="90000"/>
                  </a:lnSpc>
                  <a:spcAft>
                    <a:spcPts val="450"/>
                  </a:spcAft>
                  <a:defRPr/>
                </a:pPr>
                <a:r>
                  <a:rPr lang="en-US" sz="1122" dirty="0">
                    <a:solidFill>
                      <a:srgbClr val="0273C7"/>
                    </a:solidFill>
                    <a:latin typeface="Segoe UI"/>
                  </a:rPr>
                  <a:t>Applications </a:t>
                </a:r>
              </a:p>
            </p:txBody>
          </p:sp>
        </p:grpSp>
        <p:sp>
          <p:nvSpPr>
            <p:cNvPr id="151" name="Freeform 8"/>
            <p:cNvSpPr>
              <a:spLocks noChangeAspect="1" noEditPoints="1"/>
            </p:cNvSpPr>
            <p:nvPr/>
          </p:nvSpPr>
          <p:spPr bwMode="black">
            <a:xfrm>
              <a:off x="7673636" y="2488255"/>
              <a:ext cx="307311" cy="29583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273C7"/>
            </a:solidFill>
            <a:ln>
              <a:noFill/>
            </a:ln>
          </p:spPr>
          <p:txBody>
            <a:bodyPr vert="horz" wrap="square" lIns="61715" tIns="30857" rIns="61715" bIns="30857" numCol="1" anchor="t" anchorCtr="0" compatLnSpc="1">
              <a:prstTxWarp prst="textNoShape">
                <a:avLst/>
              </a:prstTxWarp>
            </a:bodyPr>
            <a:lstStyle/>
            <a:p>
              <a:pPr defTabSz="932563">
                <a:defRPr/>
              </a:pPr>
              <a:endParaRPr lang="en-US" sz="1428" dirty="0">
                <a:solidFill>
                  <a:srgbClr val="404040"/>
                </a:solidFill>
                <a:latin typeface="Segoe UI"/>
              </a:endParaRPr>
            </a:p>
          </p:txBody>
        </p:sp>
        <p:sp>
          <p:nvSpPr>
            <p:cNvPr id="152" name="TextBox 151"/>
            <p:cNvSpPr txBox="1"/>
            <p:nvPr/>
          </p:nvSpPr>
          <p:spPr>
            <a:xfrm>
              <a:off x="8178096" y="2566187"/>
              <a:ext cx="518075"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Search and</a:t>
              </a:r>
              <a:br>
                <a:rPr lang="en-US" sz="1122" dirty="0">
                  <a:solidFill>
                    <a:srgbClr val="0273C7"/>
                  </a:solidFill>
                  <a:latin typeface="Segoe UI"/>
                </a:rPr>
              </a:br>
              <a:r>
                <a:rPr lang="en-US" sz="1122" dirty="0">
                  <a:solidFill>
                    <a:srgbClr val="0273C7"/>
                  </a:solidFill>
                  <a:latin typeface="Segoe UI"/>
                </a:rPr>
                <a:t>query</a:t>
              </a:r>
            </a:p>
          </p:txBody>
        </p:sp>
        <p:sp>
          <p:nvSpPr>
            <p:cNvPr id="153" name="TextBox 152"/>
            <p:cNvSpPr txBox="1"/>
            <p:nvPr/>
          </p:nvSpPr>
          <p:spPr>
            <a:xfrm>
              <a:off x="8178096" y="3033241"/>
              <a:ext cx="843789" cy="234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Microsoft Cortana</a:t>
              </a:r>
              <a:br>
                <a:rPr lang="en-US" sz="1122" dirty="0">
                  <a:solidFill>
                    <a:srgbClr val="0273C7"/>
                  </a:solidFill>
                  <a:latin typeface="Segoe UI"/>
                </a:rPr>
              </a:br>
              <a:r>
                <a:rPr lang="en-US" sz="1122" dirty="0">
                  <a:solidFill>
                    <a:srgbClr val="0273C7"/>
                  </a:solidFill>
                  <a:latin typeface="Segoe UI"/>
                </a:rPr>
                <a:t>Analytics </a:t>
              </a:r>
            </a:p>
          </p:txBody>
        </p:sp>
        <p:sp>
          <p:nvSpPr>
            <p:cNvPr id="154" name="TextBox 153"/>
            <p:cNvSpPr txBox="1"/>
            <p:nvPr/>
          </p:nvSpPr>
          <p:spPr>
            <a:xfrm>
              <a:off x="8178096" y="2009097"/>
              <a:ext cx="776206" cy="35206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0"/>
                </a:spcAft>
                <a:defRPr/>
              </a:pPr>
              <a:r>
                <a:rPr lang="en-US" sz="1122" dirty="0">
                  <a:solidFill>
                    <a:srgbClr val="0273C7"/>
                  </a:solidFill>
                  <a:latin typeface="Segoe UI"/>
                </a:rPr>
                <a:t>Microsoft </a:t>
              </a:r>
            </a:p>
            <a:p>
              <a:pPr defTabSz="932563">
                <a:spcAft>
                  <a:spcPts val="0"/>
                </a:spcAft>
                <a:defRPr/>
              </a:pPr>
              <a:r>
                <a:rPr lang="en-US" sz="1122" dirty="0">
                  <a:solidFill>
                    <a:srgbClr val="0273C7"/>
                  </a:solidFill>
                  <a:latin typeface="Segoe UI"/>
                </a:rPr>
                <a:t>Power BI based</a:t>
              </a:r>
            </a:p>
            <a:p>
              <a:pPr defTabSz="932563">
                <a:spcAft>
                  <a:spcPts val="450"/>
                </a:spcAft>
                <a:defRPr/>
              </a:pPr>
              <a:r>
                <a:rPr lang="en-US" sz="1122" dirty="0">
                  <a:solidFill>
                    <a:srgbClr val="0273C7"/>
                  </a:solidFill>
                  <a:latin typeface="Segoe UI"/>
                </a:rPr>
                <a:t>Dashboards</a:t>
              </a:r>
            </a:p>
          </p:txBody>
        </p:sp>
        <p:cxnSp>
          <p:nvCxnSpPr>
            <p:cNvPr id="155" name="Straight Arrow Connector 154"/>
            <p:cNvCxnSpPr>
              <a:stCxn id="149" idx="22"/>
              <a:endCxn id="147" idx="38"/>
            </p:cNvCxnSpPr>
            <p:nvPr/>
          </p:nvCxnSpPr>
          <p:spPr>
            <a:xfrm>
              <a:off x="924691" y="2772198"/>
              <a:ext cx="898213" cy="256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7" idx="8"/>
              <a:endCxn id="143" idx="2"/>
            </p:cNvCxnSpPr>
            <p:nvPr/>
          </p:nvCxnSpPr>
          <p:spPr>
            <a:xfrm flipV="1">
              <a:off x="2692763" y="2880426"/>
              <a:ext cx="588720" cy="334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3" idx="7"/>
              <a:endCxn id="159" idx="2"/>
            </p:cNvCxnSpPr>
            <p:nvPr/>
          </p:nvCxnSpPr>
          <p:spPr>
            <a:xfrm flipV="1">
              <a:off x="4213893" y="1830557"/>
              <a:ext cx="911091" cy="6668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3" idx="5"/>
              <a:endCxn id="188" idx="1"/>
            </p:cNvCxnSpPr>
            <p:nvPr/>
          </p:nvCxnSpPr>
          <p:spPr>
            <a:xfrm>
              <a:off x="4213893" y="3263402"/>
              <a:ext cx="339590" cy="11977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bwMode="auto">
            <a:xfrm>
              <a:off x="5124984" y="1456475"/>
              <a:ext cx="720339" cy="748164"/>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sp>
          <p:nvSpPr>
            <p:cNvPr id="160" name="Freeform 43"/>
            <p:cNvSpPr>
              <a:spLocks noChangeAspect="1" noEditPoints="1"/>
            </p:cNvSpPr>
            <p:nvPr/>
          </p:nvSpPr>
          <p:spPr bwMode="black">
            <a:xfrm>
              <a:off x="7749398" y="3493127"/>
              <a:ext cx="230282" cy="42745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61" name="TextBox 160"/>
            <p:cNvSpPr txBox="1"/>
            <p:nvPr/>
          </p:nvSpPr>
          <p:spPr>
            <a:xfrm>
              <a:off x="8178096" y="3507950"/>
              <a:ext cx="777889" cy="46941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spcAft>
                  <a:spcPts val="612"/>
                </a:spcAft>
                <a:defRPr/>
              </a:pPr>
              <a:r>
                <a:rPr lang="en-US" sz="1122" dirty="0">
                  <a:solidFill>
                    <a:srgbClr val="0273C7"/>
                  </a:solidFill>
                  <a:latin typeface="Segoe UI"/>
                </a:rPr>
                <a:t>Notifications </a:t>
              </a:r>
              <a:br>
                <a:rPr lang="en-US" sz="1122" dirty="0">
                  <a:solidFill>
                    <a:srgbClr val="0273C7"/>
                  </a:solidFill>
                  <a:latin typeface="Segoe UI"/>
                </a:rPr>
              </a:br>
              <a:r>
                <a:rPr lang="en-US" sz="1122" dirty="0">
                  <a:solidFill>
                    <a:srgbClr val="0273C7"/>
                  </a:solidFill>
                  <a:latin typeface="Segoe UI"/>
                </a:rPr>
                <a:t>and workflow</a:t>
              </a:r>
              <a:br>
                <a:rPr lang="en-US" sz="1122" dirty="0">
                  <a:solidFill>
                    <a:srgbClr val="0273C7"/>
                  </a:solidFill>
                  <a:latin typeface="Segoe UI"/>
                </a:rPr>
              </a:br>
              <a:r>
                <a:rPr lang="en-US" sz="1122" dirty="0">
                  <a:solidFill>
                    <a:srgbClr val="0273C7"/>
                  </a:solidFill>
                  <a:latin typeface="Segoe UI"/>
                </a:rPr>
                <a:t>interactions on devices</a:t>
              </a:r>
            </a:p>
          </p:txBody>
        </p:sp>
        <p:grpSp>
          <p:nvGrpSpPr>
            <p:cNvPr id="162" name="Group 161"/>
            <p:cNvGrpSpPr/>
            <p:nvPr/>
          </p:nvGrpSpPr>
          <p:grpSpPr>
            <a:xfrm>
              <a:off x="3598485" y="2798982"/>
              <a:ext cx="482832" cy="458568"/>
              <a:chOff x="7097986" y="2930421"/>
              <a:chExt cx="1699728" cy="1870084"/>
            </a:xfrm>
          </p:grpSpPr>
          <p:grpSp>
            <p:nvGrpSpPr>
              <p:cNvPr id="163" name="Group 162"/>
              <p:cNvGrpSpPr/>
              <p:nvPr/>
            </p:nvGrpSpPr>
            <p:grpSpPr>
              <a:xfrm>
                <a:off x="7097986" y="2930421"/>
                <a:ext cx="1699728" cy="441120"/>
                <a:chOff x="8193115" y="354643"/>
                <a:chExt cx="1699728" cy="441120"/>
              </a:xfrm>
            </p:grpSpPr>
            <p:sp>
              <p:nvSpPr>
                <p:cNvPr id="174" name="Rectangle 173"/>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5" name="Rectangle 174"/>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6" name="Rectangle 175"/>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sp>
            <p:nvSpPr>
              <p:cNvPr id="164" name="Rectangle 163"/>
              <p:cNvSpPr/>
              <p:nvPr/>
            </p:nvSpPr>
            <p:spPr>
              <a:xfrm>
                <a:off x="7489291" y="3371437"/>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5" name="Rectangle 164"/>
              <p:cNvSpPr/>
              <p:nvPr/>
            </p:nvSpPr>
            <p:spPr>
              <a:xfrm>
                <a:off x="7489291"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6" name="Rectangle 165"/>
              <p:cNvSpPr/>
              <p:nvPr/>
            </p:nvSpPr>
            <p:spPr>
              <a:xfrm>
                <a:off x="7489291" y="41004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7" name="Rectangle 166"/>
              <p:cNvSpPr/>
              <p:nvPr/>
            </p:nvSpPr>
            <p:spPr>
              <a:xfrm>
                <a:off x="7863895" y="35581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8" name="Rectangle 167"/>
              <p:cNvSpPr/>
              <p:nvPr/>
            </p:nvSpPr>
            <p:spPr>
              <a:xfrm>
                <a:off x="7863895" y="3922609"/>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69" name="Rectangle 168"/>
              <p:cNvSpPr/>
              <p:nvPr/>
            </p:nvSpPr>
            <p:spPr>
              <a:xfrm>
                <a:off x="8238499" y="3735923"/>
                <a:ext cx="297114"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nvGrpSpPr>
              <p:cNvPr id="170" name="Group 169"/>
              <p:cNvGrpSpPr/>
              <p:nvPr/>
            </p:nvGrpSpPr>
            <p:grpSpPr>
              <a:xfrm rot="10800000">
                <a:off x="7097986" y="4359385"/>
                <a:ext cx="1699728" cy="441120"/>
                <a:chOff x="8193115" y="354643"/>
                <a:chExt cx="1699728" cy="441120"/>
              </a:xfrm>
            </p:grpSpPr>
            <p:sp>
              <p:nvSpPr>
                <p:cNvPr id="171" name="Rectangle 170"/>
                <p:cNvSpPr/>
                <p:nvPr/>
              </p:nvSpPr>
              <p:spPr>
                <a:xfrm>
                  <a:off x="8193115" y="354643"/>
                  <a:ext cx="1699727"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2" name="Rectangle 171"/>
                <p:cNvSpPr/>
                <p:nvPr/>
              </p:nvSpPr>
              <p:spPr>
                <a:xfrm>
                  <a:off x="8193116"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sp>
              <p:nvSpPr>
                <p:cNvPr id="173" name="Rectangle 172"/>
                <p:cNvSpPr/>
                <p:nvPr/>
              </p:nvSpPr>
              <p:spPr>
                <a:xfrm>
                  <a:off x="9630742" y="536683"/>
                  <a:ext cx="262101" cy="25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932563">
                    <a:defRPr/>
                  </a:pPr>
                  <a:endParaRPr lang="en-US" sz="2040" dirty="0">
                    <a:solidFill>
                      <a:srgbClr val="404040"/>
                    </a:solidFill>
                    <a:latin typeface="Segoe UI"/>
                  </a:endParaRPr>
                </a:p>
              </p:txBody>
            </p:sp>
          </p:grpSp>
        </p:grpSp>
        <p:sp>
          <p:nvSpPr>
            <p:cNvPr id="177" name="Oval 176"/>
            <p:cNvSpPr/>
            <p:nvPr/>
          </p:nvSpPr>
          <p:spPr bwMode="auto">
            <a:xfrm>
              <a:off x="5124984" y="2227222"/>
              <a:ext cx="740604" cy="782380"/>
            </a:xfrm>
            <a:prstGeom prst="ellipse">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HD</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Insight</a:t>
              </a:r>
            </a:p>
            <a:p>
              <a:pPr algn="ctr" defTabSz="699134" fontAlgn="base">
                <a:lnSpc>
                  <a:spcPct val="90000"/>
                </a:lnSpc>
                <a:spcBef>
                  <a:spcPct val="0"/>
                </a:spcBef>
                <a:spcAft>
                  <a:spcPct val="0"/>
                </a:spcAft>
                <a:defRPr/>
              </a:pPr>
              <a:r>
                <a:rPr lang="en-US" sz="1224" dirty="0">
                  <a:gradFill>
                    <a:gsLst>
                      <a:gs pos="0">
                        <a:srgbClr val="FFFFFF"/>
                      </a:gs>
                      <a:gs pos="100000">
                        <a:srgbClr val="FFFFFF"/>
                      </a:gs>
                    </a:gsLst>
                    <a:lin ang="5400000" scaled="1"/>
                  </a:gradFill>
                  <a:latin typeface="Segoe UI"/>
                  <a:ea typeface="Segoe UI" pitchFamily="34" charset="0"/>
                  <a:cs typeface="Segoe UI" pitchFamily="34" charset="0"/>
                </a:rPr>
                <a:t>Storm</a:t>
              </a:r>
            </a:p>
          </p:txBody>
        </p:sp>
        <p:pic>
          <p:nvPicPr>
            <p:cNvPr id="178" name="Picture 17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616930" y="2968793"/>
              <a:ext cx="489673" cy="328479"/>
            </a:xfrm>
            <a:prstGeom prst="rect">
              <a:avLst/>
            </a:prstGeom>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254" y="4194175"/>
              <a:ext cx="550332" cy="388372"/>
            </a:xfrm>
            <a:prstGeom prst="rect">
              <a:avLst/>
            </a:prstGeom>
          </p:spPr>
        </p:pic>
        <p:sp>
          <p:nvSpPr>
            <p:cNvPr id="180" name="Right Arrow 52"/>
            <p:cNvSpPr/>
            <p:nvPr/>
          </p:nvSpPr>
          <p:spPr bwMode="auto">
            <a:xfrm>
              <a:off x="5845323" y="4183092"/>
              <a:ext cx="952737" cy="451016"/>
            </a:xfrm>
            <a:prstGeom prst="rightArrow">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marL="56669" defTabSz="699134" fontAlgn="base">
                <a:lnSpc>
                  <a:spcPct val="90000"/>
                </a:lnSpc>
                <a:spcBef>
                  <a:spcPct val="0"/>
                </a:spcBef>
                <a:spcAft>
                  <a:spcPct val="0"/>
                </a:spcAft>
                <a:defRPr/>
              </a:pPr>
              <a:r>
                <a:rPr lang="en-US" sz="1122" dirty="0">
                  <a:gradFill>
                    <a:gsLst>
                      <a:gs pos="0">
                        <a:srgbClr val="FFFFFF"/>
                      </a:gs>
                      <a:gs pos="100000">
                        <a:srgbClr val="FFFFFF"/>
                      </a:gs>
                    </a:gsLst>
                    <a:lin ang="5400000" scaled="1"/>
                  </a:gradFill>
                  <a:latin typeface="Segoe UI"/>
                  <a:ea typeface="Segoe UI" pitchFamily="34" charset="0"/>
                  <a:cs typeface="Segoe UI" pitchFamily="34" charset="0"/>
                </a:rPr>
                <a:t>Blockchain</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280" y="1949311"/>
              <a:ext cx="362680" cy="216257"/>
            </a:xfrm>
            <a:prstGeom prst="rect">
              <a:avLst/>
            </a:prstGeom>
          </p:spPr>
        </p:pic>
        <p:pic>
          <p:nvPicPr>
            <p:cNvPr id="182" name="Picture 2" descr="https://satonaoki.files.wordpress.com/2014/02/windows-azure-active-directory.png?w=614"/>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a:stretch/>
          </p:blipFill>
          <p:spPr bwMode="auto">
            <a:xfrm>
              <a:off x="1830973" y="4452275"/>
              <a:ext cx="268743" cy="27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3" name="Picture 1030"/>
            <p:cNvPicPr>
              <a:picLocks noChangeAspect="1"/>
            </p:cNvPicPr>
            <p:nvPr/>
          </p:nvPicPr>
          <p:blipFill>
            <a:blip r:embed="rId8">
              <a:clrChange>
                <a:clrFrom>
                  <a:srgbClr val="FFFFFF"/>
                </a:clrFrom>
                <a:clrTo>
                  <a:srgbClr val="FFFFFF">
                    <a:alpha val="0"/>
                  </a:srgbClr>
                </a:clrTo>
              </a:clrChange>
              <a:biLevel thresh="75000"/>
            </a:blip>
            <a:stretch>
              <a:fillRect/>
            </a:stretch>
          </p:blipFill>
          <p:spPr>
            <a:xfrm>
              <a:off x="2502670" y="4461157"/>
              <a:ext cx="270639" cy="256063"/>
            </a:xfrm>
            <a:prstGeom prst="rect">
              <a:avLst/>
            </a:prstGeom>
          </p:spPr>
        </p:pic>
        <p:sp>
          <p:nvSpPr>
            <p:cNvPr id="184" name="TextBox 183"/>
            <p:cNvSpPr txBox="1"/>
            <p:nvPr/>
          </p:nvSpPr>
          <p:spPr>
            <a:xfrm>
              <a:off x="8178096" y="4186053"/>
              <a:ext cx="829028" cy="704124"/>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32563">
                <a:defRPr/>
              </a:pPr>
              <a:r>
                <a:rPr lang="en-US" sz="1122" dirty="0">
                  <a:solidFill>
                    <a:srgbClr val="0273C7"/>
                  </a:solidFill>
                  <a:latin typeface="Segoe UI"/>
                </a:rPr>
                <a:t>Communication</a:t>
              </a:r>
              <a:br>
                <a:rPr lang="en-US" sz="1122" dirty="0">
                  <a:solidFill>
                    <a:srgbClr val="0273C7"/>
                  </a:solidFill>
                  <a:latin typeface="Segoe UI"/>
                </a:rPr>
              </a:br>
              <a:r>
                <a:rPr lang="en-US" sz="1122" dirty="0">
                  <a:solidFill>
                    <a:srgbClr val="0273C7"/>
                  </a:solidFill>
                  <a:latin typeface="Segoe UI"/>
                </a:rPr>
                <a:t>with </a:t>
              </a:r>
              <a:r>
                <a:rPr lang="en-US" sz="1122" dirty="0">
                  <a:solidFill>
                    <a:srgbClr val="0273C7"/>
                  </a:solidFill>
                </a:rPr>
                <a:t>existing LoB via Industry Protocols or Enterprise Infrastructure</a:t>
              </a:r>
              <a:endParaRPr lang="en-US" sz="1122" dirty="0">
                <a:solidFill>
                  <a:srgbClr val="0273C7"/>
                </a:solidFill>
                <a:latin typeface="Segoe UI"/>
              </a:endParaRPr>
            </a:p>
          </p:txBody>
        </p:sp>
        <p:cxnSp>
          <p:nvCxnSpPr>
            <p:cNvPr id="185" name="Straight Arrow Connector 184"/>
            <p:cNvCxnSpPr>
              <a:stCxn id="190" idx="1"/>
              <a:endCxn id="127" idx="2"/>
            </p:cNvCxnSpPr>
            <p:nvPr/>
          </p:nvCxnSpPr>
          <p:spPr>
            <a:xfrm flipH="1" flipV="1">
              <a:off x="805700" y="3775702"/>
              <a:ext cx="803181" cy="386842"/>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bwMode="auto">
            <a:xfrm>
              <a:off x="4553483" y="3121428"/>
              <a:ext cx="1338244" cy="617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ctr" anchorCtr="0" forceAA="0" compatLnSpc="1">
              <a:prstTxWarp prst="textNoShape">
                <a:avLst/>
              </a:prstTxWarp>
              <a:noAutofit/>
            </a:bodyPr>
            <a:lstStyle/>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Business </a:t>
              </a:r>
            </a:p>
            <a:p>
              <a:pPr marL="466298" defTabSz="699134">
                <a:lnSpc>
                  <a:spcPct val="90000"/>
                </a:lnSpc>
                <a:defRPr/>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Logic Apps</a:t>
              </a:r>
            </a:p>
          </p:txBody>
        </p:sp>
        <p:sp>
          <p:nvSpPr>
            <p:cNvPr id="187" name="Left-Right Arrow 82"/>
            <p:cNvSpPr/>
            <p:nvPr/>
          </p:nvSpPr>
          <p:spPr bwMode="auto">
            <a:xfrm>
              <a:off x="4337993" y="3336974"/>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8" name="Rectangle 187"/>
            <p:cNvSpPr/>
            <p:nvPr/>
          </p:nvSpPr>
          <p:spPr bwMode="auto">
            <a:xfrm>
              <a:off x="4553483" y="3826027"/>
              <a:ext cx="1348816" cy="1270261"/>
            </a:xfrm>
            <a:prstGeom prst="rect">
              <a:avLst/>
            </a:prstGeom>
            <a:solidFill>
              <a:srgbClr val="EAEAEA"/>
            </a:solidFill>
            <a:ln>
              <a:solidFill>
                <a:srgbClr val="0273C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89" name="Left-Right Arrow 83"/>
            <p:cNvSpPr/>
            <p:nvPr/>
          </p:nvSpPr>
          <p:spPr bwMode="auto">
            <a:xfrm>
              <a:off x="5746228" y="3352623"/>
              <a:ext cx="307796" cy="193293"/>
            </a:xfrm>
            <a:prstGeom prst="leftRightArrow">
              <a:avLst/>
            </a:prstGeom>
            <a:solidFill>
              <a:schemeClr val="tx1"/>
            </a:solidFill>
            <a:ln w="25400">
              <a:solidFill>
                <a:schemeClr val="bg1">
                  <a:lumMod val="95000"/>
                  <a:lumOff val="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0" name="Rectangle 189"/>
            <p:cNvSpPr/>
            <p:nvPr/>
          </p:nvSpPr>
          <p:spPr bwMode="auto">
            <a:xfrm>
              <a:off x="1608881" y="3904820"/>
              <a:ext cx="1338244" cy="515447"/>
            </a:xfrm>
            <a:prstGeom prst="rect">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03" tIns="68564" rIns="109703" bIns="68564" numCol="1" spcCol="0" rtlCol="0" fromWordArt="0" anchor="t" anchorCtr="0" forceAA="0" compatLnSpc="1">
              <a:prstTxWarp prst="textNoShape">
                <a:avLst/>
              </a:prstTxWarp>
              <a:noAutofit/>
            </a:bodyPr>
            <a:lstStyle/>
            <a:p>
              <a:pPr defTabSz="699134">
                <a:lnSpc>
                  <a:spcPct val="90000"/>
                </a:lnSpc>
              </a:pPr>
              <a:r>
                <a:rPr lang="en-US" sz="1632" dirty="0">
                  <a:gradFill>
                    <a:gsLst>
                      <a:gs pos="0">
                        <a:srgbClr val="FFFFFF"/>
                      </a:gs>
                      <a:gs pos="100000">
                        <a:srgbClr val="FFFFFF"/>
                      </a:gs>
                    </a:gsLst>
                    <a:lin ang="5400000" scaled="1"/>
                  </a:gradFill>
                  <a:latin typeface="Segoe UI"/>
                  <a:ea typeface="Segoe UI" pitchFamily="34" charset="0"/>
                  <a:cs typeface="Segoe UI" pitchFamily="34" charset="0"/>
                </a:rPr>
                <a:t>Identity and </a:t>
              </a:r>
              <a:br>
                <a:rPr lang="en-US" sz="1632" dirty="0">
                  <a:gradFill>
                    <a:gsLst>
                      <a:gs pos="0">
                        <a:srgbClr val="FFFFFF"/>
                      </a:gs>
                      <a:gs pos="100000">
                        <a:srgbClr val="FFFFFF"/>
                      </a:gs>
                    </a:gsLst>
                    <a:lin ang="5400000" scaled="1"/>
                  </a:gradFill>
                  <a:latin typeface="Segoe UI"/>
                  <a:ea typeface="Segoe UI" pitchFamily="34" charset="0"/>
                  <a:cs typeface="Segoe UI" pitchFamily="34" charset="0"/>
                </a:rPr>
              </a:br>
              <a:r>
                <a:rPr lang="en-US" sz="1632" dirty="0">
                  <a:gradFill>
                    <a:gsLst>
                      <a:gs pos="0">
                        <a:srgbClr val="FFFFFF"/>
                      </a:gs>
                      <a:gs pos="100000">
                        <a:srgbClr val="FFFFFF"/>
                      </a:gs>
                    </a:gsLst>
                    <a:lin ang="5400000" scaled="1"/>
                  </a:gradFill>
                  <a:latin typeface="Segoe UI"/>
                  <a:ea typeface="Segoe UI" pitchFamily="34" charset="0"/>
                  <a:cs typeface="Segoe UI" pitchFamily="34" charset="0"/>
                </a:rPr>
                <a:t>Key Management</a:t>
              </a:r>
            </a:p>
          </p:txBody>
        </p:sp>
        <p:cxnSp>
          <p:nvCxnSpPr>
            <p:cNvPr id="191" name="Straight Arrow Connector 190"/>
            <p:cNvCxnSpPr>
              <a:stCxn id="188" idx="1"/>
              <a:endCxn id="126" idx="3"/>
            </p:cNvCxnSpPr>
            <p:nvPr/>
          </p:nvCxnSpPr>
          <p:spPr>
            <a:xfrm flipH="1">
              <a:off x="2947124" y="4461158"/>
              <a:ext cx="1606359" cy="165726"/>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65" y="1521441"/>
              <a:ext cx="462710" cy="396407"/>
            </a:xfrm>
            <a:prstGeom prst="rect">
              <a:avLst/>
            </a:prstGeom>
          </p:spPr>
        </p:pic>
        <p:sp>
          <p:nvSpPr>
            <p:cNvPr id="193" name="Right Arrow 78"/>
            <p:cNvSpPr/>
            <p:nvPr/>
          </p:nvSpPr>
          <p:spPr bwMode="auto">
            <a:xfrm>
              <a:off x="7415748" y="1056429"/>
              <a:ext cx="179486" cy="192742"/>
            </a:xfrm>
            <a:prstGeom prst="rightArrow">
              <a:avLst/>
            </a:prstGeom>
            <a:solidFill>
              <a:schemeClr val="tx1"/>
            </a:solid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34" fontAlgn="base">
                <a:lnSpc>
                  <a:spcPct val="90000"/>
                </a:lnSpc>
                <a:spcBef>
                  <a:spcPct val="0"/>
                </a:spcBef>
                <a:spcAft>
                  <a:spcPct val="0"/>
                </a:spcAft>
                <a:defRPr/>
              </a:pPr>
              <a:endParaRPr lang="en-US" sz="1836"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4" name="Freeform 34"/>
            <p:cNvSpPr>
              <a:spLocks noChangeAspect="1" noEditPoints="1"/>
            </p:cNvSpPr>
            <p:nvPr/>
          </p:nvSpPr>
          <p:spPr bwMode="auto">
            <a:xfrm>
              <a:off x="7665055" y="1525077"/>
              <a:ext cx="340995" cy="323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0273C7"/>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sp>
          <p:nvSpPr>
            <p:cNvPr id="195" name="TextBox 194"/>
            <p:cNvSpPr txBox="1"/>
            <p:nvPr/>
          </p:nvSpPr>
          <p:spPr>
            <a:xfrm>
              <a:off x="8178096" y="1536268"/>
              <a:ext cx="777889" cy="234708"/>
            </a:xfrm>
            <a:prstGeom prst="rect">
              <a:avLst/>
            </a:prstGeom>
            <a:noFill/>
          </p:spPr>
          <p:txBody>
            <a:bodyPr wrap="square" lIns="0" tIns="0" rIns="0" bIns="0" rtlCol="0">
              <a:spAutoFit/>
            </a:bodyPr>
            <a:lstStyle/>
            <a:p>
              <a:pPr defTabSz="932563">
                <a:lnSpc>
                  <a:spcPct val="90000"/>
                </a:lnSpc>
                <a:spcAft>
                  <a:spcPts val="450"/>
                </a:spcAft>
                <a:defRPr/>
              </a:pPr>
              <a:r>
                <a:rPr lang="en-US" sz="1122" dirty="0">
                  <a:solidFill>
                    <a:srgbClr val="0273C7"/>
                  </a:solidFill>
                  <a:latin typeface="Segoe UI"/>
                </a:rPr>
                <a:t>Modern Applications</a:t>
              </a:r>
            </a:p>
          </p:txBody>
        </p:sp>
        <p:sp>
          <p:nvSpPr>
            <p:cNvPr id="196" name="Rectangle 195"/>
            <p:cNvSpPr/>
            <p:nvPr/>
          </p:nvSpPr>
          <p:spPr>
            <a:xfrm>
              <a:off x="6123751" y="2419095"/>
              <a:ext cx="1258248" cy="1003174"/>
            </a:xfrm>
            <a:prstGeom prst="rect">
              <a:avLst/>
            </a:prstGeom>
          </p:spPr>
          <p:txBody>
            <a:bodyPr wrap="none">
              <a:spAutoFit/>
            </a:bodyPr>
            <a:lstStyle/>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Service bus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DBs</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t>Azure storage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HDInsight</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SQL Data Warehouse</a:t>
              </a:r>
            </a:p>
            <a:p>
              <a:pPr marL="174862" indent="-174862" defTabSz="699134" fontAlgn="base">
                <a:lnSpc>
                  <a:spcPct val="90000"/>
                </a:lnSpc>
                <a:spcBef>
                  <a:spcPct val="0"/>
                </a:spcBef>
                <a:spcAft>
                  <a:spcPct val="0"/>
                </a:spcAft>
                <a:buFont typeface="Arial" panose="020B0604020202020204" pitchFamily="34" charset="0"/>
                <a:buChar char="•"/>
                <a:defRPr/>
              </a:pPr>
              <a:r>
                <a:rPr lang="en-US" sz="1122" dirty="0">
                  <a:latin typeface="Segoe UI"/>
                </a:rPr>
                <a:t>Azure Data Lake</a:t>
              </a:r>
            </a:p>
            <a:p>
              <a:pPr marL="174862" indent="-174862" defTabSz="699134" fontAlgn="base">
                <a:lnSpc>
                  <a:spcPct val="90000"/>
                </a:lnSpc>
                <a:spcBef>
                  <a:spcPct val="0"/>
                </a:spcBef>
                <a:spcAft>
                  <a:spcPct val="0"/>
                </a:spcAft>
                <a:buFont typeface="Arial" panose="020B0604020202020204" pitchFamily="34" charset="0"/>
                <a:buChar char="•"/>
                <a:defRPr/>
              </a:pPr>
              <a:endParaRPr lang="en-US" sz="1122" dirty="0">
                <a:latin typeface="Segoe UI"/>
              </a:endParaRPr>
            </a:p>
            <a:p>
              <a:pPr defTabSz="699134" fontAlgn="base">
                <a:lnSpc>
                  <a:spcPct val="90000"/>
                </a:lnSpc>
                <a:spcBef>
                  <a:spcPct val="0"/>
                </a:spcBef>
                <a:spcAft>
                  <a:spcPct val="0"/>
                </a:spcAft>
                <a:defRPr/>
              </a:pPr>
              <a:endParaRPr lang="en-US" sz="1071" dirty="0">
                <a:ea typeface="Segoe UI" pitchFamily="34" charset="0"/>
                <a:cs typeface="Segoe UI" pitchFamily="34" charset="0"/>
              </a:endParaRPr>
            </a:p>
          </p:txBody>
        </p:sp>
        <p:sp>
          <p:nvSpPr>
            <p:cNvPr id="197" name="Rectangle 196"/>
            <p:cNvSpPr/>
            <p:nvPr/>
          </p:nvSpPr>
          <p:spPr>
            <a:xfrm>
              <a:off x="6644925" y="4577021"/>
              <a:ext cx="829532" cy="304423"/>
            </a:xfrm>
            <a:prstGeom prst="rect">
              <a:avLst/>
            </a:prstGeom>
          </p:spPr>
          <p:txBody>
            <a:bodyPr wrap="square">
              <a:spAutoFit/>
            </a:bodyPr>
            <a:lstStyle/>
            <a:p>
              <a:pPr algn="ctr" defTabSz="699134" fontAlgn="base">
                <a:lnSpc>
                  <a:spcPct val="90000"/>
                </a:lnSpc>
                <a:spcBef>
                  <a:spcPct val="0"/>
                </a:spcBef>
                <a:spcAft>
                  <a:spcPct val="0"/>
                </a:spcAft>
                <a:defRPr/>
              </a:pPr>
              <a:r>
                <a:rPr lang="en-US" sz="1122" b="1" dirty="0">
                  <a:solidFill>
                    <a:srgbClr val="0273C7"/>
                  </a:solidFill>
                </a:rPr>
                <a:t>Blockchain Ledger</a:t>
              </a:r>
            </a:p>
          </p:txBody>
        </p:sp>
        <p:grpSp>
          <p:nvGrpSpPr>
            <p:cNvPr id="198" name="Group 197"/>
            <p:cNvGrpSpPr/>
            <p:nvPr/>
          </p:nvGrpSpPr>
          <p:grpSpPr>
            <a:xfrm>
              <a:off x="6026174" y="1569115"/>
              <a:ext cx="729552" cy="842402"/>
              <a:chOff x="6099852" y="1521441"/>
              <a:chExt cx="729552" cy="842402"/>
            </a:xfrm>
          </p:grpSpPr>
          <p:sp>
            <p:nvSpPr>
              <p:cNvPr id="199" name="Right Arrow 52"/>
              <p:cNvSpPr/>
              <p:nvPr/>
            </p:nvSpPr>
            <p:spPr bwMode="auto">
              <a:xfrm>
                <a:off x="6101326" y="1521441"/>
                <a:ext cx="728078" cy="37056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0" name="Right Arrow 52"/>
              <p:cNvSpPr/>
              <p:nvPr/>
            </p:nvSpPr>
            <p:spPr bwMode="auto">
              <a:xfrm>
                <a:off x="6099852" y="1858360"/>
                <a:ext cx="591831" cy="302052"/>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1" name="Right Arrow 52"/>
              <p:cNvSpPr/>
              <p:nvPr/>
            </p:nvSpPr>
            <p:spPr bwMode="auto">
              <a:xfrm>
                <a:off x="6105703" y="2142248"/>
                <a:ext cx="473520" cy="221595"/>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0" rIns="0" bIns="0" numCol="1" spcCol="0" rtlCol="0" fromWordArt="0" anchor="ctr" anchorCtr="0" forceAA="0" compatLnSpc="1">
                <a:prstTxWarp prst="textNoShape">
                  <a:avLst/>
                </a:prstTxWarp>
                <a:noAutofit/>
              </a:bodyPr>
              <a:lstStyle/>
              <a:p>
                <a:pPr defTabSz="699134" fontAlgn="base">
                  <a:lnSpc>
                    <a:spcPct val="90000"/>
                  </a:lnSpc>
                  <a:spcBef>
                    <a:spcPct val="0"/>
                  </a:spcBef>
                  <a:spcAft>
                    <a:spcPct val="0"/>
                  </a:spcAft>
                  <a:defRPr/>
                </a:pPr>
                <a:endParaRPr lang="en-US" sz="102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pic>
          <p:nvPicPr>
            <p:cNvPr id="202" name="Picture 201"/>
            <p:cNvPicPr>
              <a:picLocks noChangeAspect="1"/>
            </p:cNvPicPr>
            <p:nvPr/>
          </p:nvPicPr>
          <p:blipFill>
            <a:blip r:embed="rId10"/>
            <a:stretch>
              <a:fillRect/>
            </a:stretch>
          </p:blipFill>
          <p:spPr>
            <a:xfrm>
              <a:off x="7692955" y="4248150"/>
              <a:ext cx="359483" cy="627183"/>
            </a:xfrm>
            <a:prstGeom prst="rect">
              <a:avLst/>
            </a:prstGeom>
          </p:spPr>
        </p:pic>
        <p:cxnSp>
          <p:nvCxnSpPr>
            <p:cNvPr id="203" name="Straight Connector 202"/>
            <p:cNvCxnSpPr/>
            <p:nvPr/>
          </p:nvCxnSpPr>
          <p:spPr>
            <a:xfrm flipH="1" flipV="1">
              <a:off x="7505491" y="1877795"/>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7480639" y="241998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7509165" y="2888406"/>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7496364" y="3333750"/>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7508043" y="4036574"/>
              <a:ext cx="1526485" cy="9965"/>
            </a:xfrm>
            <a:prstGeom prst="line">
              <a:avLst/>
            </a:prstGeom>
            <a:ln w="31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Arrow Connector 169"/>
            <p:cNvCxnSpPr>
              <a:stCxn id="192" idx="3"/>
              <a:endCxn id="147" idx="35"/>
            </p:cNvCxnSpPr>
            <p:nvPr/>
          </p:nvCxnSpPr>
          <p:spPr>
            <a:xfrm>
              <a:off x="909975" y="1719645"/>
              <a:ext cx="1207517" cy="782056"/>
            </a:xfrm>
            <a:prstGeom prst="bentConnector3">
              <a:avLst>
                <a:gd name="adj1" fmla="val 99819"/>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43" idx="7"/>
              <a:endCxn id="177" idx="2"/>
            </p:cNvCxnSpPr>
            <p:nvPr/>
          </p:nvCxnSpPr>
          <p:spPr>
            <a:xfrm>
              <a:off x="4213893" y="2497450"/>
              <a:ext cx="911091" cy="12096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Arc 209"/>
            <p:cNvSpPr/>
            <p:nvPr/>
          </p:nvSpPr>
          <p:spPr>
            <a:xfrm rot="1436888">
              <a:off x="3947192" y="2220257"/>
              <a:ext cx="533400" cy="757823"/>
            </a:xfrm>
            <a:prstGeom prst="arc">
              <a:avLst>
                <a:gd name="adj1" fmla="val 16200000"/>
                <a:gd name="adj2" fmla="val 20585455"/>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56" dirty="0"/>
            </a:p>
          </p:txBody>
        </p:sp>
        <p:sp>
          <p:nvSpPr>
            <p:cNvPr id="211" name="Freeform 34"/>
            <p:cNvSpPr>
              <a:spLocks noChangeAspect="1" noEditPoints="1"/>
            </p:cNvSpPr>
            <p:nvPr/>
          </p:nvSpPr>
          <p:spPr bwMode="auto">
            <a:xfrm>
              <a:off x="4655740" y="3339323"/>
              <a:ext cx="247110" cy="234254"/>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932563">
                <a:defRPr/>
              </a:pPr>
              <a:endParaRPr lang="en-US" sz="1632" dirty="0">
                <a:solidFill>
                  <a:srgbClr val="404040"/>
                </a:solidFill>
                <a:latin typeface="Segoe UI"/>
              </a:endParaRPr>
            </a:p>
          </p:txBody>
        </p:sp>
        <p:grpSp>
          <p:nvGrpSpPr>
            <p:cNvPr id="212" name="Group 211"/>
            <p:cNvGrpSpPr/>
            <p:nvPr/>
          </p:nvGrpSpPr>
          <p:grpSpPr>
            <a:xfrm>
              <a:off x="4575009" y="3859036"/>
              <a:ext cx="1292739" cy="1220494"/>
              <a:chOff x="4617536" y="3975883"/>
              <a:chExt cx="1161646" cy="1074660"/>
            </a:xfrm>
          </p:grpSpPr>
          <p:sp>
            <p:nvSpPr>
              <p:cNvPr id="213" name="Oval 212"/>
              <p:cNvSpPr/>
              <p:nvPr/>
            </p:nvSpPr>
            <p:spPr bwMode="auto">
              <a:xfrm>
                <a:off x="4617536" y="4469785"/>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latin typeface="Segoe UI"/>
                    <a:ea typeface="Segoe UI" pitchFamily="34" charset="0"/>
                    <a:cs typeface="Segoe UI" pitchFamily="34" charset="0"/>
                  </a:rPr>
                  <a:t>IaaS</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Hosted</a:t>
                </a:r>
                <a:br>
                  <a:rPr lang="en-US" sz="1071" dirty="0">
                    <a:gradFill>
                      <a:gsLst>
                        <a:gs pos="0">
                          <a:srgbClr val="FFFFFF"/>
                        </a:gs>
                        <a:gs pos="100000">
                          <a:srgbClr val="FFFFFF"/>
                        </a:gs>
                      </a:gsLst>
                      <a:lin ang="5400000" scaled="1"/>
                    </a:gradFill>
                    <a:latin typeface="Segoe UI"/>
                    <a:ea typeface="Segoe UI" pitchFamily="34" charset="0"/>
                    <a:cs typeface="Segoe UI" pitchFamily="34" charset="0"/>
                  </a:rPr>
                </a:br>
                <a:r>
                  <a:rPr lang="en-US" sz="1071" dirty="0">
                    <a:gradFill>
                      <a:gsLst>
                        <a:gs pos="0">
                          <a:srgbClr val="FFFFFF"/>
                        </a:gs>
                        <a:gs pos="100000">
                          <a:srgbClr val="FFFFFF"/>
                        </a:gs>
                      </a:gsLst>
                      <a:lin ang="5400000" scaled="1"/>
                    </a:gradFill>
                    <a:latin typeface="Segoe UI"/>
                    <a:ea typeface="Segoe UI" pitchFamily="34" charset="0"/>
                    <a:cs typeface="Segoe UI" pitchFamily="34" charset="0"/>
                  </a:rPr>
                  <a:t>Code</a:t>
                </a:r>
              </a:p>
            </p:txBody>
          </p:sp>
          <p:sp>
            <p:nvSpPr>
              <p:cNvPr id="214" name="Oval 213"/>
              <p:cNvSpPr/>
              <p:nvPr/>
            </p:nvSpPr>
            <p:spPr bwMode="auto">
              <a:xfrm>
                <a:off x="5208540" y="4483211"/>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Smart</a:t>
                </a:r>
                <a:br>
                  <a:rPr lang="en-US" sz="1071" dirty="0">
                    <a:gradFill>
                      <a:gsLst>
                        <a:gs pos="0">
                          <a:srgbClr val="FFFFFF"/>
                        </a:gs>
                        <a:gs pos="100000">
                          <a:srgbClr val="FFFFFF"/>
                        </a:gs>
                      </a:gsLst>
                      <a:lin ang="5400000" scaled="1"/>
                    </a:gradFill>
                    <a:ea typeface="Segoe UI" pitchFamily="34" charset="0"/>
                    <a:cs typeface="Segoe UI" pitchFamily="34" charset="0"/>
                  </a:rPr>
                </a:br>
                <a:r>
                  <a:rPr lang="en-US" sz="1071" dirty="0">
                    <a:gradFill>
                      <a:gsLst>
                        <a:gs pos="0">
                          <a:srgbClr val="FFFFFF"/>
                        </a:gs>
                        <a:gs pos="100000">
                          <a:srgbClr val="FFFFFF"/>
                        </a:gs>
                      </a:gsLst>
                      <a:lin ang="5400000" scaled="1"/>
                    </a:gradFill>
                    <a:ea typeface="Segoe UI" pitchFamily="34" charset="0"/>
                    <a:cs typeface="Segoe UI" pitchFamily="34" charset="0"/>
                  </a:rPr>
                  <a:t>Contracts</a:t>
                </a:r>
              </a:p>
            </p:txBody>
          </p:sp>
          <p:sp>
            <p:nvSpPr>
              <p:cNvPr id="215" name="Oval 214"/>
              <p:cNvSpPr/>
              <p:nvPr/>
            </p:nvSpPr>
            <p:spPr bwMode="auto">
              <a:xfrm>
                <a:off x="4918243" y="3975883"/>
                <a:ext cx="570642" cy="567332"/>
              </a:xfrm>
              <a:prstGeom prst="ellipse">
                <a:avLst/>
              </a:prstGeom>
              <a:solidFill>
                <a:srgbClr val="027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82" rIns="0" bIns="0" numCol="1" spcCol="0" rtlCol="0" fromWordArt="0" anchor="ctr" anchorCtr="0" forceAA="0" compatLnSpc="1">
                <a:prstTxWarp prst="textNoShape">
                  <a:avLst/>
                </a:prstTxWarp>
                <a:noAutofit/>
              </a:bodyPr>
              <a:lstStyle/>
              <a:p>
                <a:pPr algn="ctr" defTabSz="699134" fontAlgn="base">
                  <a:lnSpc>
                    <a:spcPct val="90000"/>
                  </a:lnSpc>
                  <a:spcBef>
                    <a:spcPct val="0"/>
                  </a:spcBef>
                  <a:spcAft>
                    <a:spcPct val="0"/>
                  </a:spcAft>
                  <a:defRPr/>
                </a:pPr>
                <a:r>
                  <a:rPr lang="en-US" sz="1071" dirty="0">
                    <a:gradFill>
                      <a:gsLst>
                        <a:gs pos="0">
                          <a:srgbClr val="FFFFFF"/>
                        </a:gs>
                        <a:gs pos="100000">
                          <a:srgbClr val="FFFFFF"/>
                        </a:gs>
                      </a:gsLst>
                      <a:lin ang="5400000" scaled="1"/>
                    </a:gradFill>
                    <a:ea typeface="Segoe UI" pitchFamily="34" charset="0"/>
                    <a:cs typeface="Segoe UI" pitchFamily="34" charset="0"/>
                  </a:rPr>
                  <a:t>Functions</a:t>
                </a:r>
                <a:endParaRPr lang="en-US" sz="1071"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216" name="Group 215"/>
            <p:cNvGrpSpPr/>
            <p:nvPr/>
          </p:nvGrpSpPr>
          <p:grpSpPr>
            <a:xfrm>
              <a:off x="6699507" y="1467208"/>
              <a:ext cx="651584" cy="737432"/>
              <a:chOff x="519686" y="4073315"/>
              <a:chExt cx="415954" cy="726019"/>
            </a:xfrm>
          </p:grpSpPr>
          <p:pic>
            <p:nvPicPr>
              <p:cNvPr id="217" name="Picture 216"/>
              <p:cNvPicPr>
                <a:picLocks noChangeAspect="1"/>
              </p:cNvPicPr>
              <p:nvPr/>
            </p:nvPicPr>
            <p:blipFill rotWithShape="1">
              <a:blip r:embed="rId11"/>
              <a:srcRect b="64004"/>
              <a:stretch/>
            </p:blipFill>
            <p:spPr>
              <a:xfrm>
                <a:off x="519686" y="4459184"/>
                <a:ext cx="229933" cy="340150"/>
              </a:xfrm>
              <a:prstGeom prst="rect">
                <a:avLst/>
              </a:prstGeom>
            </p:spPr>
          </p:pic>
          <p:pic>
            <p:nvPicPr>
              <p:cNvPr id="218" name="Picture 217"/>
              <p:cNvPicPr>
                <a:picLocks noChangeAspect="1"/>
              </p:cNvPicPr>
              <p:nvPr/>
            </p:nvPicPr>
            <p:blipFill rotWithShape="1">
              <a:blip r:embed="rId11"/>
              <a:srcRect b="64004"/>
              <a:stretch/>
            </p:blipFill>
            <p:spPr>
              <a:xfrm>
                <a:off x="559037" y="4073315"/>
                <a:ext cx="161511" cy="238931"/>
              </a:xfrm>
              <a:prstGeom prst="rect">
                <a:avLst/>
              </a:prstGeom>
            </p:spPr>
          </p:pic>
          <p:pic>
            <p:nvPicPr>
              <p:cNvPr id="219" name="Picture 218"/>
              <p:cNvPicPr>
                <a:picLocks noChangeAspect="1"/>
              </p:cNvPicPr>
              <p:nvPr/>
            </p:nvPicPr>
            <p:blipFill rotWithShape="1">
              <a:blip r:embed="rId11"/>
              <a:srcRect b="64004"/>
              <a:stretch/>
            </p:blipFill>
            <p:spPr>
              <a:xfrm>
                <a:off x="763068" y="4223804"/>
                <a:ext cx="172572" cy="255293"/>
              </a:xfrm>
              <a:prstGeom prst="rect">
                <a:avLst/>
              </a:prstGeom>
            </p:spPr>
          </p:pic>
        </p:grpSp>
        <p:sp>
          <p:nvSpPr>
            <p:cNvPr id="220" name="Rectangle 219"/>
            <p:cNvSpPr/>
            <p:nvPr/>
          </p:nvSpPr>
          <p:spPr>
            <a:xfrm>
              <a:off x="1490040" y="4703486"/>
              <a:ext cx="1021009"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Active Directory</a:t>
              </a:r>
            </a:p>
          </p:txBody>
        </p:sp>
        <p:sp>
          <p:nvSpPr>
            <p:cNvPr id="221" name="Rectangle 220"/>
            <p:cNvSpPr/>
            <p:nvPr/>
          </p:nvSpPr>
          <p:spPr>
            <a:xfrm>
              <a:off x="2265190" y="4703486"/>
              <a:ext cx="714331" cy="352837"/>
            </a:xfrm>
            <a:prstGeom prst="rect">
              <a:avLst/>
            </a:prstGeom>
          </p:spPr>
          <p:txBody>
            <a:bodyPr wrap="square">
              <a:spAutoFit/>
            </a:bodyPr>
            <a:lstStyle/>
            <a:p>
              <a:pPr algn="ctr" defTabSz="932563">
                <a:lnSpc>
                  <a:spcPct val="90000"/>
                </a:lnSpc>
                <a:spcAft>
                  <a:spcPts val="450"/>
                </a:spcAft>
                <a:defRPr/>
              </a:pPr>
              <a:r>
                <a:rPr lang="en-US" sz="1122" dirty="0"/>
                <a:t>Azure </a:t>
              </a:r>
            </a:p>
            <a:p>
              <a:pPr algn="ctr" defTabSz="932563">
                <a:lnSpc>
                  <a:spcPct val="90000"/>
                </a:lnSpc>
                <a:spcAft>
                  <a:spcPts val="450"/>
                </a:spcAft>
                <a:defRPr/>
              </a:pPr>
              <a:r>
                <a:rPr lang="en-US" sz="1122" dirty="0"/>
                <a:t>Key Vault</a:t>
              </a:r>
            </a:p>
          </p:txBody>
        </p:sp>
        <p:pic>
          <p:nvPicPr>
            <p:cNvPr id="222" name="Picture 221"/>
            <p:cNvPicPr>
              <a:picLocks noChangeAspect="1"/>
            </p:cNvPicPr>
            <p:nvPr/>
          </p:nvPicPr>
          <p:blipFill>
            <a:blip r:embed="rId12"/>
            <a:stretch>
              <a:fillRect/>
            </a:stretch>
          </p:blipFill>
          <p:spPr>
            <a:xfrm>
              <a:off x="7660453" y="2017892"/>
              <a:ext cx="349472" cy="324510"/>
            </a:xfrm>
            <a:prstGeom prst="rect">
              <a:avLst/>
            </a:prstGeom>
          </p:spPr>
        </p:pic>
      </p:grpSp>
    </p:spTree>
    <p:extLst>
      <p:ext uri="{BB962C8B-B14F-4D97-AF65-F5344CB8AC3E}">
        <p14:creationId xmlns:p14="http://schemas.microsoft.com/office/powerpoint/2010/main" val="9155158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Build development environment consisting of blockchain protocol clients and network infrastructure</a:t>
            </a:r>
          </a:p>
        </p:txBody>
      </p:sp>
      <p:sp>
        <p:nvSpPr>
          <p:cNvPr id="3" name="Text Placeholder 2"/>
          <p:cNvSpPr>
            <a:spLocks noGrp="1"/>
          </p:cNvSpPr>
          <p:nvPr>
            <p:ph type="body" sz="quarter" idx="10"/>
          </p:nvPr>
        </p:nvSpPr>
        <p:spPr>
          <a:xfrm>
            <a:off x="198437" y="1744662"/>
            <a:ext cx="5828185" cy="5644622"/>
          </a:xfrm>
        </p:spPr>
        <p:txBody>
          <a:bodyPr/>
          <a:lstStyle/>
          <a:p>
            <a:r>
              <a:rPr lang="en-US" sz="1600" dirty="0"/>
              <a:t>Build Blockchain Network on premises/cloud providers: 3 weeks</a:t>
            </a:r>
          </a:p>
          <a:p>
            <a:r>
              <a:rPr lang="en-US" sz="1600" dirty="0"/>
              <a:t>Review blockchain protocol specific network documentation</a:t>
            </a:r>
          </a:p>
          <a:p>
            <a:r>
              <a:rPr lang="en-US" sz="1600" dirty="0"/>
              <a:t>Determine topology for a consortium network</a:t>
            </a:r>
          </a:p>
          <a:p>
            <a:r>
              <a:rPr lang="en-US" sz="1600" dirty="0"/>
              <a:t>Map topology to IT resources</a:t>
            </a:r>
          </a:p>
          <a:p>
            <a:r>
              <a:rPr lang="en-US" sz="1600" dirty="0"/>
              <a:t>Manually deploy</a:t>
            </a:r>
          </a:p>
          <a:p>
            <a:r>
              <a:rPr lang="en-US" sz="1600" dirty="0"/>
              <a:t>Configure blockchain clients via Linux </a:t>
            </a:r>
            <a:br>
              <a:rPr lang="en-US" sz="1600" dirty="0"/>
            </a:br>
            <a:r>
              <a:rPr lang="en-US" sz="1600" dirty="0"/>
              <a:t>BASH scripts to support private network </a:t>
            </a:r>
            <a:br>
              <a:rPr lang="en-US" sz="1600" dirty="0"/>
            </a:br>
            <a:r>
              <a:rPr lang="en-US" sz="1600" dirty="0"/>
              <a:t>(peering, isolate mining nodes, etc.)</a:t>
            </a:r>
          </a:p>
          <a:p>
            <a:r>
              <a:rPr lang="en-US" sz="1600" dirty="0"/>
              <a:t>Configure other blockchain protocol properties (consensus algorithms, max peers, etc.)</a:t>
            </a:r>
          </a:p>
          <a:p>
            <a:r>
              <a:rPr lang="en-US" sz="1600" dirty="0"/>
              <a:t>Trial and error to make above steps work</a:t>
            </a:r>
          </a:p>
          <a:p>
            <a:r>
              <a:rPr lang="en-US" sz="1600" dirty="0"/>
              <a:t>Configure IT networks and firewall ports to permit blockchain protocol traffic</a:t>
            </a:r>
          </a:p>
          <a:p>
            <a:r>
              <a:rPr lang="en-US" sz="1600" dirty="0"/>
              <a:t>Test, debug, and repeat </a:t>
            </a:r>
          </a:p>
          <a:p>
            <a:endParaRPr lang="en-US" sz="1600" dirty="0"/>
          </a:p>
          <a:p>
            <a:endParaRPr lang="en-US" sz="1600" dirty="0"/>
          </a:p>
        </p:txBody>
      </p:sp>
      <p:sp>
        <p:nvSpPr>
          <p:cNvPr id="5" name="Text Placeholder 4"/>
          <p:cNvSpPr>
            <a:spLocks noGrp="1"/>
          </p:cNvSpPr>
          <p:nvPr>
            <p:ph type="body" sz="quarter" idx="11"/>
          </p:nvPr>
        </p:nvSpPr>
        <p:spPr>
          <a:xfrm>
            <a:off x="6699957" y="1668462"/>
            <a:ext cx="5486399" cy="3545586"/>
          </a:xfrm>
        </p:spPr>
        <p:txBody>
          <a:bodyPr/>
          <a:lstStyle/>
          <a:p>
            <a:r>
              <a:rPr lang="en-US" sz="1600" dirty="0"/>
              <a:t>Deploy Blockchain Network in Azure using BaaS Bletchley Framework: 15 minutes</a:t>
            </a:r>
          </a:p>
          <a:p>
            <a:r>
              <a:rPr lang="en-US" sz="1600" dirty="0"/>
              <a:t>Activate Azure subscription </a:t>
            </a:r>
          </a:p>
          <a:p>
            <a:r>
              <a:rPr lang="en-US" sz="1600" dirty="0"/>
              <a:t>Search Azure Marketplace for desired blockchain </a:t>
            </a:r>
          </a:p>
          <a:p>
            <a:r>
              <a:rPr lang="en-US" sz="1600" dirty="0"/>
              <a:t>Click on blockchain image of choice</a:t>
            </a:r>
          </a:p>
          <a:p>
            <a:r>
              <a:rPr lang="en-US" sz="1600" dirty="0"/>
              <a:t>Provide 10 user parameters </a:t>
            </a:r>
            <a:br>
              <a:rPr lang="en-US" sz="1600" dirty="0"/>
            </a:br>
            <a:r>
              <a:rPr lang="en-US" sz="1600" dirty="0"/>
              <a:t>(number of consortium members, number of blockchain VMs, admin usernames and passwords, etc.)</a:t>
            </a:r>
          </a:p>
          <a:p>
            <a:r>
              <a:rPr lang="en-US" sz="1600" dirty="0"/>
              <a:t>Deploy and wait 15 minutes </a:t>
            </a:r>
            <a:br>
              <a:rPr lang="en-US" sz="1600" dirty="0"/>
            </a:br>
            <a:r>
              <a:rPr lang="en-US" sz="1600" dirty="0"/>
              <a:t>(+/- depending of nodes selected)</a:t>
            </a:r>
          </a:p>
          <a:p>
            <a:endParaRPr lang="en-US" sz="1600" dirty="0"/>
          </a:p>
        </p:txBody>
      </p:sp>
      <p:sp>
        <p:nvSpPr>
          <p:cNvPr id="7" name="Rounded Rectangle 6"/>
          <p:cNvSpPr/>
          <p:nvPr/>
        </p:nvSpPr>
        <p:spPr>
          <a:xfrm>
            <a:off x="5608637" y="3649662"/>
            <a:ext cx="927643" cy="754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80" dirty="0">
                <a:solidFill>
                  <a:prstClr val="white"/>
                </a:solidFill>
              </a:rPr>
              <a:t>VS</a:t>
            </a:r>
          </a:p>
        </p:txBody>
      </p:sp>
    </p:spTree>
    <p:extLst>
      <p:ext uri="{BB962C8B-B14F-4D97-AF65-F5344CB8AC3E}">
        <p14:creationId xmlns:p14="http://schemas.microsoft.com/office/powerpoint/2010/main" val="20616053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8665" y="296897"/>
            <a:ext cx="11682617" cy="106123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kern="800" spc="-136" dirty="0">
                <a:solidFill>
                  <a:srgbClr val="0070C0"/>
                </a:solidFill>
                <a:ea typeface="Segoe UI Semibold" panose="020B0702040204020203" pitchFamily="34" charset="0"/>
                <a:cs typeface="Segoe UI Light"/>
              </a:rPr>
              <a:t>Why Microsoft for Blockchain? </a:t>
            </a:r>
          </a:p>
        </p:txBody>
      </p:sp>
      <p:sp>
        <p:nvSpPr>
          <p:cNvPr id="151" name="Rectangle 150"/>
          <p:cNvSpPr/>
          <p:nvPr/>
        </p:nvSpPr>
        <p:spPr bwMode="auto">
          <a:xfrm>
            <a:off x="356013" y="2725285"/>
            <a:ext cx="11751450" cy="2793239"/>
          </a:xfrm>
          <a:prstGeom prst="rect">
            <a:avLst/>
          </a:prstGeom>
          <a:solidFill>
            <a:schemeClr val="bg1">
              <a:lumMod val="95000"/>
            </a:schemeClr>
          </a:solidFill>
          <a:ln w="38100" cap="sq" cmpd="sng" algn="ctr">
            <a:solidFill>
              <a:schemeClr val="accent4"/>
            </a:solid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17" y="4745933"/>
            <a:ext cx="1530153" cy="322138"/>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528093" y="2923755"/>
            <a:ext cx="1234148" cy="1248498"/>
          </a:xfrm>
          <a:prstGeom prst="rect">
            <a:avLst/>
          </a:prstGeom>
        </p:spPr>
      </p:pic>
      <p:cxnSp>
        <p:nvCxnSpPr>
          <p:cNvPr id="154" name="Straight Connector 153"/>
          <p:cNvCxnSpPr/>
          <p:nvPr/>
        </p:nvCxnSpPr>
        <p:spPr>
          <a:xfrm>
            <a:off x="356012" y="6330137"/>
            <a:ext cx="11750802"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5601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2107462" y="5798403"/>
            <a:ext cx="0" cy="553173"/>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3190" y="4051613"/>
            <a:ext cx="589533" cy="623178"/>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637" y="3704660"/>
            <a:ext cx="1051502" cy="323115"/>
          </a:xfrm>
          <a:prstGeom prst="rect">
            <a:avLst/>
          </a:prstGeom>
        </p:spPr>
      </p:pic>
      <p:pic>
        <p:nvPicPr>
          <p:cNvPr id="159" name="Picture 158"/>
          <p:cNvPicPr>
            <a:picLocks noChangeAspect="1"/>
          </p:cNvPicPr>
          <p:nvPr/>
        </p:nvPicPr>
        <p:blipFill>
          <a:blip r:embed="rId7"/>
          <a:stretch>
            <a:fillRect/>
          </a:stretch>
        </p:blipFill>
        <p:spPr>
          <a:xfrm>
            <a:off x="797590" y="4728202"/>
            <a:ext cx="1189987" cy="475585"/>
          </a:xfrm>
          <a:prstGeom prst="rect">
            <a:avLst/>
          </a:prstGeom>
        </p:spPr>
      </p:pic>
      <p:pic>
        <p:nvPicPr>
          <p:cNvPr id="160" name="Picture 159"/>
          <p:cNvPicPr>
            <a:picLocks noChangeAspect="1"/>
          </p:cNvPicPr>
          <p:nvPr/>
        </p:nvPicPr>
        <p:blipFill>
          <a:blip r:embed="rId8"/>
          <a:stretch>
            <a:fillRect/>
          </a:stretch>
        </p:blipFill>
        <p:spPr>
          <a:xfrm>
            <a:off x="3029112" y="4026181"/>
            <a:ext cx="1298169" cy="211986"/>
          </a:xfrm>
          <a:prstGeom prst="rect">
            <a:avLst/>
          </a:prstGeom>
        </p:spPr>
      </p:pic>
      <p:pic>
        <p:nvPicPr>
          <p:cNvPr id="161" name="Picture 160"/>
          <p:cNvPicPr>
            <a:picLocks noChangeAspect="1"/>
          </p:cNvPicPr>
          <p:nvPr/>
        </p:nvPicPr>
        <p:blipFill>
          <a:blip r:embed="rId9"/>
          <a:stretch>
            <a:fillRect/>
          </a:stretch>
        </p:blipFill>
        <p:spPr>
          <a:xfrm>
            <a:off x="4250365" y="4770034"/>
            <a:ext cx="973626" cy="251109"/>
          </a:xfrm>
          <a:prstGeom prst="rect">
            <a:avLst/>
          </a:prstGeom>
        </p:spPr>
      </p:pic>
      <p:pic>
        <p:nvPicPr>
          <p:cNvPr id="162" name="Picture 161"/>
          <p:cNvPicPr>
            <a:picLocks noChangeAspect="1"/>
          </p:cNvPicPr>
          <p:nvPr/>
        </p:nvPicPr>
        <p:blipFill>
          <a:blip r:embed="rId10"/>
          <a:stretch>
            <a:fillRect/>
          </a:stretch>
        </p:blipFill>
        <p:spPr>
          <a:xfrm>
            <a:off x="7624483" y="4685884"/>
            <a:ext cx="981120" cy="342421"/>
          </a:xfrm>
          <a:prstGeom prst="rect">
            <a:avLst/>
          </a:prstGeom>
        </p:spPr>
      </p:pic>
      <p:pic>
        <p:nvPicPr>
          <p:cNvPr id="163" name="Picture 162"/>
          <p:cNvPicPr>
            <a:picLocks noChangeAspect="1"/>
          </p:cNvPicPr>
          <p:nvPr/>
        </p:nvPicPr>
        <p:blipFill>
          <a:blip r:embed="rId11"/>
          <a:stretch>
            <a:fillRect/>
          </a:stretch>
        </p:blipFill>
        <p:spPr>
          <a:xfrm>
            <a:off x="5595651" y="4805707"/>
            <a:ext cx="1716608" cy="228281"/>
          </a:xfrm>
          <a:prstGeom prst="rect">
            <a:avLst/>
          </a:prstGeom>
        </p:spPr>
      </p:pic>
      <p:pic>
        <p:nvPicPr>
          <p:cNvPr id="164" name="Picture 163"/>
          <p:cNvPicPr>
            <a:picLocks noChangeAspect="1"/>
          </p:cNvPicPr>
          <p:nvPr/>
        </p:nvPicPr>
        <p:blipFill>
          <a:blip r:embed="rId12"/>
          <a:stretch>
            <a:fillRect/>
          </a:stretch>
        </p:blipFill>
        <p:spPr>
          <a:xfrm>
            <a:off x="4724437" y="3777908"/>
            <a:ext cx="390590" cy="665818"/>
          </a:xfrm>
          <a:prstGeom prst="rect">
            <a:avLst/>
          </a:prstGeom>
        </p:spPr>
      </p:pic>
      <p:pic>
        <p:nvPicPr>
          <p:cNvPr id="165" name="Picture 164"/>
          <p:cNvPicPr>
            <a:picLocks noChangeAspect="1"/>
          </p:cNvPicPr>
          <p:nvPr/>
        </p:nvPicPr>
        <p:blipFill>
          <a:blip r:embed="rId13"/>
          <a:stretch>
            <a:fillRect/>
          </a:stretch>
        </p:blipFill>
        <p:spPr>
          <a:xfrm>
            <a:off x="10017353" y="2944558"/>
            <a:ext cx="540904" cy="569142"/>
          </a:xfrm>
          <a:prstGeom prst="rect">
            <a:avLst/>
          </a:prstGeom>
        </p:spPr>
      </p:pic>
      <p:pic>
        <p:nvPicPr>
          <p:cNvPr id="166" name="Picture 165"/>
          <p:cNvPicPr>
            <a:picLocks noChangeAspect="1"/>
          </p:cNvPicPr>
          <p:nvPr/>
        </p:nvPicPr>
        <p:blipFill>
          <a:blip r:embed="rId14"/>
          <a:stretch>
            <a:fillRect/>
          </a:stretch>
        </p:blipFill>
        <p:spPr>
          <a:xfrm>
            <a:off x="609174" y="3849379"/>
            <a:ext cx="638943" cy="665818"/>
          </a:xfrm>
          <a:prstGeom prst="rect">
            <a:avLst/>
          </a:prstGeom>
        </p:spPr>
      </p:pic>
      <p:pic>
        <p:nvPicPr>
          <p:cNvPr id="167" name="Picture 166"/>
          <p:cNvPicPr>
            <a:picLocks noChangeAspect="1"/>
          </p:cNvPicPr>
          <p:nvPr/>
        </p:nvPicPr>
        <p:blipFill>
          <a:blip r:embed="rId15"/>
          <a:stretch>
            <a:fillRect/>
          </a:stretch>
        </p:blipFill>
        <p:spPr>
          <a:xfrm>
            <a:off x="3972575" y="3129398"/>
            <a:ext cx="1081807" cy="342087"/>
          </a:xfrm>
          <a:prstGeom prst="rect">
            <a:avLst/>
          </a:prstGeom>
        </p:spPr>
      </p:pic>
      <p:pic>
        <p:nvPicPr>
          <p:cNvPr id="168" name="Picture 167"/>
          <p:cNvPicPr>
            <a:picLocks noChangeAspect="1"/>
          </p:cNvPicPr>
          <p:nvPr/>
        </p:nvPicPr>
        <p:blipFill>
          <a:blip r:embed="rId16"/>
          <a:stretch>
            <a:fillRect/>
          </a:stretch>
        </p:blipFill>
        <p:spPr>
          <a:xfrm>
            <a:off x="5433248" y="3063209"/>
            <a:ext cx="2055103" cy="380467"/>
          </a:xfrm>
          <a:prstGeom prst="rect">
            <a:avLst/>
          </a:prstGeom>
        </p:spPr>
      </p:pic>
      <p:pic>
        <p:nvPicPr>
          <p:cNvPr id="169" name="Picture 168"/>
          <p:cNvPicPr>
            <a:picLocks noChangeAspect="1"/>
          </p:cNvPicPr>
          <p:nvPr/>
        </p:nvPicPr>
        <p:blipFill>
          <a:blip r:embed="rId17"/>
          <a:stretch>
            <a:fillRect/>
          </a:stretch>
        </p:blipFill>
        <p:spPr>
          <a:xfrm>
            <a:off x="2465548" y="3023116"/>
            <a:ext cx="1224606" cy="570701"/>
          </a:xfrm>
          <a:prstGeom prst="rect">
            <a:avLst/>
          </a:prstGeom>
        </p:spPr>
      </p:pic>
      <p:pic>
        <p:nvPicPr>
          <p:cNvPr id="170" name="Picture 169"/>
          <p:cNvPicPr>
            <a:picLocks noChangeAspect="1"/>
          </p:cNvPicPr>
          <p:nvPr/>
        </p:nvPicPr>
        <p:blipFill>
          <a:blip r:embed="rId18"/>
          <a:stretch>
            <a:fillRect/>
          </a:stretch>
        </p:blipFill>
        <p:spPr>
          <a:xfrm>
            <a:off x="1408104" y="3817998"/>
            <a:ext cx="1695325" cy="760936"/>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694734" y="2848662"/>
            <a:ext cx="2063284" cy="760936"/>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0984" y="4836526"/>
            <a:ext cx="1076117" cy="202027"/>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918" y="3054589"/>
            <a:ext cx="1406348" cy="507758"/>
          </a:xfrm>
          <a:prstGeom prst="rect">
            <a:avLst/>
          </a:prstGeom>
        </p:spPr>
      </p:pic>
      <p:pic>
        <p:nvPicPr>
          <p:cNvPr id="174" name="Picture 173"/>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409325" y="4728203"/>
            <a:ext cx="1442824" cy="444752"/>
          </a:xfrm>
          <a:prstGeom prst="rect">
            <a:avLst/>
          </a:prstGeom>
        </p:spPr>
      </p:pic>
      <p:sp>
        <p:nvSpPr>
          <p:cNvPr id="175" name="Oval 174"/>
          <p:cNvSpPr/>
          <p:nvPr/>
        </p:nvSpPr>
        <p:spPr bwMode="auto">
          <a:xfrm>
            <a:off x="5420840" y="6149314"/>
            <a:ext cx="630836" cy="6308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p:cNvSpPr/>
          <p:nvPr/>
        </p:nvSpPr>
        <p:spPr bwMode="auto">
          <a:xfrm>
            <a:off x="5812630" y="5631445"/>
            <a:ext cx="944529" cy="9445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p:cNvSpPr/>
          <p:nvPr/>
        </p:nvSpPr>
        <p:spPr bwMode="auto">
          <a:xfrm>
            <a:off x="6282395" y="6006666"/>
            <a:ext cx="783563" cy="78356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a:xfrm>
            <a:off x="5604584" y="6210339"/>
            <a:ext cx="1254307" cy="555282"/>
          </a:xfrm>
          <a:prstGeom prst="rect">
            <a:avLst/>
          </a:prstGeom>
          <a:solidFill>
            <a:schemeClr val="bg1"/>
          </a:solidFill>
        </p:spPr>
        <p:txBody>
          <a:bodyPr wrap="none">
            <a:spAutoFit/>
          </a:bodyPr>
          <a:lstStyle/>
          <a:p>
            <a:pPr algn="ctr" defTabSz="950663" fontAlgn="base">
              <a:lnSpc>
                <a:spcPct val="90000"/>
              </a:lnSpc>
              <a:spcBef>
                <a:spcPct val="0"/>
              </a:spcBef>
              <a:spcAft>
                <a:spcPct val="0"/>
              </a:spcAft>
              <a:defRPr/>
            </a:pPr>
            <a:r>
              <a:rPr lang="en-US" sz="3264" kern="0" dirty="0">
                <a:solidFill>
                  <a:sysClr val="windowText" lastClr="000000"/>
                </a:solidFill>
                <a:ea typeface="Segoe UI" pitchFamily="34" charset="0"/>
                <a:cs typeface="Segoe UI" pitchFamily="34" charset="0"/>
              </a:rPr>
              <a:t>Azure</a:t>
            </a:r>
          </a:p>
        </p:txBody>
      </p:sp>
      <p:sp>
        <p:nvSpPr>
          <p:cNvPr id="179" name="Freeform 5"/>
          <p:cNvSpPr>
            <a:spLocks noEditPoints="1"/>
          </p:cNvSpPr>
          <p:nvPr/>
        </p:nvSpPr>
        <p:spPr bwMode="auto">
          <a:xfrm>
            <a:off x="5319567" y="5606329"/>
            <a:ext cx="1856631" cy="128842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80" name="Text Placeholder 2"/>
          <p:cNvSpPr txBox="1">
            <a:spLocks/>
          </p:cNvSpPr>
          <p:nvPr/>
        </p:nvSpPr>
        <p:spPr>
          <a:xfrm>
            <a:off x="609173" y="1230388"/>
            <a:ext cx="11798069" cy="1447239"/>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Open Blockchain Ecosystem</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Our platform will integrate with your investments</a:t>
            </a:r>
          </a:p>
          <a:p>
            <a:pPr marL="699447" indent="-699447" defTabSz="932597">
              <a:lnSpc>
                <a:spcPct val="90000"/>
              </a:lnSpc>
              <a:spcBef>
                <a:spcPct val="0"/>
              </a:spcBef>
              <a:buClrTx/>
              <a:buFont typeface="Arial" panose="020B0604020202020204" pitchFamily="34" charset="0"/>
              <a:buChar char="•"/>
            </a:pPr>
            <a:r>
              <a:rPr lang="en-US" sz="2856" dirty="0">
                <a:solidFill>
                  <a:schemeClr val="tx1">
                    <a:lumMod val="75000"/>
                  </a:schemeClr>
                </a:solidFill>
                <a:latin typeface="Segoe UI Light" panose="020B0502040204020203" pitchFamily="34" charset="0"/>
                <a:ea typeface="+mj-ea"/>
                <a:cs typeface="Segoe UI Light" panose="020B0502040204020203" pitchFamily="34" charset="0"/>
              </a:rPr>
              <a:t>Regulatory and Compliance Ready (including Financial Services)</a:t>
            </a:r>
          </a:p>
          <a:p>
            <a:endParaRPr lang="en-US" sz="2040" dirty="0">
              <a:latin typeface="Segoe UI Light" panose="020B0502040204020203" pitchFamily="34" charset="0"/>
              <a:cs typeface="Segoe UI Light" panose="020B0502040204020203" pitchFamily="34" charset="0"/>
            </a:endParaRPr>
          </a:p>
        </p:txBody>
      </p:sp>
      <p:pic>
        <p:nvPicPr>
          <p:cNvPr id="33" name="Picture 32">
            <a:extLst>
              <a:ext uri="{FF2B5EF4-FFF2-40B4-BE49-F238E27FC236}">
                <a16:creationId xmlns:a16="http://schemas.microsoft.com/office/drawing/2014/main" id="{C3DBA94C-CE33-40DE-AD65-88DE5BAAE1D5}"/>
              </a:ext>
            </a:extLst>
          </p:cNvPr>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455" y="3889788"/>
            <a:ext cx="3009725" cy="702610"/>
          </a:xfrm>
          <a:prstGeom prst="rect">
            <a:avLst/>
          </a:prstGeom>
        </p:spPr>
      </p:pic>
    </p:spTree>
    <p:extLst>
      <p:ext uri="{BB962C8B-B14F-4D97-AF65-F5344CB8AC3E}">
        <p14:creationId xmlns:p14="http://schemas.microsoft.com/office/powerpoint/2010/main" val="255076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Microsoft’s Cloud Vision</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49" y="1"/>
            <a:ext cx="478057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p:cNvGrpSpPr/>
          <p:nvPr/>
        </p:nvGrpSpPr>
        <p:grpSpPr>
          <a:xfrm>
            <a:off x="1080795" y="3330231"/>
            <a:ext cx="2087762" cy="1120378"/>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FFFFFF"/>
                </a:solidFill>
              </a:endParaRPr>
            </a:p>
          </p:txBody>
        </p:sp>
      </p:grpSp>
      <p:sp>
        <p:nvSpPr>
          <p:cNvPr id="12" name="Title 1"/>
          <p:cNvSpPr>
            <a:spLocks noGrp="1"/>
          </p:cNvSpPr>
          <p:nvPr>
            <p:ph type="title"/>
          </p:nvPr>
        </p:nvSpPr>
        <p:spPr>
          <a:xfrm>
            <a:off x="802517" y="290231"/>
            <a:ext cx="2644316" cy="1449893"/>
          </a:xfrm>
        </p:spPr>
        <p:txBody>
          <a:bodyPr>
            <a:noAutofit/>
          </a:bodyPr>
          <a:lstStyle/>
          <a:p>
            <a:pPr algn="ctr"/>
            <a:r>
              <a:rPr lang="en-US" dirty="0">
                <a:solidFill>
                  <a:schemeClr val="bg1"/>
                </a:solidFill>
                <a:cs typeface="+mn-cs"/>
              </a:rPr>
              <a:t>Tenets </a:t>
            </a:r>
            <a:br>
              <a:rPr lang="en-US" dirty="0">
                <a:solidFill>
                  <a:schemeClr val="bg1"/>
                </a:solidFill>
                <a:cs typeface="+mn-cs"/>
              </a:rPr>
            </a:br>
            <a:r>
              <a:rPr lang="en-US" dirty="0">
                <a:solidFill>
                  <a:schemeClr val="bg1"/>
                </a:solidFill>
                <a:cs typeface="+mn-cs"/>
              </a:rPr>
              <a:t>of our</a:t>
            </a:r>
            <a:br>
              <a:rPr lang="en-US" dirty="0">
                <a:solidFill>
                  <a:schemeClr val="bg1"/>
                </a:solidFill>
                <a:latin typeface="+mn-lt"/>
                <a:cs typeface="+mn-cs"/>
              </a:rPr>
            </a:br>
            <a:r>
              <a:rPr lang="en-US" sz="4896" dirty="0">
                <a:solidFill>
                  <a:schemeClr val="bg1"/>
                </a:solidFill>
                <a:latin typeface="+mn-lt"/>
                <a:cs typeface="+mn-cs"/>
              </a:rPr>
              <a:t>BaaS Strategy</a:t>
            </a:r>
            <a:endParaRPr lang="en-US" dirty="0">
              <a:solidFill>
                <a:schemeClr val="bg1"/>
              </a:solidFill>
              <a:latin typeface="+mn-lt"/>
              <a:cs typeface="+mn-cs"/>
            </a:endParaRPr>
          </a:p>
        </p:txBody>
      </p:sp>
      <p:sp>
        <p:nvSpPr>
          <p:cNvPr id="13" name="Rectangle 12"/>
          <p:cNvSpPr/>
          <p:nvPr/>
        </p:nvSpPr>
        <p:spPr>
          <a:xfrm>
            <a:off x="5393892" y="685580"/>
            <a:ext cx="7383980"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FAIL FAST &amp; CHEAP</a:t>
            </a:r>
          </a:p>
          <a:p>
            <a:pPr defTabSz="932597">
              <a:defRPr/>
            </a:pPr>
            <a:r>
              <a:rPr lang="en-US" sz="1836" kern="0" dirty="0">
                <a:gradFill>
                  <a:gsLst>
                    <a:gs pos="0">
                      <a:schemeClr val="tx1"/>
                    </a:gs>
                    <a:gs pos="100000">
                      <a:schemeClr val="tx1"/>
                    </a:gs>
                  </a:gsLst>
                  <a:lin ang="5400000" scaled="0"/>
                </a:gradFill>
              </a:rPr>
              <a:t>in a development test environment</a:t>
            </a:r>
          </a:p>
        </p:txBody>
      </p:sp>
      <p:sp>
        <p:nvSpPr>
          <p:cNvPr id="14" name="Rectangle 13"/>
          <p:cNvSpPr/>
          <p:nvPr/>
        </p:nvSpPr>
        <p:spPr>
          <a:xfrm>
            <a:off x="5393892" y="1961326"/>
            <a:ext cx="7383980" cy="670445"/>
          </a:xfrm>
          <a:prstGeom prst="rect">
            <a:avLst/>
          </a:prstGeom>
        </p:spPr>
        <p:txBody>
          <a:bodyPr wrap="square">
            <a:spAutoFit/>
          </a:bodyPr>
          <a:lstStyle/>
          <a:p>
            <a:pPr lvl="0">
              <a:defRPr/>
            </a:pPr>
            <a:r>
              <a:rPr lang="en-US" sz="1836" b="1" kern="0" dirty="0">
                <a:solidFill>
                  <a:srgbClr val="0072C6"/>
                </a:solidFill>
                <a:latin typeface="Segoe UI" panose="020B0502040204020203" pitchFamily="34" charset="0"/>
              </a:rPr>
              <a:t>MIX &amp; MATCH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from the world-class blockchain technologies</a:t>
            </a:r>
          </a:p>
        </p:txBody>
      </p:sp>
      <p:sp>
        <p:nvSpPr>
          <p:cNvPr id="15" name="Rectangle 14"/>
          <p:cNvSpPr/>
          <p:nvPr/>
        </p:nvSpPr>
        <p:spPr>
          <a:xfrm>
            <a:off x="5393892" y="3237072"/>
            <a:ext cx="7197782"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CREATE &amp; INNOVATE </a:t>
            </a:r>
          </a:p>
          <a:p>
            <a:pPr defTabSz="932597">
              <a:defRPr/>
            </a:pPr>
            <a:r>
              <a:rPr lang="en-US" sz="1836" kern="0" dirty="0">
                <a:gradFill>
                  <a:gsLst>
                    <a:gs pos="0">
                      <a:schemeClr val="tx1"/>
                    </a:gs>
                    <a:gs pos="100000">
                      <a:schemeClr val="tx1"/>
                    </a:gs>
                  </a:gsLst>
                  <a:lin ang="5400000" scaled="0"/>
                </a:gradFill>
              </a:rPr>
              <a:t>by building solutions on blockchain quickly</a:t>
            </a:r>
          </a:p>
        </p:txBody>
      </p:sp>
      <p:sp>
        <p:nvSpPr>
          <p:cNvPr id="16" name="Rectangle 15"/>
          <p:cNvSpPr/>
          <p:nvPr/>
        </p:nvSpPr>
        <p:spPr>
          <a:xfrm>
            <a:off x="5393891" y="4512818"/>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SHARE SOLUTIONS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through a worldwide distributed platform</a:t>
            </a:r>
          </a:p>
        </p:txBody>
      </p:sp>
      <p:sp>
        <p:nvSpPr>
          <p:cNvPr id="17" name="Rectangle 16"/>
          <p:cNvSpPr/>
          <p:nvPr/>
        </p:nvSpPr>
        <p:spPr>
          <a:xfrm>
            <a:off x="5393891" y="5788563"/>
            <a:ext cx="7383981" cy="670445"/>
          </a:xfrm>
          <a:prstGeom prst="rect">
            <a:avLst/>
          </a:prstGeom>
        </p:spPr>
        <p:txBody>
          <a:bodyPr wrap="square">
            <a:spAutoFit/>
          </a:bodyPr>
          <a:lstStyle/>
          <a:p>
            <a:pPr defTabSz="932597">
              <a:defRPr/>
            </a:pPr>
            <a:r>
              <a:rPr lang="en-US" sz="1836" b="1" kern="0" dirty="0">
                <a:solidFill>
                  <a:srgbClr val="0072C6"/>
                </a:solidFill>
                <a:latin typeface="Segoe UI" panose="020B0502040204020203" pitchFamily="34" charset="0"/>
              </a:rPr>
              <a:t>PROVISION</a:t>
            </a:r>
            <a:r>
              <a:rPr lang="en-US" sz="1836" b="1" kern="0" dirty="0">
                <a:solidFill>
                  <a:schemeClr val="accent1"/>
                </a:solidFill>
                <a:latin typeface="Segoe UI" panose="020B0502040204020203" pitchFamily="34" charset="0"/>
              </a:rPr>
              <a:t> </a:t>
            </a:r>
            <a:br>
              <a:rPr lang="en-US" sz="1836" b="1" kern="0" dirty="0">
                <a:gradFill>
                  <a:gsLst>
                    <a:gs pos="0">
                      <a:schemeClr val="accent4"/>
                    </a:gs>
                    <a:gs pos="100000">
                      <a:schemeClr val="accent4"/>
                    </a:gs>
                  </a:gsLst>
                  <a:lin ang="5400000" scaled="0"/>
                </a:gradFill>
                <a:latin typeface="Segoe UI" panose="020B0502040204020203" pitchFamily="34" charset="0"/>
              </a:rPr>
            </a:br>
            <a:r>
              <a:rPr lang="en-US" sz="1836" kern="0" dirty="0">
                <a:gradFill>
                  <a:gsLst>
                    <a:gs pos="0">
                      <a:schemeClr val="tx1"/>
                    </a:gs>
                    <a:gs pos="100000">
                      <a:schemeClr val="tx1"/>
                    </a:gs>
                  </a:gsLst>
                  <a:lin ang="5400000" scaled="0"/>
                </a:gradFill>
              </a:rPr>
              <a:t>with one-click to test &amp; iterate</a:t>
            </a:r>
          </a:p>
        </p:txBody>
      </p:sp>
      <p:grpSp>
        <p:nvGrpSpPr>
          <p:cNvPr id="18" name="Group 17"/>
          <p:cNvGrpSpPr/>
          <p:nvPr/>
        </p:nvGrpSpPr>
        <p:grpSpPr>
          <a:xfrm>
            <a:off x="4214693" y="431879"/>
            <a:ext cx="1036468" cy="1036468"/>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nvGrpSpPr>
          <p:cNvPr id="21" name="Group 20"/>
          <p:cNvGrpSpPr/>
          <p:nvPr/>
        </p:nvGrpSpPr>
        <p:grpSpPr>
          <a:xfrm>
            <a:off x="4214693" y="4259117"/>
            <a:ext cx="1036468" cy="1036468"/>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39" name="Group 38"/>
          <p:cNvGrpSpPr/>
          <p:nvPr/>
        </p:nvGrpSpPr>
        <p:grpSpPr>
          <a:xfrm>
            <a:off x="4214693" y="2983371"/>
            <a:ext cx="1036468" cy="1036468"/>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44" name="Group 43"/>
          <p:cNvGrpSpPr/>
          <p:nvPr/>
        </p:nvGrpSpPr>
        <p:grpSpPr>
          <a:xfrm>
            <a:off x="4214693" y="1707625"/>
            <a:ext cx="1036468" cy="1036468"/>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grpSp>
        <p:nvGrpSpPr>
          <p:cNvPr id="50" name="Group 49"/>
          <p:cNvGrpSpPr/>
          <p:nvPr/>
        </p:nvGrpSpPr>
        <p:grpSpPr>
          <a:xfrm>
            <a:off x="4214693" y="5534863"/>
            <a:ext cx="1036468" cy="1036468"/>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grpSp>
      </p:grpSp>
    </p:spTree>
    <p:extLst>
      <p:ext uri="{BB962C8B-B14F-4D97-AF65-F5344CB8AC3E}">
        <p14:creationId xmlns:p14="http://schemas.microsoft.com/office/powerpoint/2010/main" val="15564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53" presetClass="entr" presetSubtype="16"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53" presetClass="entr" presetSubtype="16" fill="hold" nodeType="withEffect">
                                  <p:stCondLst>
                                    <p:cond delay="125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53" presetClass="entr" presetSubtype="16" fill="hold" nodeType="withEffect">
                                  <p:stCondLst>
                                    <p:cond delay="1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53" presetClass="entr" presetSubtype="16" fill="hold" nodeType="withEffect">
                                  <p:stCondLst>
                                    <p:cond delay="200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4F21-5278-42D1-A9C3-2883AB7D76BC}"/>
              </a:ext>
            </a:extLst>
          </p:cNvPr>
          <p:cNvSpPr>
            <a:spLocks noGrp="1"/>
          </p:cNvSpPr>
          <p:nvPr>
            <p:ph type="title"/>
          </p:nvPr>
        </p:nvSpPr>
        <p:spPr/>
        <p:txBody>
          <a:bodyPr/>
          <a:lstStyle/>
          <a:p>
            <a:r>
              <a:rPr lang="en-US" dirty="0"/>
              <a:t>What is next?</a:t>
            </a:r>
          </a:p>
        </p:txBody>
      </p:sp>
      <p:sp>
        <p:nvSpPr>
          <p:cNvPr id="3" name="Text Placeholder 2">
            <a:extLst>
              <a:ext uri="{FF2B5EF4-FFF2-40B4-BE49-F238E27FC236}">
                <a16:creationId xmlns:a16="http://schemas.microsoft.com/office/drawing/2014/main" id="{73320E30-2150-4C25-9CEF-CBBE681B8DC8}"/>
              </a:ext>
            </a:extLst>
          </p:cNvPr>
          <p:cNvSpPr>
            <a:spLocks noGrp="1"/>
          </p:cNvSpPr>
          <p:nvPr>
            <p:ph type="body" sz="quarter" idx="10"/>
          </p:nvPr>
        </p:nvSpPr>
        <p:spPr>
          <a:xfrm>
            <a:off x="274702" y="1211287"/>
            <a:ext cx="11888787" cy="683264"/>
          </a:xfrm>
        </p:spPr>
        <p:txBody>
          <a:bodyPr/>
          <a:lstStyle/>
          <a:p>
            <a:r>
              <a:rPr lang="en-US" dirty="0"/>
              <a:t>IOTA - directed acyclic graph (DAG) </a:t>
            </a:r>
          </a:p>
        </p:txBody>
      </p:sp>
      <p:pic>
        <p:nvPicPr>
          <p:cNvPr id="3074" name="Picture 2" descr="https://upload.wikimedia.org/wikipedia/commons/thumb/c/c6/Topological_Ordering.svg/324px-Topological_Ordering.svg.png">
            <a:extLst>
              <a:ext uri="{FF2B5EF4-FFF2-40B4-BE49-F238E27FC236}">
                <a16:creationId xmlns:a16="http://schemas.microsoft.com/office/drawing/2014/main" id="{D695E703-C4A1-4F7A-9EE9-5133DA8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93794">
            <a:off x="3198358" y="2857267"/>
            <a:ext cx="4550915" cy="4550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9/98/Blockchain.svg/102px-Blockchain.svg.png">
            <a:extLst>
              <a:ext uri="{FF2B5EF4-FFF2-40B4-BE49-F238E27FC236}">
                <a16:creationId xmlns:a16="http://schemas.microsoft.com/office/drawing/2014/main" id="{44E28A20-77B0-4911-AE0E-80CC084CA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56789" y="567710"/>
            <a:ext cx="168469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025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&amp; AI: Trends and Tools</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40876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F021A-4A8C-4F38-8F06-DEEC822BBD05}"/>
              </a:ext>
            </a:extLst>
          </p:cNvPr>
          <p:cNvSpPr>
            <a:spLocks noGrp="1"/>
          </p:cNvSpPr>
          <p:nvPr>
            <p:ph type="title"/>
          </p:nvPr>
        </p:nvSpPr>
        <p:spPr/>
        <p:txBody>
          <a:bodyPr/>
          <a:lstStyle/>
          <a:p>
            <a:r>
              <a:rPr lang="en-US" dirty="0"/>
              <a:t>Data</a:t>
            </a:r>
          </a:p>
        </p:txBody>
      </p:sp>
      <p:sp>
        <p:nvSpPr>
          <p:cNvPr id="5" name="Text Placeholder 4">
            <a:extLst>
              <a:ext uri="{FF2B5EF4-FFF2-40B4-BE49-F238E27FC236}">
                <a16:creationId xmlns:a16="http://schemas.microsoft.com/office/drawing/2014/main" id="{5887D882-0EEB-4C43-BB2B-82A4FDB98B45}"/>
              </a:ext>
            </a:extLst>
          </p:cNvPr>
          <p:cNvSpPr>
            <a:spLocks noGrp="1"/>
          </p:cNvSpPr>
          <p:nvPr>
            <p:ph type="body" sz="quarter" idx="10"/>
          </p:nvPr>
        </p:nvSpPr>
        <p:spPr>
          <a:xfrm>
            <a:off x="274702" y="1211287"/>
            <a:ext cx="11888787" cy="2985433"/>
          </a:xfrm>
        </p:spPr>
        <p:txBody>
          <a:bodyPr/>
          <a:lstStyle/>
          <a:p>
            <a:r>
              <a:rPr lang="en-US" dirty="0"/>
              <a:t>Structured</a:t>
            </a:r>
          </a:p>
          <a:p>
            <a:r>
              <a:rPr lang="en-US" dirty="0"/>
              <a:t>Unstructured/Loosely Structured</a:t>
            </a:r>
          </a:p>
          <a:p>
            <a:r>
              <a:rPr lang="en-US" dirty="0"/>
              <a:t>Inflight</a:t>
            </a:r>
          </a:p>
          <a:p>
            <a:r>
              <a:rPr lang="en-US" dirty="0"/>
              <a:t>Cache</a:t>
            </a:r>
          </a:p>
          <a:p>
            <a:pPr lvl="1"/>
            <a:endParaRPr lang="en-US" dirty="0"/>
          </a:p>
        </p:txBody>
      </p:sp>
    </p:spTree>
    <p:extLst>
      <p:ext uri="{BB962C8B-B14F-4D97-AF65-F5344CB8AC3E}">
        <p14:creationId xmlns:p14="http://schemas.microsoft.com/office/powerpoint/2010/main" val="11600682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37115D-2F4B-4194-8396-F4E1419D4308}"/>
              </a:ext>
            </a:extLst>
          </p:cNvPr>
          <p:cNvPicPr>
            <a:picLocks noChangeAspect="1"/>
          </p:cNvPicPr>
          <p:nvPr/>
        </p:nvPicPr>
        <p:blipFill>
          <a:blip r:embed="rId3"/>
          <a:stretch>
            <a:fillRect/>
          </a:stretch>
        </p:blipFill>
        <p:spPr>
          <a:xfrm>
            <a:off x="5720777" y="1722379"/>
            <a:ext cx="5727424" cy="3393497"/>
          </a:xfrm>
          <a:prstGeom prst="rect">
            <a:avLst/>
          </a:prstGeom>
          <a:effectLst/>
        </p:spPr>
      </p:pic>
      <p:sp>
        <p:nvSpPr>
          <p:cNvPr id="2" name="Title 1">
            <a:extLst>
              <a:ext uri="{FF2B5EF4-FFF2-40B4-BE49-F238E27FC236}">
                <a16:creationId xmlns:a16="http://schemas.microsoft.com/office/drawing/2014/main" id="{FCF00A16-D8B7-409E-975E-967C5465DA9E}"/>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Structured</a:t>
            </a:r>
          </a:p>
        </p:txBody>
      </p:sp>
      <p:sp>
        <p:nvSpPr>
          <p:cNvPr id="3" name="Text Placeholder 2">
            <a:extLst>
              <a:ext uri="{FF2B5EF4-FFF2-40B4-BE49-F238E27FC236}">
                <a16:creationId xmlns:a16="http://schemas.microsoft.com/office/drawing/2014/main" id="{A3C9C17F-277C-46B2-AE34-6B2B9D996463}"/>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Traditional Relational Databases on VMs</a:t>
            </a:r>
          </a:p>
          <a:p>
            <a:pPr lvl="1" defTabSz="914400">
              <a:buFont typeface="Arial" panose="020B0604020202020204" pitchFamily="34" charset="0"/>
              <a:buChar char="•"/>
            </a:pPr>
            <a:r>
              <a:rPr lang="en-US" sz="2000" dirty="0">
                <a:solidFill>
                  <a:schemeClr val="tx1"/>
                </a:solidFill>
              </a:rPr>
              <a:t>SQL Server, Oracle, MySQL, PostgreSQL, etc. </a:t>
            </a:r>
          </a:p>
          <a:p>
            <a:pPr defTabSz="914400">
              <a:buFont typeface="Arial" panose="020B0604020202020204" pitchFamily="34" charset="0"/>
              <a:buChar char="•"/>
            </a:pPr>
            <a:r>
              <a:rPr lang="en-US" sz="2000" dirty="0">
                <a:solidFill>
                  <a:schemeClr val="tx1"/>
                </a:solidFill>
                <a:latin typeface="+mn-lt"/>
              </a:rPr>
              <a:t>Relational Database Services</a:t>
            </a:r>
          </a:p>
          <a:p>
            <a:pPr lvl="1" defTabSz="914400">
              <a:buFont typeface="Arial" panose="020B0604020202020204" pitchFamily="34" charset="0"/>
              <a:buChar char="•"/>
            </a:pPr>
            <a:r>
              <a:rPr lang="en-US" sz="2000" dirty="0">
                <a:solidFill>
                  <a:schemeClr val="tx1"/>
                </a:solidFill>
              </a:rPr>
              <a:t>SQL Database, Azure Database for MySQL, Azure Database for PostgreSQL, SQL Data Warehouse</a:t>
            </a:r>
          </a:p>
          <a:p>
            <a:pPr marL="228600" lvl="1" defTabSz="914400">
              <a:buFont typeface="Arial" panose="020B0604020202020204" pitchFamily="34" charset="0"/>
              <a:buChar char="•"/>
            </a:pPr>
            <a:endParaRPr lang="en-US" sz="2000">
              <a:solidFill>
                <a:schemeClr val="tx1"/>
              </a:solidFill>
            </a:endParaRPr>
          </a:p>
        </p:txBody>
      </p:sp>
      <p:sp>
        <p:nvSpPr>
          <p:cNvPr id="8" name="Rectangle 7">
            <a:extLst>
              <a:ext uri="{FF2B5EF4-FFF2-40B4-BE49-F238E27FC236}">
                <a16:creationId xmlns:a16="http://schemas.microsoft.com/office/drawing/2014/main" id="{BF27CFA8-C6E4-4423-8ABA-CCD995DDB6CD}"/>
              </a:ext>
            </a:extLst>
          </p:cNvPr>
          <p:cNvSpPr/>
          <p:nvPr/>
        </p:nvSpPr>
        <p:spPr>
          <a:xfrm>
            <a:off x="4922837" y="6545262"/>
            <a:ext cx="5863144" cy="369332"/>
          </a:xfrm>
          <a:prstGeom prst="rect">
            <a:avLst/>
          </a:prstGeom>
        </p:spPr>
        <p:txBody>
          <a:bodyPr wrap="none">
            <a:spAutoFit/>
          </a:bodyPr>
          <a:lstStyle/>
          <a:p>
            <a:r>
              <a:rPr lang="en-US" dirty="0"/>
              <a:t>Source: https://neo4j.com/developer/graph-db-vs-rdbms</a:t>
            </a:r>
          </a:p>
        </p:txBody>
      </p:sp>
    </p:spTree>
    <p:extLst>
      <p:ext uri="{BB962C8B-B14F-4D97-AF65-F5344CB8AC3E}">
        <p14:creationId xmlns:p14="http://schemas.microsoft.com/office/powerpoint/2010/main" val="35273886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7D2-F77E-486B-AE45-BA5040054355}"/>
              </a:ext>
            </a:extLst>
          </p:cNvPr>
          <p:cNvSpPr>
            <a:spLocks noGrp="1"/>
          </p:cNvSpPr>
          <p:nvPr>
            <p:ph type="title"/>
          </p:nvPr>
        </p:nvSpPr>
        <p:spPr/>
        <p:txBody>
          <a:bodyPr/>
          <a:lstStyle/>
          <a:p>
            <a:r>
              <a:rPr lang="en-US" dirty="0"/>
              <a:t>Unstructured/Loosely Structured</a:t>
            </a:r>
          </a:p>
        </p:txBody>
      </p:sp>
      <p:sp>
        <p:nvSpPr>
          <p:cNvPr id="3" name="Text Placeholder 2">
            <a:extLst>
              <a:ext uri="{FF2B5EF4-FFF2-40B4-BE49-F238E27FC236}">
                <a16:creationId xmlns:a16="http://schemas.microsoft.com/office/drawing/2014/main" id="{3EBD899B-EC0F-4E0E-AECF-EC43B1BFDA1F}"/>
              </a:ext>
            </a:extLst>
          </p:cNvPr>
          <p:cNvSpPr>
            <a:spLocks noGrp="1"/>
          </p:cNvSpPr>
          <p:nvPr>
            <p:ph type="body" sz="quarter" idx="10"/>
          </p:nvPr>
        </p:nvSpPr>
        <p:spPr>
          <a:xfrm>
            <a:off x="274702" y="1211287"/>
            <a:ext cx="11888787" cy="4949047"/>
          </a:xfrm>
        </p:spPr>
        <p:txBody>
          <a:bodyPr/>
          <a:lstStyle/>
          <a:p>
            <a:r>
              <a:rPr lang="en-US" dirty="0"/>
              <a:t>Files in Storage</a:t>
            </a:r>
          </a:p>
          <a:p>
            <a:pPr lvl="1"/>
            <a:r>
              <a:rPr lang="en-US" dirty="0"/>
              <a:t>In a VM (Disk)</a:t>
            </a:r>
          </a:p>
          <a:p>
            <a:pPr lvl="1"/>
            <a:r>
              <a:rPr lang="en-US" dirty="0"/>
              <a:t>Blob (Hot, Cool, Archival)</a:t>
            </a:r>
          </a:p>
          <a:p>
            <a:pPr lvl="1"/>
            <a:r>
              <a:rPr lang="en-US" dirty="0"/>
              <a:t>Data Lake Store</a:t>
            </a:r>
          </a:p>
          <a:p>
            <a:pPr lvl="2"/>
            <a:r>
              <a:rPr lang="en-US" dirty="0"/>
              <a:t>Limitless secure HDFS store, optimized for analytics workloads</a:t>
            </a:r>
          </a:p>
          <a:p>
            <a:r>
              <a:rPr lang="en-US" dirty="0"/>
              <a:t>NoSQL/Document</a:t>
            </a:r>
          </a:p>
          <a:p>
            <a:pPr lvl="1"/>
            <a:r>
              <a:rPr lang="en-US" dirty="0"/>
              <a:t>On a VM</a:t>
            </a:r>
          </a:p>
          <a:p>
            <a:pPr lvl="1"/>
            <a:r>
              <a:rPr lang="en-US" dirty="0" err="1"/>
              <a:t>CosmosDB</a:t>
            </a:r>
            <a:endParaRPr lang="en-US" dirty="0"/>
          </a:p>
          <a:p>
            <a:pPr lvl="2"/>
            <a:r>
              <a:rPr lang="en-US" dirty="0"/>
              <a:t>APIs – SQL (</a:t>
            </a:r>
            <a:r>
              <a:rPr lang="en-US" dirty="0" err="1"/>
              <a:t>DocumentDB</a:t>
            </a:r>
            <a:r>
              <a:rPr lang="en-US" dirty="0"/>
              <a:t>), MongoDB, Graph, Table, Cassandra</a:t>
            </a:r>
          </a:p>
          <a:p>
            <a:pPr lvl="2"/>
            <a:r>
              <a:rPr lang="en-US" dirty="0"/>
              <a:t>Globally distributed, 5 consistency models</a:t>
            </a:r>
          </a:p>
        </p:txBody>
      </p:sp>
    </p:spTree>
    <p:extLst>
      <p:ext uri="{BB962C8B-B14F-4D97-AF65-F5344CB8AC3E}">
        <p14:creationId xmlns:p14="http://schemas.microsoft.com/office/powerpoint/2010/main" val="13212890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6F7435D-E3DB-47B1-BA61-B00ACC83A9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126" y="0"/>
            <a:ext cx="6221349"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476" y="494279"/>
            <a:ext cx="5233075"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50767B-8C56-4CA0-95DC-8091922BD4D1}"/>
              </a:ext>
            </a:extLst>
          </p:cNvPr>
          <p:cNvPicPr>
            <a:picLocks noChangeAspect="1"/>
          </p:cNvPicPr>
          <p:nvPr/>
        </p:nvPicPr>
        <p:blipFill>
          <a:blip r:embed="rId3"/>
          <a:stretch>
            <a:fillRect/>
          </a:stretch>
        </p:blipFill>
        <p:spPr>
          <a:xfrm>
            <a:off x="7202270" y="2483059"/>
            <a:ext cx="4247488" cy="1875880"/>
          </a:xfrm>
          <a:prstGeom prst="rect">
            <a:avLst/>
          </a:prstGeom>
          <a:effectLst/>
        </p:spPr>
      </p:pic>
      <p:sp>
        <p:nvSpPr>
          <p:cNvPr id="2" name="Title 1">
            <a:extLst>
              <a:ext uri="{FF2B5EF4-FFF2-40B4-BE49-F238E27FC236}">
                <a16:creationId xmlns:a16="http://schemas.microsoft.com/office/drawing/2014/main" id="{E2C211A5-C4CD-452B-8299-7878A1A562A6}"/>
              </a:ext>
            </a:extLst>
          </p:cNvPr>
          <p:cNvSpPr>
            <a:spLocks noGrp="1"/>
          </p:cNvSpPr>
          <p:nvPr>
            <p:ph type="title"/>
          </p:nvPr>
        </p:nvSpPr>
        <p:spPr>
          <a:xfrm>
            <a:off x="661941" y="641793"/>
            <a:ext cx="5043292"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NoSQL/Document</a:t>
            </a:r>
          </a:p>
        </p:txBody>
      </p:sp>
      <p:sp>
        <p:nvSpPr>
          <p:cNvPr id="6" name="Text Placeholder 5">
            <a:extLst>
              <a:ext uri="{FF2B5EF4-FFF2-40B4-BE49-F238E27FC236}">
                <a16:creationId xmlns:a16="http://schemas.microsoft.com/office/drawing/2014/main" id="{0BA345D2-9E5E-47A3-96FB-C6788B71AC52}"/>
              </a:ext>
            </a:extLst>
          </p:cNvPr>
          <p:cNvSpPr>
            <a:spLocks noGrp="1"/>
          </p:cNvSpPr>
          <p:nvPr>
            <p:ph type="body" sz="quarter" idx="10"/>
          </p:nvPr>
        </p:nvSpPr>
        <p:spPr>
          <a:xfrm>
            <a:off x="661942" y="2486942"/>
            <a:ext cx="5043291" cy="3860777"/>
          </a:xfrm>
        </p:spPr>
        <p:txBody>
          <a:bodyPr vert="horz" lIns="91440" tIns="45720" rIns="91440" bIns="45720" rtlCol="0">
            <a:normAutofit/>
          </a:bodyPr>
          <a:lstStyle/>
          <a:p>
            <a:pPr defTabSz="914400">
              <a:buFont typeface="Arial" panose="020B0604020202020204" pitchFamily="34" charset="0"/>
              <a:buChar char="•"/>
            </a:pPr>
            <a:r>
              <a:rPr lang="en-US" sz="2400">
                <a:solidFill>
                  <a:schemeClr val="tx1"/>
                </a:solidFill>
                <a:latin typeface="+mn-lt"/>
              </a:rPr>
              <a:t>Documents are hierarchical sets of key value pairs</a:t>
            </a:r>
          </a:p>
          <a:p>
            <a:pPr defTabSz="914400">
              <a:buFont typeface="Arial" panose="020B0604020202020204" pitchFamily="34" charset="0"/>
              <a:buChar char="•"/>
            </a:pPr>
            <a:r>
              <a:rPr lang="en-US" sz="2400">
                <a:solidFill>
                  <a:schemeClr val="tx1"/>
                </a:solidFill>
                <a:latin typeface="+mn-lt"/>
              </a:rPr>
              <a:t>JSON</a:t>
            </a:r>
          </a:p>
          <a:p>
            <a:pPr defTabSz="914400">
              <a:buFont typeface="Arial" panose="020B0604020202020204" pitchFamily="34" charset="0"/>
              <a:buChar char="•"/>
            </a:pPr>
            <a:r>
              <a:rPr lang="en-US" sz="2400">
                <a:solidFill>
                  <a:schemeClr val="tx1"/>
                </a:solidFill>
                <a:latin typeface="+mn-lt"/>
              </a:rPr>
              <a:t>Support for querying, functions, triggers, stored procedures varies based on platform. </a:t>
            </a:r>
          </a:p>
        </p:txBody>
      </p:sp>
    </p:spTree>
    <p:extLst>
      <p:ext uri="{BB962C8B-B14F-4D97-AF65-F5344CB8AC3E}">
        <p14:creationId xmlns:p14="http://schemas.microsoft.com/office/powerpoint/2010/main" val="418317855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F4B2B-3B15-4499-B560-7C7D56147437}"/>
              </a:ext>
            </a:extLst>
          </p:cNvPr>
          <p:cNvPicPr>
            <a:picLocks noChangeAspect="1"/>
          </p:cNvPicPr>
          <p:nvPr/>
        </p:nvPicPr>
        <p:blipFill>
          <a:blip r:embed="rId3"/>
          <a:stretch>
            <a:fillRect/>
          </a:stretch>
        </p:blipFill>
        <p:spPr>
          <a:xfrm>
            <a:off x="5720777" y="2180572"/>
            <a:ext cx="5727424" cy="2477110"/>
          </a:xfrm>
          <a:prstGeom prst="rect">
            <a:avLst/>
          </a:prstGeom>
          <a:effectLst/>
        </p:spPr>
      </p:pic>
      <p:sp>
        <p:nvSpPr>
          <p:cNvPr id="2" name="Title 1">
            <a:extLst>
              <a:ext uri="{FF2B5EF4-FFF2-40B4-BE49-F238E27FC236}">
                <a16:creationId xmlns:a16="http://schemas.microsoft.com/office/drawing/2014/main" id="{AC194FF1-C88F-4A6B-B9DF-BAE92B01545F}"/>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NoSQL/Graph</a:t>
            </a:r>
          </a:p>
        </p:txBody>
      </p:sp>
      <p:sp>
        <p:nvSpPr>
          <p:cNvPr id="3" name="Text Placeholder 2">
            <a:extLst>
              <a:ext uri="{FF2B5EF4-FFF2-40B4-BE49-F238E27FC236}">
                <a16:creationId xmlns:a16="http://schemas.microsoft.com/office/drawing/2014/main" id="{63DAE371-EF86-48D8-BEB6-9BDB33CA2B10}"/>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dirty="0">
                <a:solidFill>
                  <a:schemeClr val="tx1"/>
                </a:solidFill>
                <a:latin typeface="+mn-lt"/>
              </a:rPr>
              <a:t>Ideal for situations where the relationship is </a:t>
            </a:r>
          </a:p>
          <a:p>
            <a:pPr defTabSz="914400">
              <a:buFont typeface="Arial" panose="020B0604020202020204" pitchFamily="34" charset="0"/>
              <a:buChar char="•"/>
            </a:pPr>
            <a:r>
              <a:rPr lang="en-US" sz="2000" dirty="0">
                <a:solidFill>
                  <a:schemeClr val="tx1"/>
                </a:solidFill>
                <a:latin typeface="+mn-lt"/>
              </a:rPr>
              <a:t>Vertices (Nodes, Tables, nouns)</a:t>
            </a:r>
          </a:p>
          <a:p>
            <a:pPr defTabSz="914400">
              <a:buFont typeface="Arial" panose="020B0604020202020204" pitchFamily="34" charset="0"/>
              <a:buChar char="•"/>
            </a:pPr>
            <a:r>
              <a:rPr lang="en-US" sz="2000" dirty="0">
                <a:solidFill>
                  <a:schemeClr val="tx1"/>
                </a:solidFill>
                <a:latin typeface="+mn-lt"/>
              </a:rPr>
              <a:t>Edges (Relationships) directed</a:t>
            </a:r>
          </a:p>
          <a:p>
            <a:pPr defTabSz="914400">
              <a:buFont typeface="Arial" panose="020B0604020202020204" pitchFamily="34" charset="0"/>
              <a:buChar char="•"/>
            </a:pPr>
            <a:r>
              <a:rPr lang="en-US" sz="2000" dirty="0">
                <a:solidFill>
                  <a:schemeClr val="tx1"/>
                </a:solidFill>
                <a:latin typeface="+mn-lt"/>
              </a:rPr>
              <a:t>Each with properties (key value pairs)</a:t>
            </a:r>
          </a:p>
          <a:p>
            <a:pPr defTabSz="914400">
              <a:buFont typeface="Arial" panose="020B0604020202020204" pitchFamily="34" charset="0"/>
              <a:buChar char="•"/>
            </a:pPr>
            <a:r>
              <a:rPr lang="en-US" sz="2000" dirty="0">
                <a:solidFill>
                  <a:schemeClr val="tx1"/>
                </a:solidFill>
                <a:latin typeface="+mn-lt"/>
              </a:rPr>
              <a:t>The relationship is king</a:t>
            </a:r>
          </a:p>
        </p:txBody>
      </p:sp>
      <p:sp>
        <p:nvSpPr>
          <p:cNvPr id="10" name="Rectangle 9">
            <a:extLst>
              <a:ext uri="{FF2B5EF4-FFF2-40B4-BE49-F238E27FC236}">
                <a16:creationId xmlns:a16="http://schemas.microsoft.com/office/drawing/2014/main" id="{A318FCFF-6CF4-47F3-BB59-F4FA6C0EA8C3}"/>
              </a:ext>
            </a:extLst>
          </p:cNvPr>
          <p:cNvSpPr/>
          <p:nvPr/>
        </p:nvSpPr>
        <p:spPr>
          <a:xfrm>
            <a:off x="4922837" y="6545262"/>
            <a:ext cx="5863144" cy="369332"/>
          </a:xfrm>
          <a:prstGeom prst="rect">
            <a:avLst/>
          </a:prstGeom>
        </p:spPr>
        <p:txBody>
          <a:bodyPr wrap="none">
            <a:spAutoFit/>
          </a:bodyPr>
          <a:lstStyle/>
          <a:p>
            <a:r>
              <a:rPr lang="en-US" dirty="0"/>
              <a:t>Source: https://neo4j.com/developer/graph-db-vs-rdbms</a:t>
            </a:r>
          </a:p>
        </p:txBody>
      </p:sp>
    </p:spTree>
    <p:extLst>
      <p:ext uri="{BB962C8B-B14F-4D97-AF65-F5344CB8AC3E}">
        <p14:creationId xmlns:p14="http://schemas.microsoft.com/office/powerpoint/2010/main" val="7367023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D5F0F1-8E29-4478-9F90-EC11413350F0}"/>
              </a:ext>
            </a:extLst>
          </p:cNvPr>
          <p:cNvPicPr>
            <a:picLocks noChangeAspect="1"/>
          </p:cNvPicPr>
          <p:nvPr/>
        </p:nvPicPr>
        <p:blipFill>
          <a:blip r:embed="rId3"/>
          <a:stretch>
            <a:fillRect/>
          </a:stretch>
        </p:blipFill>
        <p:spPr>
          <a:xfrm>
            <a:off x="5720777" y="2008749"/>
            <a:ext cx="5727424" cy="2820756"/>
          </a:xfrm>
          <a:prstGeom prst="rect">
            <a:avLst/>
          </a:prstGeom>
          <a:effectLst/>
        </p:spPr>
      </p:pic>
      <p:sp>
        <p:nvSpPr>
          <p:cNvPr id="2" name="Title 1">
            <a:extLst>
              <a:ext uri="{FF2B5EF4-FFF2-40B4-BE49-F238E27FC236}">
                <a16:creationId xmlns:a16="http://schemas.microsoft.com/office/drawing/2014/main" id="{1641ADFA-176F-41B5-8898-A4E1D930C428}"/>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Inflight</a:t>
            </a:r>
          </a:p>
        </p:txBody>
      </p:sp>
      <p:sp>
        <p:nvSpPr>
          <p:cNvPr id="3" name="Text Placeholder 2">
            <a:extLst>
              <a:ext uri="{FF2B5EF4-FFF2-40B4-BE49-F238E27FC236}">
                <a16:creationId xmlns:a16="http://schemas.microsoft.com/office/drawing/2014/main" id="{6992DF77-EB88-450A-B156-E5C4B997F9EB}"/>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a:solidFill>
                  <a:schemeClr val="tx1"/>
                </a:solidFill>
                <a:latin typeface="+mn-lt"/>
              </a:rPr>
              <a:t>On a VM</a:t>
            </a:r>
          </a:p>
          <a:p>
            <a:pPr lvl="1" defTabSz="914400">
              <a:buFont typeface="Arial" panose="020B0604020202020204" pitchFamily="34" charset="0"/>
              <a:buChar char="•"/>
            </a:pPr>
            <a:r>
              <a:rPr lang="en-US" sz="2000">
                <a:solidFill>
                  <a:schemeClr val="tx1"/>
                </a:solidFill>
              </a:rPr>
              <a:t>MSMQ, RabbitMQ, etc.</a:t>
            </a:r>
          </a:p>
          <a:p>
            <a:pPr defTabSz="914400">
              <a:buFont typeface="Arial" panose="020B0604020202020204" pitchFamily="34" charset="0"/>
              <a:buChar char="•"/>
            </a:pPr>
            <a:r>
              <a:rPr lang="en-US" sz="2000">
                <a:solidFill>
                  <a:schemeClr val="tx1"/>
                </a:solidFill>
                <a:latin typeface="+mn-lt"/>
              </a:rPr>
              <a:t>As a Service</a:t>
            </a:r>
          </a:p>
          <a:p>
            <a:pPr lvl="1" defTabSz="914400">
              <a:buFont typeface="Arial" panose="020B0604020202020204" pitchFamily="34" charset="0"/>
              <a:buChar char="•"/>
            </a:pPr>
            <a:r>
              <a:rPr lang="en-US" sz="2000">
                <a:solidFill>
                  <a:schemeClr val="tx1"/>
                </a:solidFill>
              </a:rPr>
              <a:t>Storage Queues</a:t>
            </a:r>
          </a:p>
          <a:p>
            <a:pPr lvl="1" defTabSz="914400">
              <a:buFont typeface="Arial" panose="020B0604020202020204" pitchFamily="34" charset="0"/>
              <a:buChar char="•"/>
            </a:pPr>
            <a:r>
              <a:rPr lang="en-US" sz="2000">
                <a:solidFill>
                  <a:schemeClr val="tx1"/>
                </a:solidFill>
              </a:rPr>
              <a:t>Service Bus Queues</a:t>
            </a:r>
          </a:p>
          <a:p>
            <a:pPr lvl="1" defTabSz="914400">
              <a:buFont typeface="Arial" panose="020B0604020202020204" pitchFamily="34" charset="0"/>
              <a:buChar char="•"/>
            </a:pPr>
            <a:r>
              <a:rPr lang="en-US" sz="2000">
                <a:solidFill>
                  <a:schemeClr val="tx1"/>
                </a:solidFill>
              </a:rPr>
              <a:t>Event Hubs</a:t>
            </a:r>
          </a:p>
          <a:p>
            <a:pPr lvl="1" defTabSz="914400">
              <a:buFont typeface="Arial" panose="020B0604020202020204" pitchFamily="34" charset="0"/>
              <a:buChar char="•"/>
            </a:pPr>
            <a:r>
              <a:rPr lang="en-US" sz="2000">
                <a:solidFill>
                  <a:schemeClr val="tx1"/>
                </a:solidFill>
              </a:rPr>
              <a:t>IoT Hubs</a:t>
            </a:r>
          </a:p>
          <a:p>
            <a:pPr lvl="1" defTabSz="914400">
              <a:buFont typeface="Arial" panose="020B0604020202020204" pitchFamily="34" charset="0"/>
              <a:buChar char="•"/>
            </a:pPr>
            <a:r>
              <a:rPr lang="en-US" sz="2000">
                <a:solidFill>
                  <a:schemeClr val="tx1"/>
                </a:solidFill>
              </a:rPr>
              <a:t>HDInsight - Kafka</a:t>
            </a:r>
          </a:p>
        </p:txBody>
      </p:sp>
    </p:spTree>
    <p:extLst>
      <p:ext uri="{BB962C8B-B14F-4D97-AF65-F5344CB8AC3E}">
        <p14:creationId xmlns:p14="http://schemas.microsoft.com/office/powerpoint/2010/main" val="39563694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2862C2-D392-4BF4-9221-39C96A9C3E4A}"/>
              </a:ext>
            </a:extLst>
          </p:cNvPr>
          <p:cNvPicPr>
            <a:picLocks noChangeAspect="1"/>
          </p:cNvPicPr>
          <p:nvPr/>
        </p:nvPicPr>
        <p:blipFill>
          <a:blip r:embed="rId3"/>
          <a:stretch>
            <a:fillRect/>
          </a:stretch>
        </p:blipFill>
        <p:spPr>
          <a:xfrm>
            <a:off x="5720777" y="1836927"/>
            <a:ext cx="5727424" cy="3164401"/>
          </a:xfrm>
          <a:prstGeom prst="rect">
            <a:avLst/>
          </a:prstGeom>
          <a:effectLst/>
        </p:spPr>
      </p:pic>
      <p:sp>
        <p:nvSpPr>
          <p:cNvPr id="2" name="Title 1">
            <a:extLst>
              <a:ext uri="{FF2B5EF4-FFF2-40B4-BE49-F238E27FC236}">
                <a16:creationId xmlns:a16="http://schemas.microsoft.com/office/drawing/2014/main" id="{D0E2ECEB-AB5E-41BC-9932-EBBEA19E8972}"/>
              </a:ext>
            </a:extLst>
          </p:cNvPr>
          <p:cNvSpPr>
            <a:spLocks noGrp="1"/>
          </p:cNvSpPr>
          <p:nvPr>
            <p:ph type="title"/>
          </p:nvPr>
        </p:nvSpPr>
        <p:spPr>
          <a:xfrm>
            <a:off x="661941" y="641793"/>
            <a:ext cx="3575787" cy="1654617"/>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Cache</a:t>
            </a:r>
          </a:p>
        </p:txBody>
      </p:sp>
      <p:sp>
        <p:nvSpPr>
          <p:cNvPr id="3" name="Text Placeholder 2">
            <a:extLst>
              <a:ext uri="{FF2B5EF4-FFF2-40B4-BE49-F238E27FC236}">
                <a16:creationId xmlns:a16="http://schemas.microsoft.com/office/drawing/2014/main" id="{29A2CD02-28AE-4978-A378-3A834948B01C}"/>
              </a:ext>
            </a:extLst>
          </p:cNvPr>
          <p:cNvSpPr>
            <a:spLocks noGrp="1"/>
          </p:cNvSpPr>
          <p:nvPr>
            <p:ph type="body" sz="quarter" idx="10"/>
          </p:nvPr>
        </p:nvSpPr>
        <p:spPr>
          <a:xfrm>
            <a:off x="661943" y="2486942"/>
            <a:ext cx="3575786" cy="3860777"/>
          </a:xfrm>
        </p:spPr>
        <p:txBody>
          <a:bodyPr vert="horz" lIns="91440" tIns="45720" rIns="91440" bIns="45720" rtlCol="0">
            <a:normAutofit/>
          </a:bodyPr>
          <a:lstStyle/>
          <a:p>
            <a:pPr defTabSz="914400">
              <a:buFont typeface="Arial" panose="020B0604020202020204" pitchFamily="34" charset="0"/>
              <a:buChar char="•"/>
            </a:pPr>
            <a:r>
              <a:rPr lang="en-US" sz="2000">
                <a:solidFill>
                  <a:schemeClr val="tx1"/>
                </a:solidFill>
                <a:latin typeface="+mn-lt"/>
              </a:rPr>
              <a:t>Optimized for short term storage</a:t>
            </a:r>
          </a:p>
          <a:p>
            <a:pPr defTabSz="914400">
              <a:buFont typeface="Arial" panose="020B0604020202020204" pitchFamily="34" charset="0"/>
              <a:buChar char="•"/>
            </a:pPr>
            <a:r>
              <a:rPr lang="en-US" sz="2000">
                <a:solidFill>
                  <a:schemeClr val="tx1"/>
                </a:solidFill>
                <a:latin typeface="+mn-lt"/>
              </a:rPr>
              <a:t>Behind the app</a:t>
            </a:r>
          </a:p>
          <a:p>
            <a:pPr lvl="1" defTabSz="914400">
              <a:buFont typeface="Arial" panose="020B0604020202020204" pitchFamily="34" charset="0"/>
              <a:buChar char="•"/>
            </a:pPr>
            <a:r>
              <a:rPr lang="en-US" sz="2000">
                <a:solidFill>
                  <a:schemeClr val="tx1"/>
                </a:solidFill>
              </a:rPr>
              <a:t>On a VM</a:t>
            </a:r>
          </a:p>
          <a:p>
            <a:pPr lvl="1" defTabSz="914400">
              <a:buFont typeface="Arial" panose="020B0604020202020204" pitchFamily="34" charset="0"/>
              <a:buChar char="•"/>
            </a:pPr>
            <a:r>
              <a:rPr lang="en-US" sz="2000">
                <a:solidFill>
                  <a:schemeClr val="tx1"/>
                </a:solidFill>
              </a:rPr>
              <a:t>Redis Cache Service</a:t>
            </a:r>
          </a:p>
          <a:p>
            <a:pPr defTabSz="914400">
              <a:buFont typeface="Arial" panose="020B0604020202020204" pitchFamily="34" charset="0"/>
              <a:buChar char="•"/>
            </a:pPr>
            <a:r>
              <a:rPr lang="en-US" sz="2000">
                <a:solidFill>
                  <a:schemeClr val="tx1"/>
                </a:solidFill>
                <a:latin typeface="+mn-lt"/>
              </a:rPr>
              <a:t>In front of the app</a:t>
            </a:r>
          </a:p>
          <a:p>
            <a:pPr lvl="1" defTabSz="914400">
              <a:buFont typeface="Arial" panose="020B0604020202020204" pitchFamily="34" charset="0"/>
              <a:buChar char="•"/>
            </a:pPr>
            <a:r>
              <a:rPr lang="en-US" sz="2000">
                <a:solidFill>
                  <a:schemeClr val="tx1"/>
                </a:solidFill>
              </a:rPr>
              <a:t>CDN (Verizon or Akamai)</a:t>
            </a:r>
          </a:p>
        </p:txBody>
      </p:sp>
    </p:spTree>
    <p:extLst>
      <p:ext uri="{BB962C8B-B14F-4D97-AF65-F5344CB8AC3E}">
        <p14:creationId xmlns:p14="http://schemas.microsoft.com/office/powerpoint/2010/main" val="1577766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zure Office 365">
            <a:extLst>
              <a:ext uri="{FF2B5EF4-FFF2-40B4-BE49-F238E27FC236}">
                <a16:creationId xmlns:a16="http://schemas.microsoft.com/office/drawing/2014/main" id="{94A73396-F3F4-4BB5-BAFB-9A1D42C5A055}"/>
              </a:ext>
            </a:extLst>
          </p:cNvPr>
          <p:cNvSpPr>
            <a:spLocks noChangeAspect="1" noChangeArrowheads="1"/>
          </p:cNvSpPr>
          <p:nvPr/>
        </p:nvSpPr>
        <p:spPr bwMode="auto">
          <a:xfrm>
            <a:off x="4794250" y="2673350"/>
            <a:ext cx="2847975" cy="1647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AA18D4F-E7DD-4A75-8E13-E178C1A6A6DD}"/>
              </a:ext>
            </a:extLst>
          </p:cNvPr>
          <p:cNvPicPr>
            <a:picLocks noChangeAspect="1"/>
          </p:cNvPicPr>
          <p:nvPr/>
        </p:nvPicPr>
        <p:blipFill>
          <a:blip r:embed="rId3"/>
          <a:stretch>
            <a:fillRect/>
          </a:stretch>
        </p:blipFill>
        <p:spPr>
          <a:xfrm>
            <a:off x="808038" y="3344862"/>
            <a:ext cx="5372100" cy="3021806"/>
          </a:xfrm>
          <a:prstGeom prst="rect">
            <a:avLst/>
          </a:prstGeom>
        </p:spPr>
      </p:pic>
      <p:pic>
        <p:nvPicPr>
          <p:cNvPr id="10" name="Picture 9">
            <a:extLst>
              <a:ext uri="{FF2B5EF4-FFF2-40B4-BE49-F238E27FC236}">
                <a16:creationId xmlns:a16="http://schemas.microsoft.com/office/drawing/2014/main" id="{9376C8E3-7F6A-401A-B599-3CA6F3C66CF2}"/>
              </a:ext>
            </a:extLst>
          </p:cNvPr>
          <p:cNvPicPr>
            <a:picLocks noChangeAspect="1"/>
          </p:cNvPicPr>
          <p:nvPr/>
        </p:nvPicPr>
        <p:blipFill>
          <a:blip r:embed="rId4"/>
          <a:stretch>
            <a:fillRect/>
          </a:stretch>
        </p:blipFill>
        <p:spPr>
          <a:xfrm>
            <a:off x="7524924" y="3394131"/>
            <a:ext cx="4025454" cy="2463979"/>
          </a:xfrm>
          <a:prstGeom prst="rect">
            <a:avLst/>
          </a:prstGeom>
        </p:spPr>
      </p:pic>
      <p:pic>
        <p:nvPicPr>
          <p:cNvPr id="12" name="Picture 11">
            <a:extLst>
              <a:ext uri="{FF2B5EF4-FFF2-40B4-BE49-F238E27FC236}">
                <a16:creationId xmlns:a16="http://schemas.microsoft.com/office/drawing/2014/main" id="{3EEE8D6E-C925-45D9-860E-98E732D4BA4B}"/>
              </a:ext>
            </a:extLst>
          </p:cNvPr>
          <p:cNvPicPr>
            <a:picLocks noChangeAspect="1"/>
          </p:cNvPicPr>
          <p:nvPr/>
        </p:nvPicPr>
        <p:blipFill>
          <a:blip r:embed="rId5"/>
          <a:stretch>
            <a:fillRect/>
          </a:stretch>
        </p:blipFill>
        <p:spPr>
          <a:xfrm>
            <a:off x="3932238" y="1034345"/>
            <a:ext cx="4495800" cy="2569029"/>
          </a:xfrm>
          <a:prstGeom prst="rect">
            <a:avLst/>
          </a:prstGeom>
        </p:spPr>
      </p:pic>
    </p:spTree>
    <p:extLst>
      <p:ext uri="{BB962C8B-B14F-4D97-AF65-F5344CB8AC3E}">
        <p14:creationId xmlns:p14="http://schemas.microsoft.com/office/powerpoint/2010/main" val="275241467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7660-8DCF-4B6D-B7DC-8DAD3CB18DA5}"/>
              </a:ext>
            </a:extLst>
          </p:cNvPr>
          <p:cNvSpPr>
            <a:spLocks noGrp="1"/>
          </p:cNvSpPr>
          <p:nvPr>
            <p:ph type="title"/>
          </p:nvPr>
        </p:nvSpPr>
        <p:spPr/>
        <p:txBody>
          <a:bodyPr/>
          <a:lstStyle/>
          <a:p>
            <a:r>
              <a:rPr lang="en-US" dirty="0"/>
              <a:t>Data Analysis</a:t>
            </a:r>
          </a:p>
        </p:txBody>
      </p:sp>
      <p:sp>
        <p:nvSpPr>
          <p:cNvPr id="3" name="Text Placeholder 2">
            <a:extLst>
              <a:ext uri="{FF2B5EF4-FFF2-40B4-BE49-F238E27FC236}">
                <a16:creationId xmlns:a16="http://schemas.microsoft.com/office/drawing/2014/main" id="{996A8216-569C-4264-A4F2-7CB22252668E}"/>
              </a:ext>
            </a:extLst>
          </p:cNvPr>
          <p:cNvSpPr>
            <a:spLocks noGrp="1"/>
          </p:cNvSpPr>
          <p:nvPr>
            <p:ph type="body" sz="quarter" idx="10"/>
          </p:nvPr>
        </p:nvSpPr>
        <p:spPr>
          <a:xfrm>
            <a:off x="274702" y="1211287"/>
            <a:ext cx="11888787" cy="5896999"/>
          </a:xfrm>
        </p:spPr>
        <p:txBody>
          <a:bodyPr/>
          <a:lstStyle/>
          <a:p>
            <a:r>
              <a:rPr lang="en-US" dirty="0"/>
              <a:t>HDInsight</a:t>
            </a:r>
          </a:p>
          <a:p>
            <a:pPr lvl="1"/>
            <a:r>
              <a:rPr lang="en-US" dirty="0"/>
              <a:t>Hadoop, Spark, </a:t>
            </a:r>
            <a:r>
              <a:rPr lang="en-US" dirty="0" err="1"/>
              <a:t>Hbase</a:t>
            </a:r>
            <a:r>
              <a:rPr lang="en-US" dirty="0"/>
              <a:t>, Interactive Query, Kafka, Storm, R Server, etc.</a:t>
            </a:r>
          </a:p>
          <a:p>
            <a:r>
              <a:rPr lang="en-US" dirty="0"/>
              <a:t>Data Bricks</a:t>
            </a:r>
          </a:p>
          <a:p>
            <a:pPr lvl="1"/>
            <a:r>
              <a:rPr lang="en-US" dirty="0"/>
              <a:t>Apache Spark-based analytics platform</a:t>
            </a:r>
          </a:p>
          <a:p>
            <a:r>
              <a:rPr lang="en-US" dirty="0"/>
              <a:t>SQL Data Warehouse</a:t>
            </a:r>
          </a:p>
          <a:p>
            <a:r>
              <a:rPr lang="en-US" dirty="0"/>
              <a:t>SQL Analysis Services</a:t>
            </a:r>
          </a:p>
          <a:p>
            <a:r>
              <a:rPr lang="en-US" dirty="0"/>
              <a:t>Data Lake Analytics</a:t>
            </a:r>
          </a:p>
          <a:p>
            <a:r>
              <a:rPr lang="en-US" dirty="0"/>
              <a:t>Stream Analytics</a:t>
            </a:r>
          </a:p>
          <a:p>
            <a:r>
              <a:rPr lang="en-US" dirty="0"/>
              <a:t>On a VM</a:t>
            </a:r>
          </a:p>
          <a:p>
            <a:pPr lvl="1"/>
            <a:r>
              <a:rPr lang="en-US" dirty="0"/>
              <a:t>SQL Server with R</a:t>
            </a:r>
          </a:p>
        </p:txBody>
      </p:sp>
      <p:pic>
        <p:nvPicPr>
          <p:cNvPr id="5" name="Picture 4">
            <a:extLst>
              <a:ext uri="{FF2B5EF4-FFF2-40B4-BE49-F238E27FC236}">
                <a16:creationId xmlns:a16="http://schemas.microsoft.com/office/drawing/2014/main" id="{5271B636-8E70-44D3-9FF5-4A11E78EB1BF}"/>
              </a:ext>
            </a:extLst>
          </p:cNvPr>
          <p:cNvPicPr>
            <a:picLocks noChangeAspect="1"/>
          </p:cNvPicPr>
          <p:nvPr/>
        </p:nvPicPr>
        <p:blipFill>
          <a:blip r:embed="rId3"/>
          <a:stretch>
            <a:fillRect/>
          </a:stretch>
        </p:blipFill>
        <p:spPr>
          <a:xfrm>
            <a:off x="6523037" y="3344862"/>
            <a:ext cx="5134418" cy="3276203"/>
          </a:xfrm>
          <a:prstGeom prst="rect">
            <a:avLst/>
          </a:prstGeom>
        </p:spPr>
      </p:pic>
    </p:spTree>
    <p:extLst>
      <p:ext uri="{BB962C8B-B14F-4D97-AF65-F5344CB8AC3E}">
        <p14:creationId xmlns:p14="http://schemas.microsoft.com/office/powerpoint/2010/main" val="39202397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4"/>
          </p:nvPr>
        </p:nvSpPr>
        <p:spPr/>
        <p:txBody>
          <a:bodyPr/>
          <a:lstStyle/>
          <a:p>
            <a:pPr defTabSz="698838"/>
            <a:fld id="{FFB82908-4842-4340-9D73-01C813DDC308}" type="slidenum">
              <a:rPr lang="en-US" smtClean="0">
                <a:solidFill>
                  <a:srgbClr val="505050">
                    <a:tint val="75000"/>
                  </a:srgbClr>
                </a:solidFill>
              </a:rPr>
              <a:pPr defTabSz="698838"/>
              <a:t>61</a:t>
            </a:fld>
            <a:endParaRPr lang="en-US">
              <a:solidFill>
                <a:srgbClr val="505050">
                  <a:tint val="75000"/>
                </a:srgbClr>
              </a:solidFill>
            </a:endParaRPr>
          </a:p>
        </p:txBody>
      </p:sp>
      <p:pic>
        <p:nvPicPr>
          <p:cNvPr id="189442"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 y="-164109"/>
            <a:ext cx="12436734" cy="71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5838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330A-AA97-4231-A2DB-507441263DD4}"/>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6E4740F1-71B3-4B3D-B54D-E9E51AB8C951}"/>
              </a:ext>
            </a:extLst>
          </p:cNvPr>
          <p:cNvSpPr>
            <a:spLocks noGrp="1"/>
          </p:cNvSpPr>
          <p:nvPr>
            <p:ph type="body" sz="quarter" idx="10"/>
          </p:nvPr>
        </p:nvSpPr>
        <p:spPr>
          <a:xfrm>
            <a:off x="274702" y="1211287"/>
            <a:ext cx="11888787" cy="1181862"/>
          </a:xfrm>
        </p:spPr>
        <p:txBody>
          <a:bodyPr/>
          <a:lstStyle/>
          <a:p>
            <a:r>
              <a:rPr lang="en-US" dirty="0"/>
              <a:t>Use existing data to forecast future behaviors, outcomes, and trends</a:t>
            </a:r>
          </a:p>
        </p:txBody>
      </p:sp>
      <p:pic>
        <p:nvPicPr>
          <p:cNvPr id="6" name="Picture 5">
            <a:extLst>
              <a:ext uri="{FF2B5EF4-FFF2-40B4-BE49-F238E27FC236}">
                <a16:creationId xmlns:a16="http://schemas.microsoft.com/office/drawing/2014/main" id="{0E7FD4AD-DFF3-4AC6-ACFB-206ABFF97DA8}"/>
              </a:ext>
            </a:extLst>
          </p:cNvPr>
          <p:cNvPicPr>
            <a:picLocks noChangeAspect="1"/>
          </p:cNvPicPr>
          <p:nvPr/>
        </p:nvPicPr>
        <p:blipFill>
          <a:blip r:embed="rId3"/>
          <a:stretch>
            <a:fillRect/>
          </a:stretch>
        </p:blipFill>
        <p:spPr>
          <a:xfrm>
            <a:off x="655637" y="3040061"/>
            <a:ext cx="6096000" cy="2425959"/>
          </a:xfrm>
          <a:prstGeom prst="rect">
            <a:avLst/>
          </a:prstGeom>
        </p:spPr>
      </p:pic>
      <p:pic>
        <p:nvPicPr>
          <p:cNvPr id="7" name="Picture 6">
            <a:extLst>
              <a:ext uri="{FF2B5EF4-FFF2-40B4-BE49-F238E27FC236}">
                <a16:creationId xmlns:a16="http://schemas.microsoft.com/office/drawing/2014/main" id="{89EC3A60-B6FC-4749-B554-24D3400018D9}"/>
              </a:ext>
            </a:extLst>
          </p:cNvPr>
          <p:cNvPicPr>
            <a:picLocks noChangeAspect="1"/>
          </p:cNvPicPr>
          <p:nvPr/>
        </p:nvPicPr>
        <p:blipFill>
          <a:blip r:embed="rId4"/>
          <a:stretch>
            <a:fillRect/>
          </a:stretch>
        </p:blipFill>
        <p:spPr>
          <a:xfrm>
            <a:off x="7361237" y="2049462"/>
            <a:ext cx="3886200" cy="4527108"/>
          </a:xfrm>
          <a:prstGeom prst="rect">
            <a:avLst/>
          </a:prstGeom>
        </p:spPr>
      </p:pic>
    </p:spTree>
    <p:extLst>
      <p:ext uri="{BB962C8B-B14F-4D97-AF65-F5344CB8AC3E}">
        <p14:creationId xmlns:p14="http://schemas.microsoft.com/office/powerpoint/2010/main" val="41666724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150A-2502-43DF-A353-8061E66C73AB}"/>
              </a:ext>
            </a:extLst>
          </p:cNvPr>
          <p:cNvSpPr>
            <a:spLocks noGrp="1"/>
          </p:cNvSpPr>
          <p:nvPr>
            <p:ph type="title"/>
          </p:nvPr>
        </p:nvSpPr>
        <p:spPr/>
        <p:txBody>
          <a:bodyPr/>
          <a:lstStyle/>
          <a:p>
            <a:r>
              <a:rPr lang="en-US" dirty="0"/>
              <a:t>Other</a:t>
            </a:r>
          </a:p>
        </p:txBody>
      </p:sp>
      <p:sp>
        <p:nvSpPr>
          <p:cNvPr id="3" name="Text Placeholder 2">
            <a:extLst>
              <a:ext uri="{FF2B5EF4-FFF2-40B4-BE49-F238E27FC236}">
                <a16:creationId xmlns:a16="http://schemas.microsoft.com/office/drawing/2014/main" id="{305302EA-CF85-4B48-B532-8900375601FB}"/>
              </a:ext>
            </a:extLst>
          </p:cNvPr>
          <p:cNvSpPr>
            <a:spLocks noGrp="1"/>
          </p:cNvSpPr>
          <p:nvPr>
            <p:ph type="body" sz="quarter" idx="10"/>
          </p:nvPr>
        </p:nvSpPr>
        <p:spPr>
          <a:xfrm>
            <a:off x="274702" y="1211287"/>
            <a:ext cx="11888787" cy="3797963"/>
          </a:xfrm>
        </p:spPr>
        <p:txBody>
          <a:bodyPr/>
          <a:lstStyle/>
          <a:p>
            <a:r>
              <a:rPr lang="en-US" dirty="0"/>
              <a:t>Azure Batch AI</a:t>
            </a:r>
          </a:p>
          <a:p>
            <a:r>
              <a:rPr lang="en-US" dirty="0"/>
              <a:t>VMs</a:t>
            </a:r>
          </a:p>
          <a:p>
            <a:pPr lvl="1"/>
            <a:r>
              <a:rPr lang="en-US" dirty="0"/>
              <a:t>CPU and GPU based</a:t>
            </a:r>
          </a:p>
          <a:p>
            <a:pPr lvl="1"/>
            <a:endParaRPr lang="en-US" dirty="0"/>
          </a:p>
          <a:p>
            <a:r>
              <a:rPr lang="en-US" dirty="0"/>
              <a:t>Tools</a:t>
            </a:r>
          </a:p>
          <a:p>
            <a:pPr lvl="1"/>
            <a:r>
              <a:rPr lang="en-US" dirty="0"/>
              <a:t>The Microsoft Cognitive Toolkit (CNTK)</a:t>
            </a:r>
          </a:p>
          <a:p>
            <a:pPr lvl="1"/>
            <a:r>
              <a:rPr lang="en-US" dirty="0"/>
              <a:t>Google </a:t>
            </a:r>
            <a:r>
              <a:rPr lang="en-US" dirty="0" err="1"/>
              <a:t>Tensorflow</a:t>
            </a:r>
            <a:endParaRPr lang="en-US" dirty="0"/>
          </a:p>
        </p:txBody>
      </p:sp>
    </p:spTree>
    <p:extLst>
      <p:ext uri="{BB962C8B-B14F-4D97-AF65-F5344CB8AC3E}">
        <p14:creationId xmlns:p14="http://schemas.microsoft.com/office/powerpoint/2010/main" val="23190355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VM’s, Containers, </a:t>
            </a:r>
            <a:r>
              <a:rPr lang="en-US" dirty="0" err="1"/>
              <a:t>Serverless</a:t>
            </a:r>
            <a:r>
              <a:rPr lang="en-US" dirty="0"/>
              <a:t>: Making the right choices</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58429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5346A-B532-4B39-B53C-5AC0A9240597}"/>
              </a:ext>
            </a:extLst>
          </p:cNvPr>
          <p:cNvSpPr>
            <a:spLocks noGrp="1"/>
          </p:cNvSpPr>
          <p:nvPr>
            <p:ph type="title"/>
          </p:nvPr>
        </p:nvSpPr>
        <p:spPr/>
        <p:txBody>
          <a:bodyPr/>
          <a:lstStyle/>
          <a:p>
            <a:r>
              <a:rPr lang="en-US" dirty="0"/>
              <a:t>In the beginning…</a:t>
            </a:r>
          </a:p>
        </p:txBody>
      </p:sp>
    </p:spTree>
    <p:extLst>
      <p:ext uri="{BB962C8B-B14F-4D97-AF65-F5344CB8AC3E}">
        <p14:creationId xmlns:p14="http://schemas.microsoft.com/office/powerpoint/2010/main" val="106595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Choices</a:t>
            </a:r>
          </a:p>
        </p:txBody>
      </p:sp>
      <p:cxnSp>
        <p:nvCxnSpPr>
          <p:cNvPr id="64" name="Straight Connector 63"/>
          <p:cNvCxnSpPr/>
          <p:nvPr/>
        </p:nvCxnSpPr>
        <p:spPr>
          <a:xfrm flipV="1">
            <a:off x="3404162"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166925"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9000173"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662079" y="3424147"/>
            <a:ext cx="1860059" cy="554637"/>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1836" b="1" kern="0" dirty="0">
                <a:solidFill>
                  <a:srgbClr val="0078D7"/>
                </a:solidFill>
                <a:latin typeface="Segoe UI"/>
              </a:rPr>
              <a:t>App service</a:t>
            </a:r>
          </a:p>
        </p:txBody>
      </p:sp>
      <p:sp>
        <p:nvSpPr>
          <p:cNvPr id="253" name="TextBox 252"/>
          <p:cNvSpPr txBox="1"/>
          <p:nvPr/>
        </p:nvSpPr>
        <p:spPr>
          <a:xfrm>
            <a:off x="6647363" y="4106589"/>
            <a:ext cx="1889489" cy="700633"/>
          </a:xfrm>
          <a:prstGeom prst="rect">
            <a:avLst/>
          </a:prstGeom>
          <a:noFill/>
        </p:spPr>
        <p:txBody>
          <a:bodyPr wrap="square" lIns="93247" tIns="93247" rIns="93247" bIns="93247" rtlCol="0" anchor="t" anchorCtr="0">
            <a:spAutoFit/>
          </a:bodyPr>
          <a:lstStyle/>
          <a:p>
            <a:pPr algn="ctr" defTabSz="932029">
              <a:defRPr/>
            </a:pPr>
            <a:r>
              <a:rPr lang="en-US" sz="1632" spc="31" dirty="0">
                <a:solidFill>
                  <a:srgbClr val="505050"/>
                </a:solidFill>
                <a:latin typeface="Segoe UI"/>
              </a:rPr>
              <a:t>Web, mobile, and API apps</a:t>
            </a:r>
          </a:p>
        </p:txBody>
      </p:sp>
      <p:sp>
        <p:nvSpPr>
          <p:cNvPr id="82" name="TextBox 81"/>
          <p:cNvSpPr txBox="1"/>
          <p:nvPr/>
        </p:nvSpPr>
        <p:spPr>
          <a:xfrm>
            <a:off x="804312" y="3424147"/>
            <a:ext cx="2443723" cy="813934"/>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1836" b="1" dirty="0">
                <a:solidFill>
                  <a:srgbClr val="0078D7"/>
                </a:solidFill>
                <a:latin typeface="Segoe UI"/>
              </a:rPr>
              <a:t>Azure Container </a:t>
            </a:r>
            <a:br>
              <a:rPr lang="en-US" sz="1836" b="1" dirty="0">
                <a:solidFill>
                  <a:srgbClr val="0078D7"/>
                </a:solidFill>
                <a:latin typeface="Segoe UI"/>
              </a:rPr>
            </a:br>
            <a:r>
              <a:rPr lang="en-US" sz="1836" b="1" dirty="0">
                <a:solidFill>
                  <a:srgbClr val="0078D7"/>
                </a:solidFill>
                <a:latin typeface="Segoe UI"/>
              </a:rPr>
              <a:t>Service (AKS)</a:t>
            </a:r>
          </a:p>
        </p:txBody>
      </p:sp>
      <p:sp>
        <p:nvSpPr>
          <p:cNvPr id="254" name="TextBox 253"/>
          <p:cNvSpPr txBox="1"/>
          <p:nvPr/>
        </p:nvSpPr>
        <p:spPr>
          <a:xfrm>
            <a:off x="764479" y="4106589"/>
            <a:ext cx="2523386" cy="700633"/>
          </a:xfrm>
          <a:prstGeom prst="rect">
            <a:avLst/>
          </a:prstGeom>
          <a:noFill/>
        </p:spPr>
        <p:txBody>
          <a:bodyPr wrap="square" lIns="93247" tIns="93247" rIns="93247" bIns="93247" rtlCol="0" anchor="t" anchorCtr="0">
            <a:spAutoFit/>
          </a:bodyPr>
          <a:lstStyle/>
          <a:p>
            <a:pPr algn="ctr" defTabSz="932029">
              <a:defRPr/>
            </a:pPr>
            <a:r>
              <a:rPr lang="en-US" sz="1632" spc="31" dirty="0">
                <a:solidFill>
                  <a:srgbClr val="505050"/>
                </a:solidFill>
              </a:rPr>
              <a:t>Managed</a:t>
            </a:r>
            <a:r>
              <a:rPr lang="en-US" sz="1632" dirty="0">
                <a:solidFill>
                  <a:srgbClr val="505050"/>
                </a:solidFill>
              </a:rPr>
              <a:t> </a:t>
            </a:r>
            <a:r>
              <a:rPr lang="en-US" sz="1632" spc="31" dirty="0">
                <a:solidFill>
                  <a:srgbClr val="505050"/>
                </a:solidFill>
              </a:rPr>
              <a:t>Kubernetes, automated upgrades</a:t>
            </a:r>
          </a:p>
        </p:txBody>
      </p:sp>
      <p:sp>
        <p:nvSpPr>
          <p:cNvPr id="52" name="TextBox 51"/>
          <p:cNvSpPr txBox="1"/>
          <p:nvPr/>
        </p:nvSpPr>
        <p:spPr>
          <a:xfrm>
            <a:off x="9611566" y="3424147"/>
            <a:ext cx="1881313" cy="813934"/>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1836" b="1" dirty="0">
                <a:solidFill>
                  <a:srgbClr val="0078D7"/>
                </a:solidFill>
                <a:latin typeface="Segoe UI"/>
              </a:rPr>
              <a:t>Logic Apps</a:t>
            </a:r>
            <a:br>
              <a:rPr lang="en-US" sz="1836" b="1" dirty="0">
                <a:solidFill>
                  <a:srgbClr val="0078D7"/>
                </a:solidFill>
                <a:latin typeface="Segoe UI"/>
              </a:rPr>
            </a:br>
            <a:r>
              <a:rPr lang="en-US" sz="1836" b="1" dirty="0">
                <a:solidFill>
                  <a:srgbClr val="0078D7"/>
                </a:solidFill>
                <a:latin typeface="Segoe UI"/>
              </a:rPr>
              <a:t>+ Functions</a:t>
            </a:r>
          </a:p>
        </p:txBody>
      </p:sp>
      <p:sp>
        <p:nvSpPr>
          <p:cNvPr id="255" name="TextBox 254"/>
          <p:cNvSpPr txBox="1"/>
          <p:nvPr/>
        </p:nvSpPr>
        <p:spPr>
          <a:xfrm>
            <a:off x="9269316" y="4106589"/>
            <a:ext cx="2565808" cy="700633"/>
          </a:xfrm>
          <a:prstGeom prst="rect">
            <a:avLst/>
          </a:prstGeom>
          <a:noFill/>
        </p:spPr>
        <p:txBody>
          <a:bodyPr wrap="square" lIns="93247" tIns="93247" rIns="93247" bIns="93247" rtlCol="0" anchor="t" anchorCtr="0">
            <a:spAutoFit/>
          </a:bodyPr>
          <a:lstStyle/>
          <a:p>
            <a:pPr algn="ctr" defTabSz="932029">
              <a:defRPr/>
            </a:pPr>
            <a:r>
              <a:rPr lang="en-US" sz="1632" spc="31" dirty="0">
                <a:solidFill>
                  <a:srgbClr val="505050"/>
                </a:solidFill>
              </a:rPr>
              <a:t>Event-driven, Serverless computing </a:t>
            </a:r>
          </a:p>
        </p:txBody>
      </p:sp>
      <p:sp>
        <p:nvSpPr>
          <p:cNvPr id="37" name="TextBox 36"/>
          <p:cNvSpPr txBox="1"/>
          <p:nvPr/>
        </p:nvSpPr>
        <p:spPr>
          <a:xfrm>
            <a:off x="3721712" y="3443619"/>
            <a:ext cx="2102026" cy="55463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1836" b="1" dirty="0">
                <a:solidFill>
                  <a:srgbClr val="0078D7"/>
                </a:solidFill>
                <a:latin typeface="Segoe UI"/>
              </a:rPr>
              <a:t>Service Fabric</a:t>
            </a:r>
          </a:p>
        </p:txBody>
      </p:sp>
      <p:sp>
        <p:nvSpPr>
          <p:cNvPr id="256" name="TextBox 255"/>
          <p:cNvSpPr txBox="1"/>
          <p:nvPr/>
        </p:nvSpPr>
        <p:spPr>
          <a:xfrm>
            <a:off x="3339585" y="4106589"/>
            <a:ext cx="2937513" cy="700633"/>
          </a:xfrm>
          <a:prstGeom prst="rect">
            <a:avLst/>
          </a:prstGeom>
          <a:noFill/>
        </p:spPr>
        <p:txBody>
          <a:bodyPr wrap="square" lIns="93247" tIns="93247" rIns="93247" bIns="93247" rtlCol="0" anchor="t" anchorCtr="0">
            <a:spAutoFit/>
          </a:bodyPr>
          <a:lstStyle/>
          <a:p>
            <a:pPr algn="ctr" defTabSz="932029">
              <a:defRPr/>
            </a:pPr>
            <a:r>
              <a:rPr lang="en-US" sz="1632" spc="31" dirty="0">
                <a:solidFill>
                  <a:srgbClr val="505050"/>
                </a:solidFill>
              </a:rPr>
              <a:t>Build, deploy, and operate applications at scale</a:t>
            </a:r>
          </a:p>
        </p:txBody>
      </p:sp>
      <p:grpSp>
        <p:nvGrpSpPr>
          <p:cNvPr id="18" name="Group 17"/>
          <p:cNvGrpSpPr>
            <a:grpSpLocks noChangeAspect="1"/>
          </p:cNvGrpSpPr>
          <p:nvPr/>
        </p:nvGrpSpPr>
        <p:grpSpPr>
          <a:xfrm>
            <a:off x="7164603" y="2286638"/>
            <a:ext cx="843767" cy="843767"/>
            <a:chOff x="5313363" y="-1925638"/>
            <a:chExt cx="1638300" cy="1638301"/>
          </a:xfrm>
          <a:solidFill>
            <a:srgbClr val="001F54"/>
          </a:solidFill>
        </p:grpSpPr>
        <p:sp>
          <p:nvSpPr>
            <p:cNvPr id="13" name="Freeform 11"/>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4" name="Freeform 12"/>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 name="Freeform 13"/>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 name="Freeform 14"/>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 name="Freeform 15"/>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7" name="Rectangle 46"/>
          <p:cNvSpPr/>
          <p:nvPr/>
        </p:nvSpPr>
        <p:spPr bwMode="auto">
          <a:xfrm>
            <a:off x="882" y="5595620"/>
            <a:ext cx="12434711" cy="13989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p:cNvSpPr txBox="1"/>
          <p:nvPr/>
        </p:nvSpPr>
        <p:spPr>
          <a:xfrm>
            <a:off x="4476849" y="5392804"/>
            <a:ext cx="3482774" cy="412430"/>
          </a:xfrm>
          <a:prstGeom prst="rect">
            <a:avLst/>
          </a:prstGeom>
          <a:solidFill>
            <a:schemeClr val="tx2"/>
          </a:solidFill>
          <a:ln w="15875" cap="sq">
            <a:noFill/>
            <a:miter lim="800000"/>
          </a:ln>
        </p:spPr>
        <p:txBody>
          <a:bodyPr wrap="square" lIns="93247" tIns="93247" rIns="93247" bIns="93247" rtlCol="0" anchor="t" anchorCtr="0">
            <a:spAutoFit/>
          </a:bodyPr>
          <a:lstStyle/>
          <a:p>
            <a:pPr algn="ctr" defTabSz="932029">
              <a:defRPr/>
            </a:pPr>
            <a:r>
              <a:rPr lang="en-US" sz="1428" b="1">
                <a:solidFill>
                  <a:srgbClr val="FFFFFF"/>
                </a:solidFill>
                <a:latin typeface="Segoe UI"/>
              </a:rPr>
              <a:t>RECENT ANNOUNCEMENTS</a:t>
            </a:r>
          </a:p>
        </p:txBody>
      </p:sp>
      <p:sp>
        <p:nvSpPr>
          <p:cNvPr id="49" name="Rectangle 48"/>
          <p:cNvSpPr/>
          <p:nvPr/>
        </p:nvSpPr>
        <p:spPr bwMode="auto">
          <a:xfrm>
            <a:off x="408894"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cs typeface="Segoe UI Semibold" panose="020B0702040204020203" pitchFamily="34" charset="0"/>
                <a:hlinkClick r:id="rId3"/>
              </a:rPr>
              <a:t>Azure Container Instances </a:t>
            </a:r>
            <a:endParaRPr lang="en-US" sz="2040" kern="0" dirty="0">
              <a:solidFill>
                <a:srgbClr val="0078D7"/>
              </a:solidFill>
              <a:cs typeface="Segoe UI Semibold" panose="020B0702040204020203" pitchFamily="34" charset="0"/>
            </a:endParaRPr>
          </a:p>
        </p:txBody>
      </p:sp>
      <p:sp>
        <p:nvSpPr>
          <p:cNvPr id="50" name="Rectangle 49">
            <a:extLst/>
          </p:cNvPr>
          <p:cNvSpPr/>
          <p:nvPr/>
        </p:nvSpPr>
        <p:spPr bwMode="auto">
          <a:xfrm>
            <a:off x="4255446" y="5925916"/>
            <a:ext cx="3793517"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4"/>
              </a:rPr>
              <a:t>Hybrid cloud Java and Spring apps to Azure</a:t>
            </a:r>
            <a:endParaRPr lang="en-US" sz="2040" kern="0" dirty="0">
              <a:solidFill>
                <a:srgbClr val="0078D7"/>
              </a:solidFill>
              <a:latin typeface="Segoe UI"/>
              <a:cs typeface="Segoe UI Semibold" panose="020B0702040204020203" pitchFamily="34" charset="0"/>
            </a:endParaRPr>
          </a:p>
        </p:txBody>
      </p:sp>
      <p:sp>
        <p:nvSpPr>
          <p:cNvPr id="51" name="Rectangle 50">
            <a:extLst/>
          </p:cNvPr>
          <p:cNvSpPr/>
          <p:nvPr/>
        </p:nvSpPr>
        <p:spPr bwMode="auto">
          <a:xfrm>
            <a:off x="8461736" y="5925916"/>
            <a:ext cx="3772047"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5"/>
              </a:rPr>
              <a:t>Cosmos DB and Azure Functions native integration</a:t>
            </a:r>
            <a:endParaRPr lang="en-US" sz="2040" kern="0" dirty="0">
              <a:solidFill>
                <a:srgbClr val="0078D7"/>
              </a:solidFill>
              <a:latin typeface="Segoe UI"/>
              <a:cs typeface="Segoe UI Semibold" panose="020B0702040204020203" pitchFamily="34" charset="0"/>
            </a:endParaRPr>
          </a:p>
        </p:txBody>
      </p:sp>
      <p:cxnSp>
        <p:nvCxnSpPr>
          <p:cNvPr id="53" name="Straight Connector 52"/>
          <p:cNvCxnSpPr/>
          <p:nvPr/>
        </p:nvCxnSpPr>
        <p:spPr>
          <a:xfrm flipV="1">
            <a:off x="4143174"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8293297"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1365329" y="2228658"/>
            <a:ext cx="1291868" cy="959727"/>
            <a:chOff x="1855788" y="1401763"/>
            <a:chExt cx="6483350" cy="4816475"/>
          </a:xfrm>
          <a:solidFill>
            <a:srgbClr val="001F54"/>
          </a:solidFill>
        </p:grpSpPr>
        <p:sp>
          <p:nvSpPr>
            <p:cNvPr id="138" name="Freeform 1"/>
            <p:cNvSpPr>
              <a:spLocks noChangeArrowheads="1"/>
            </p:cNvSpPr>
            <p:nvPr/>
          </p:nvSpPr>
          <p:spPr bwMode="auto">
            <a:xfrm>
              <a:off x="3205163" y="1401763"/>
              <a:ext cx="3751262" cy="3644900"/>
            </a:xfrm>
            <a:custGeom>
              <a:avLst/>
              <a:gdLst>
                <a:gd name="T0" fmla="*/ 9140 w 10421"/>
                <a:gd name="T1" fmla="*/ 1809 h 10123"/>
                <a:gd name="T2" fmla="*/ 9537 w 10421"/>
                <a:gd name="T3" fmla="*/ 2356 h 10123"/>
                <a:gd name="T4" fmla="*/ 10376 w 10421"/>
                <a:gd name="T5" fmla="*/ 6557 h 10123"/>
                <a:gd name="T6" fmla="*/ 7667 w 10421"/>
                <a:gd name="T7" fmla="*/ 9963 h 10123"/>
                <a:gd name="T8" fmla="*/ 3229 w 10421"/>
                <a:gd name="T9" fmla="*/ 10122 h 10123"/>
                <a:gd name="T10" fmla="*/ 2691 w 10421"/>
                <a:gd name="T11" fmla="*/ 9901 h 10123"/>
                <a:gd name="T12" fmla="*/ 18 w 10421"/>
                <a:gd name="T13" fmla="*/ 6460 h 10123"/>
                <a:gd name="T14" fmla="*/ 927 w 10421"/>
                <a:gd name="T15" fmla="*/ 2233 h 10123"/>
                <a:gd name="T16" fmla="*/ 1350 w 10421"/>
                <a:gd name="T17" fmla="*/ 1765 h 10123"/>
                <a:gd name="T18" fmla="*/ 5434 w 10421"/>
                <a:gd name="T19" fmla="*/ 2462 h 10123"/>
                <a:gd name="T20" fmla="*/ 5355 w 10421"/>
                <a:gd name="T21" fmla="*/ 2136 h 10123"/>
                <a:gd name="T22" fmla="*/ 5390 w 10421"/>
                <a:gd name="T23" fmla="*/ 1465 h 10123"/>
                <a:gd name="T24" fmla="*/ 5162 w 10421"/>
                <a:gd name="T25" fmla="*/ 1368 h 10123"/>
                <a:gd name="T26" fmla="*/ 5003 w 10421"/>
                <a:gd name="T27" fmla="*/ 1659 h 10123"/>
                <a:gd name="T28" fmla="*/ 4977 w 10421"/>
                <a:gd name="T29" fmla="*/ 2445 h 10123"/>
                <a:gd name="T30" fmla="*/ 4703 w 10421"/>
                <a:gd name="T31" fmla="*/ 2498 h 10123"/>
                <a:gd name="T32" fmla="*/ 3644 w 10421"/>
                <a:gd name="T33" fmla="*/ 2921 h 10123"/>
                <a:gd name="T34" fmla="*/ 2965 w 10421"/>
                <a:gd name="T35" fmla="*/ 3230 h 10123"/>
                <a:gd name="T36" fmla="*/ 2462 w 10421"/>
                <a:gd name="T37" fmla="*/ 2815 h 10123"/>
                <a:gd name="T38" fmla="*/ 2162 w 10421"/>
                <a:gd name="T39" fmla="*/ 2806 h 10123"/>
                <a:gd name="T40" fmla="*/ 2241 w 10421"/>
                <a:gd name="T41" fmla="*/ 3133 h 10123"/>
                <a:gd name="T42" fmla="*/ 2735 w 10421"/>
                <a:gd name="T43" fmla="*/ 3459 h 10123"/>
                <a:gd name="T44" fmla="*/ 2841 w 10421"/>
                <a:gd name="T45" fmla="*/ 3760 h 10123"/>
                <a:gd name="T46" fmla="*/ 2471 w 10421"/>
                <a:gd name="T47" fmla="*/ 4677 h 10123"/>
                <a:gd name="T48" fmla="*/ 2312 w 10421"/>
                <a:gd name="T49" fmla="*/ 5728 h 10123"/>
                <a:gd name="T50" fmla="*/ 1535 w 10421"/>
                <a:gd name="T51" fmla="*/ 5886 h 10123"/>
                <a:gd name="T52" fmla="*/ 1429 w 10421"/>
                <a:gd name="T53" fmla="*/ 6160 h 10123"/>
                <a:gd name="T54" fmla="*/ 1703 w 10421"/>
                <a:gd name="T55" fmla="*/ 6239 h 10123"/>
                <a:gd name="T56" fmla="*/ 2338 w 10421"/>
                <a:gd name="T57" fmla="*/ 6063 h 10123"/>
                <a:gd name="T58" fmla="*/ 2815 w 10421"/>
                <a:gd name="T59" fmla="*/ 6681 h 10123"/>
                <a:gd name="T60" fmla="*/ 3662 w 10421"/>
                <a:gd name="T61" fmla="*/ 7571 h 10123"/>
                <a:gd name="T62" fmla="*/ 3777 w 10421"/>
                <a:gd name="T63" fmla="*/ 7783 h 10123"/>
                <a:gd name="T64" fmla="*/ 3450 w 10421"/>
                <a:gd name="T65" fmla="*/ 8454 h 10123"/>
                <a:gd name="T66" fmla="*/ 3494 w 10421"/>
                <a:gd name="T67" fmla="*/ 8754 h 10123"/>
                <a:gd name="T68" fmla="*/ 3732 w 10421"/>
                <a:gd name="T69" fmla="*/ 8736 h 10123"/>
                <a:gd name="T70" fmla="*/ 3971 w 10421"/>
                <a:gd name="T71" fmla="*/ 8145 h 10123"/>
                <a:gd name="T72" fmla="*/ 4227 w 10421"/>
                <a:gd name="T73" fmla="*/ 7871 h 10123"/>
                <a:gd name="T74" fmla="*/ 5127 w 10421"/>
                <a:gd name="T75" fmla="*/ 8039 h 10123"/>
                <a:gd name="T76" fmla="*/ 6229 w 10421"/>
                <a:gd name="T77" fmla="*/ 7871 h 10123"/>
                <a:gd name="T78" fmla="*/ 6529 w 10421"/>
                <a:gd name="T79" fmla="*/ 8383 h 10123"/>
                <a:gd name="T80" fmla="*/ 6820 w 10421"/>
                <a:gd name="T81" fmla="*/ 8771 h 10123"/>
                <a:gd name="T82" fmla="*/ 6996 w 10421"/>
                <a:gd name="T83" fmla="*/ 8559 h 10123"/>
                <a:gd name="T84" fmla="*/ 6670 w 10421"/>
                <a:gd name="T85" fmla="*/ 7933 h 10123"/>
                <a:gd name="T86" fmla="*/ 6705 w 10421"/>
                <a:gd name="T87" fmla="*/ 7615 h 10123"/>
                <a:gd name="T88" fmla="*/ 7420 w 10421"/>
                <a:gd name="T89" fmla="*/ 6971 h 10123"/>
                <a:gd name="T90" fmla="*/ 7887 w 10421"/>
                <a:gd name="T91" fmla="*/ 6151 h 10123"/>
                <a:gd name="T92" fmla="*/ 8770 w 10421"/>
                <a:gd name="T93" fmla="*/ 6257 h 10123"/>
                <a:gd name="T94" fmla="*/ 8999 w 10421"/>
                <a:gd name="T95" fmla="*/ 6151 h 10123"/>
                <a:gd name="T96" fmla="*/ 8937 w 10421"/>
                <a:gd name="T97" fmla="*/ 5913 h 10123"/>
                <a:gd name="T98" fmla="*/ 8390 w 10421"/>
                <a:gd name="T99" fmla="*/ 5816 h 10123"/>
                <a:gd name="T100" fmla="*/ 7993 w 10421"/>
                <a:gd name="T101" fmla="*/ 5578 h 10123"/>
                <a:gd name="T102" fmla="*/ 7923 w 10421"/>
                <a:gd name="T103" fmla="*/ 4571 h 10123"/>
                <a:gd name="T104" fmla="*/ 7561 w 10421"/>
                <a:gd name="T105" fmla="*/ 3742 h 10123"/>
                <a:gd name="T106" fmla="*/ 7790 w 10421"/>
                <a:gd name="T107" fmla="*/ 3371 h 10123"/>
                <a:gd name="T108" fmla="*/ 8240 w 10421"/>
                <a:gd name="T109" fmla="*/ 3054 h 10123"/>
                <a:gd name="T110" fmla="*/ 8240 w 10421"/>
                <a:gd name="T111" fmla="*/ 2780 h 10123"/>
                <a:gd name="T112" fmla="*/ 7949 w 10421"/>
                <a:gd name="T113" fmla="*/ 2815 h 10123"/>
                <a:gd name="T114" fmla="*/ 7411 w 10421"/>
                <a:gd name="T115" fmla="*/ 3265 h 10123"/>
                <a:gd name="T116" fmla="*/ 6881 w 10421"/>
                <a:gd name="T117" fmla="*/ 3027 h 10123"/>
                <a:gd name="T118" fmla="*/ 5893 w 10421"/>
                <a:gd name="T119" fmla="*/ 2533 h 10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21" h="10123">
                  <a:moveTo>
                    <a:pt x="5337" y="0"/>
                  </a:moveTo>
                  <a:lnTo>
                    <a:pt x="5337" y="0"/>
                  </a:lnTo>
                  <a:lnTo>
                    <a:pt x="7579" y="1059"/>
                  </a:lnTo>
                  <a:lnTo>
                    <a:pt x="7579" y="1059"/>
                  </a:lnTo>
                  <a:lnTo>
                    <a:pt x="8311" y="1412"/>
                  </a:lnTo>
                  <a:lnTo>
                    <a:pt x="9052" y="1756"/>
                  </a:lnTo>
                  <a:lnTo>
                    <a:pt x="9052" y="1756"/>
                  </a:lnTo>
                  <a:lnTo>
                    <a:pt x="9140" y="1809"/>
                  </a:lnTo>
                  <a:lnTo>
                    <a:pt x="9229" y="1862"/>
                  </a:lnTo>
                  <a:lnTo>
                    <a:pt x="9299" y="1924"/>
                  </a:lnTo>
                  <a:lnTo>
                    <a:pt x="9370" y="1994"/>
                  </a:lnTo>
                  <a:lnTo>
                    <a:pt x="9423" y="2074"/>
                  </a:lnTo>
                  <a:lnTo>
                    <a:pt x="9467" y="2162"/>
                  </a:lnTo>
                  <a:lnTo>
                    <a:pt x="9502" y="2259"/>
                  </a:lnTo>
                  <a:lnTo>
                    <a:pt x="9537" y="2356"/>
                  </a:lnTo>
                  <a:lnTo>
                    <a:pt x="9537" y="2356"/>
                  </a:lnTo>
                  <a:lnTo>
                    <a:pt x="9961" y="4245"/>
                  </a:lnTo>
                  <a:lnTo>
                    <a:pt x="10393" y="6125"/>
                  </a:lnTo>
                  <a:lnTo>
                    <a:pt x="10393" y="6125"/>
                  </a:lnTo>
                  <a:lnTo>
                    <a:pt x="10411" y="6222"/>
                  </a:lnTo>
                  <a:lnTo>
                    <a:pt x="10420" y="6301"/>
                  </a:lnTo>
                  <a:lnTo>
                    <a:pt x="10411" y="6389"/>
                  </a:lnTo>
                  <a:lnTo>
                    <a:pt x="10402" y="6469"/>
                  </a:lnTo>
                  <a:lnTo>
                    <a:pt x="10376" y="6557"/>
                  </a:lnTo>
                  <a:lnTo>
                    <a:pt x="10340" y="6637"/>
                  </a:lnTo>
                  <a:lnTo>
                    <a:pt x="10296" y="6706"/>
                  </a:lnTo>
                  <a:lnTo>
                    <a:pt x="10243" y="6786"/>
                  </a:lnTo>
                  <a:lnTo>
                    <a:pt x="10243" y="6786"/>
                  </a:lnTo>
                  <a:lnTo>
                    <a:pt x="7790" y="9830"/>
                  </a:lnTo>
                  <a:lnTo>
                    <a:pt x="7790" y="9830"/>
                  </a:lnTo>
                  <a:lnTo>
                    <a:pt x="7729" y="9901"/>
                  </a:lnTo>
                  <a:lnTo>
                    <a:pt x="7667" y="9963"/>
                  </a:lnTo>
                  <a:lnTo>
                    <a:pt x="7596" y="10007"/>
                  </a:lnTo>
                  <a:lnTo>
                    <a:pt x="7526" y="10051"/>
                  </a:lnTo>
                  <a:lnTo>
                    <a:pt x="7455" y="10077"/>
                  </a:lnTo>
                  <a:lnTo>
                    <a:pt x="7367" y="10104"/>
                  </a:lnTo>
                  <a:lnTo>
                    <a:pt x="7287" y="10122"/>
                  </a:lnTo>
                  <a:lnTo>
                    <a:pt x="7190" y="10122"/>
                  </a:lnTo>
                  <a:lnTo>
                    <a:pt x="7190" y="10122"/>
                  </a:lnTo>
                  <a:lnTo>
                    <a:pt x="3229" y="10122"/>
                  </a:lnTo>
                  <a:lnTo>
                    <a:pt x="3229" y="10122"/>
                  </a:lnTo>
                  <a:lnTo>
                    <a:pt x="3141" y="10122"/>
                  </a:lnTo>
                  <a:lnTo>
                    <a:pt x="3053" y="10104"/>
                  </a:lnTo>
                  <a:lnTo>
                    <a:pt x="2974" y="10077"/>
                  </a:lnTo>
                  <a:lnTo>
                    <a:pt x="2894" y="10051"/>
                  </a:lnTo>
                  <a:lnTo>
                    <a:pt x="2824" y="10007"/>
                  </a:lnTo>
                  <a:lnTo>
                    <a:pt x="2753" y="9963"/>
                  </a:lnTo>
                  <a:lnTo>
                    <a:pt x="2691" y="9901"/>
                  </a:lnTo>
                  <a:lnTo>
                    <a:pt x="2638" y="9830"/>
                  </a:lnTo>
                  <a:lnTo>
                    <a:pt x="2638" y="9830"/>
                  </a:lnTo>
                  <a:lnTo>
                    <a:pt x="168" y="6768"/>
                  </a:lnTo>
                  <a:lnTo>
                    <a:pt x="168" y="6768"/>
                  </a:lnTo>
                  <a:lnTo>
                    <a:pt x="115" y="6689"/>
                  </a:lnTo>
                  <a:lnTo>
                    <a:pt x="71" y="6619"/>
                  </a:lnTo>
                  <a:lnTo>
                    <a:pt x="35" y="6539"/>
                  </a:lnTo>
                  <a:lnTo>
                    <a:pt x="18" y="6460"/>
                  </a:lnTo>
                  <a:lnTo>
                    <a:pt x="9" y="6381"/>
                  </a:lnTo>
                  <a:lnTo>
                    <a:pt x="0" y="6301"/>
                  </a:lnTo>
                  <a:lnTo>
                    <a:pt x="9" y="6213"/>
                  </a:lnTo>
                  <a:lnTo>
                    <a:pt x="27" y="6125"/>
                  </a:lnTo>
                  <a:lnTo>
                    <a:pt x="27" y="6125"/>
                  </a:lnTo>
                  <a:lnTo>
                    <a:pt x="900" y="2321"/>
                  </a:lnTo>
                  <a:lnTo>
                    <a:pt x="900" y="2321"/>
                  </a:lnTo>
                  <a:lnTo>
                    <a:pt x="927" y="2233"/>
                  </a:lnTo>
                  <a:lnTo>
                    <a:pt x="962" y="2145"/>
                  </a:lnTo>
                  <a:lnTo>
                    <a:pt x="1006" y="2065"/>
                  </a:lnTo>
                  <a:lnTo>
                    <a:pt x="1059" y="1994"/>
                  </a:lnTo>
                  <a:lnTo>
                    <a:pt x="1121" y="1924"/>
                  </a:lnTo>
                  <a:lnTo>
                    <a:pt x="1182" y="1871"/>
                  </a:lnTo>
                  <a:lnTo>
                    <a:pt x="1262" y="1818"/>
                  </a:lnTo>
                  <a:lnTo>
                    <a:pt x="1350" y="1765"/>
                  </a:lnTo>
                  <a:lnTo>
                    <a:pt x="1350" y="1765"/>
                  </a:lnTo>
                  <a:lnTo>
                    <a:pt x="3106" y="935"/>
                  </a:lnTo>
                  <a:lnTo>
                    <a:pt x="4853" y="97"/>
                  </a:lnTo>
                  <a:lnTo>
                    <a:pt x="4853" y="97"/>
                  </a:lnTo>
                  <a:lnTo>
                    <a:pt x="5074" y="0"/>
                  </a:lnTo>
                  <a:lnTo>
                    <a:pt x="5074" y="0"/>
                  </a:lnTo>
                  <a:lnTo>
                    <a:pt x="5337" y="0"/>
                  </a:lnTo>
                  <a:close/>
                  <a:moveTo>
                    <a:pt x="5434" y="2462"/>
                  </a:moveTo>
                  <a:lnTo>
                    <a:pt x="5434" y="2462"/>
                  </a:lnTo>
                  <a:lnTo>
                    <a:pt x="5434" y="2409"/>
                  </a:lnTo>
                  <a:lnTo>
                    <a:pt x="5434" y="2383"/>
                  </a:lnTo>
                  <a:lnTo>
                    <a:pt x="5426" y="2365"/>
                  </a:lnTo>
                  <a:lnTo>
                    <a:pt x="5426" y="2365"/>
                  </a:lnTo>
                  <a:lnTo>
                    <a:pt x="5390" y="2303"/>
                  </a:lnTo>
                  <a:lnTo>
                    <a:pt x="5373" y="2250"/>
                  </a:lnTo>
                  <a:lnTo>
                    <a:pt x="5355" y="2197"/>
                  </a:lnTo>
                  <a:lnTo>
                    <a:pt x="5355" y="2136"/>
                  </a:lnTo>
                  <a:lnTo>
                    <a:pt x="5364" y="2021"/>
                  </a:lnTo>
                  <a:lnTo>
                    <a:pt x="5381" y="1897"/>
                  </a:lnTo>
                  <a:lnTo>
                    <a:pt x="5381" y="1897"/>
                  </a:lnTo>
                  <a:lnTo>
                    <a:pt x="5399" y="1721"/>
                  </a:lnTo>
                  <a:lnTo>
                    <a:pt x="5408" y="1544"/>
                  </a:lnTo>
                  <a:lnTo>
                    <a:pt x="5408" y="1544"/>
                  </a:lnTo>
                  <a:lnTo>
                    <a:pt x="5408" y="1500"/>
                  </a:lnTo>
                  <a:lnTo>
                    <a:pt x="5390" y="1465"/>
                  </a:lnTo>
                  <a:lnTo>
                    <a:pt x="5373" y="1439"/>
                  </a:lnTo>
                  <a:lnTo>
                    <a:pt x="5355" y="1412"/>
                  </a:lnTo>
                  <a:lnTo>
                    <a:pt x="5329" y="1386"/>
                  </a:lnTo>
                  <a:lnTo>
                    <a:pt x="5293" y="1377"/>
                  </a:lnTo>
                  <a:lnTo>
                    <a:pt x="5258" y="1359"/>
                  </a:lnTo>
                  <a:lnTo>
                    <a:pt x="5215" y="1359"/>
                  </a:lnTo>
                  <a:lnTo>
                    <a:pt x="5215" y="1359"/>
                  </a:lnTo>
                  <a:lnTo>
                    <a:pt x="5162" y="1368"/>
                  </a:lnTo>
                  <a:lnTo>
                    <a:pt x="5118" y="1386"/>
                  </a:lnTo>
                  <a:lnTo>
                    <a:pt x="5082" y="1412"/>
                  </a:lnTo>
                  <a:lnTo>
                    <a:pt x="5047" y="1447"/>
                  </a:lnTo>
                  <a:lnTo>
                    <a:pt x="5021" y="1491"/>
                  </a:lnTo>
                  <a:lnTo>
                    <a:pt x="5003" y="1544"/>
                  </a:lnTo>
                  <a:lnTo>
                    <a:pt x="4994" y="1606"/>
                  </a:lnTo>
                  <a:lnTo>
                    <a:pt x="5003" y="1659"/>
                  </a:lnTo>
                  <a:lnTo>
                    <a:pt x="5003" y="1659"/>
                  </a:lnTo>
                  <a:lnTo>
                    <a:pt x="5047" y="1906"/>
                  </a:lnTo>
                  <a:lnTo>
                    <a:pt x="5056" y="2021"/>
                  </a:lnTo>
                  <a:lnTo>
                    <a:pt x="5065" y="2145"/>
                  </a:lnTo>
                  <a:lnTo>
                    <a:pt x="5065" y="2145"/>
                  </a:lnTo>
                  <a:lnTo>
                    <a:pt x="5056" y="2224"/>
                  </a:lnTo>
                  <a:lnTo>
                    <a:pt x="5038" y="2303"/>
                  </a:lnTo>
                  <a:lnTo>
                    <a:pt x="5012" y="2374"/>
                  </a:lnTo>
                  <a:lnTo>
                    <a:pt x="4977" y="2445"/>
                  </a:lnTo>
                  <a:lnTo>
                    <a:pt x="4977" y="2445"/>
                  </a:lnTo>
                  <a:lnTo>
                    <a:pt x="4959" y="2453"/>
                  </a:lnTo>
                  <a:lnTo>
                    <a:pt x="4941" y="2462"/>
                  </a:lnTo>
                  <a:lnTo>
                    <a:pt x="4897" y="2471"/>
                  </a:lnTo>
                  <a:lnTo>
                    <a:pt x="4791" y="2471"/>
                  </a:lnTo>
                  <a:lnTo>
                    <a:pt x="4791" y="2471"/>
                  </a:lnTo>
                  <a:lnTo>
                    <a:pt x="4703" y="2498"/>
                  </a:lnTo>
                  <a:lnTo>
                    <a:pt x="4703" y="2498"/>
                  </a:lnTo>
                  <a:lnTo>
                    <a:pt x="4465" y="2550"/>
                  </a:lnTo>
                  <a:lnTo>
                    <a:pt x="4235" y="2621"/>
                  </a:lnTo>
                  <a:lnTo>
                    <a:pt x="4121" y="2665"/>
                  </a:lnTo>
                  <a:lnTo>
                    <a:pt x="4006" y="2709"/>
                  </a:lnTo>
                  <a:lnTo>
                    <a:pt x="3900" y="2762"/>
                  </a:lnTo>
                  <a:lnTo>
                    <a:pt x="3794" y="2824"/>
                  </a:lnTo>
                  <a:lnTo>
                    <a:pt x="3794" y="2824"/>
                  </a:lnTo>
                  <a:lnTo>
                    <a:pt x="3644" y="2921"/>
                  </a:lnTo>
                  <a:lnTo>
                    <a:pt x="3503" y="3036"/>
                  </a:lnTo>
                  <a:lnTo>
                    <a:pt x="3221" y="3274"/>
                  </a:lnTo>
                  <a:lnTo>
                    <a:pt x="3221" y="3274"/>
                  </a:lnTo>
                  <a:lnTo>
                    <a:pt x="3177" y="3301"/>
                  </a:lnTo>
                  <a:lnTo>
                    <a:pt x="3159" y="3309"/>
                  </a:lnTo>
                  <a:lnTo>
                    <a:pt x="3150" y="3309"/>
                  </a:lnTo>
                  <a:lnTo>
                    <a:pt x="3150" y="3309"/>
                  </a:lnTo>
                  <a:lnTo>
                    <a:pt x="2965" y="3230"/>
                  </a:lnTo>
                  <a:lnTo>
                    <a:pt x="2885" y="3186"/>
                  </a:lnTo>
                  <a:lnTo>
                    <a:pt x="2797" y="3133"/>
                  </a:lnTo>
                  <a:lnTo>
                    <a:pt x="2797" y="3133"/>
                  </a:lnTo>
                  <a:lnTo>
                    <a:pt x="2718" y="3062"/>
                  </a:lnTo>
                  <a:lnTo>
                    <a:pt x="2647" y="2992"/>
                  </a:lnTo>
                  <a:lnTo>
                    <a:pt x="2506" y="2842"/>
                  </a:lnTo>
                  <a:lnTo>
                    <a:pt x="2506" y="2842"/>
                  </a:lnTo>
                  <a:lnTo>
                    <a:pt x="2462" y="2815"/>
                  </a:lnTo>
                  <a:lnTo>
                    <a:pt x="2418" y="2789"/>
                  </a:lnTo>
                  <a:lnTo>
                    <a:pt x="2374" y="2771"/>
                  </a:lnTo>
                  <a:lnTo>
                    <a:pt x="2321" y="2762"/>
                  </a:lnTo>
                  <a:lnTo>
                    <a:pt x="2277" y="2762"/>
                  </a:lnTo>
                  <a:lnTo>
                    <a:pt x="2232" y="2762"/>
                  </a:lnTo>
                  <a:lnTo>
                    <a:pt x="2188" y="2780"/>
                  </a:lnTo>
                  <a:lnTo>
                    <a:pt x="2162" y="2806"/>
                  </a:lnTo>
                  <a:lnTo>
                    <a:pt x="2162" y="2806"/>
                  </a:lnTo>
                  <a:lnTo>
                    <a:pt x="2135" y="2842"/>
                  </a:lnTo>
                  <a:lnTo>
                    <a:pt x="2127" y="2886"/>
                  </a:lnTo>
                  <a:lnTo>
                    <a:pt x="2118" y="2921"/>
                  </a:lnTo>
                  <a:lnTo>
                    <a:pt x="2127" y="2965"/>
                  </a:lnTo>
                  <a:lnTo>
                    <a:pt x="2144" y="3018"/>
                  </a:lnTo>
                  <a:lnTo>
                    <a:pt x="2171" y="3062"/>
                  </a:lnTo>
                  <a:lnTo>
                    <a:pt x="2206" y="3098"/>
                  </a:lnTo>
                  <a:lnTo>
                    <a:pt x="2241" y="3133"/>
                  </a:lnTo>
                  <a:lnTo>
                    <a:pt x="2241" y="3133"/>
                  </a:lnTo>
                  <a:lnTo>
                    <a:pt x="2268" y="3151"/>
                  </a:lnTo>
                  <a:lnTo>
                    <a:pt x="2268" y="3151"/>
                  </a:lnTo>
                  <a:lnTo>
                    <a:pt x="2347" y="3204"/>
                  </a:lnTo>
                  <a:lnTo>
                    <a:pt x="2427" y="3248"/>
                  </a:lnTo>
                  <a:lnTo>
                    <a:pt x="2585" y="3345"/>
                  </a:lnTo>
                  <a:lnTo>
                    <a:pt x="2665" y="3398"/>
                  </a:lnTo>
                  <a:lnTo>
                    <a:pt x="2735" y="3459"/>
                  </a:lnTo>
                  <a:lnTo>
                    <a:pt x="2788" y="3539"/>
                  </a:lnTo>
                  <a:lnTo>
                    <a:pt x="2815" y="3583"/>
                  </a:lnTo>
                  <a:lnTo>
                    <a:pt x="2832" y="3636"/>
                  </a:lnTo>
                  <a:lnTo>
                    <a:pt x="2832" y="3636"/>
                  </a:lnTo>
                  <a:lnTo>
                    <a:pt x="2850" y="3698"/>
                  </a:lnTo>
                  <a:lnTo>
                    <a:pt x="2850" y="3724"/>
                  </a:lnTo>
                  <a:lnTo>
                    <a:pt x="2841" y="3760"/>
                  </a:lnTo>
                  <a:lnTo>
                    <a:pt x="2841" y="3760"/>
                  </a:lnTo>
                  <a:lnTo>
                    <a:pt x="2727" y="3989"/>
                  </a:lnTo>
                  <a:lnTo>
                    <a:pt x="2665" y="4113"/>
                  </a:lnTo>
                  <a:lnTo>
                    <a:pt x="2612" y="4227"/>
                  </a:lnTo>
                  <a:lnTo>
                    <a:pt x="2612" y="4227"/>
                  </a:lnTo>
                  <a:lnTo>
                    <a:pt x="2568" y="4342"/>
                  </a:lnTo>
                  <a:lnTo>
                    <a:pt x="2524" y="4448"/>
                  </a:lnTo>
                  <a:lnTo>
                    <a:pt x="2497" y="4563"/>
                  </a:lnTo>
                  <a:lnTo>
                    <a:pt x="2471" y="4677"/>
                  </a:lnTo>
                  <a:lnTo>
                    <a:pt x="2444" y="4792"/>
                  </a:lnTo>
                  <a:lnTo>
                    <a:pt x="2427" y="4907"/>
                  </a:lnTo>
                  <a:lnTo>
                    <a:pt x="2409" y="5145"/>
                  </a:lnTo>
                  <a:lnTo>
                    <a:pt x="2409" y="5145"/>
                  </a:lnTo>
                  <a:lnTo>
                    <a:pt x="2409" y="5392"/>
                  </a:lnTo>
                  <a:lnTo>
                    <a:pt x="2409" y="5657"/>
                  </a:lnTo>
                  <a:lnTo>
                    <a:pt x="2409" y="5657"/>
                  </a:lnTo>
                  <a:lnTo>
                    <a:pt x="2312" y="5728"/>
                  </a:lnTo>
                  <a:lnTo>
                    <a:pt x="2259" y="5763"/>
                  </a:lnTo>
                  <a:lnTo>
                    <a:pt x="2197" y="5781"/>
                  </a:lnTo>
                  <a:lnTo>
                    <a:pt x="2197" y="5781"/>
                  </a:lnTo>
                  <a:lnTo>
                    <a:pt x="2038" y="5807"/>
                  </a:lnTo>
                  <a:lnTo>
                    <a:pt x="1888" y="5833"/>
                  </a:lnTo>
                  <a:lnTo>
                    <a:pt x="1571" y="5878"/>
                  </a:lnTo>
                  <a:lnTo>
                    <a:pt x="1571" y="5878"/>
                  </a:lnTo>
                  <a:lnTo>
                    <a:pt x="1535" y="5886"/>
                  </a:lnTo>
                  <a:lnTo>
                    <a:pt x="1509" y="5904"/>
                  </a:lnTo>
                  <a:lnTo>
                    <a:pt x="1482" y="5922"/>
                  </a:lnTo>
                  <a:lnTo>
                    <a:pt x="1465" y="5948"/>
                  </a:lnTo>
                  <a:lnTo>
                    <a:pt x="1429" y="6001"/>
                  </a:lnTo>
                  <a:lnTo>
                    <a:pt x="1421" y="6063"/>
                  </a:lnTo>
                  <a:lnTo>
                    <a:pt x="1421" y="6063"/>
                  </a:lnTo>
                  <a:lnTo>
                    <a:pt x="1421" y="6134"/>
                  </a:lnTo>
                  <a:lnTo>
                    <a:pt x="1429" y="6160"/>
                  </a:lnTo>
                  <a:lnTo>
                    <a:pt x="1447" y="6186"/>
                  </a:lnTo>
                  <a:lnTo>
                    <a:pt x="1465" y="6213"/>
                  </a:lnTo>
                  <a:lnTo>
                    <a:pt x="1482" y="6222"/>
                  </a:lnTo>
                  <a:lnTo>
                    <a:pt x="1518" y="6239"/>
                  </a:lnTo>
                  <a:lnTo>
                    <a:pt x="1553" y="6248"/>
                  </a:lnTo>
                  <a:lnTo>
                    <a:pt x="1553" y="6248"/>
                  </a:lnTo>
                  <a:lnTo>
                    <a:pt x="1659" y="6248"/>
                  </a:lnTo>
                  <a:lnTo>
                    <a:pt x="1703" y="6239"/>
                  </a:lnTo>
                  <a:lnTo>
                    <a:pt x="1756" y="6231"/>
                  </a:lnTo>
                  <a:lnTo>
                    <a:pt x="1756" y="6231"/>
                  </a:lnTo>
                  <a:lnTo>
                    <a:pt x="1853" y="6204"/>
                  </a:lnTo>
                  <a:lnTo>
                    <a:pt x="1950" y="6169"/>
                  </a:lnTo>
                  <a:lnTo>
                    <a:pt x="2047" y="6125"/>
                  </a:lnTo>
                  <a:lnTo>
                    <a:pt x="2135" y="6098"/>
                  </a:lnTo>
                  <a:lnTo>
                    <a:pt x="2232" y="6072"/>
                  </a:lnTo>
                  <a:lnTo>
                    <a:pt x="2338" y="6063"/>
                  </a:lnTo>
                  <a:lnTo>
                    <a:pt x="2382" y="6072"/>
                  </a:lnTo>
                  <a:lnTo>
                    <a:pt x="2435" y="6081"/>
                  </a:lnTo>
                  <a:lnTo>
                    <a:pt x="2488" y="6098"/>
                  </a:lnTo>
                  <a:lnTo>
                    <a:pt x="2541" y="6116"/>
                  </a:lnTo>
                  <a:lnTo>
                    <a:pt x="2541" y="6116"/>
                  </a:lnTo>
                  <a:lnTo>
                    <a:pt x="2735" y="6522"/>
                  </a:lnTo>
                  <a:lnTo>
                    <a:pt x="2735" y="6522"/>
                  </a:lnTo>
                  <a:lnTo>
                    <a:pt x="2815" y="6681"/>
                  </a:lnTo>
                  <a:lnTo>
                    <a:pt x="2912" y="6830"/>
                  </a:lnTo>
                  <a:lnTo>
                    <a:pt x="3018" y="6980"/>
                  </a:lnTo>
                  <a:lnTo>
                    <a:pt x="3124" y="7112"/>
                  </a:lnTo>
                  <a:lnTo>
                    <a:pt x="3247" y="7236"/>
                  </a:lnTo>
                  <a:lnTo>
                    <a:pt x="3379" y="7359"/>
                  </a:lnTo>
                  <a:lnTo>
                    <a:pt x="3512" y="7465"/>
                  </a:lnTo>
                  <a:lnTo>
                    <a:pt x="3662" y="7571"/>
                  </a:lnTo>
                  <a:lnTo>
                    <a:pt x="3662" y="7571"/>
                  </a:lnTo>
                  <a:lnTo>
                    <a:pt x="3706" y="7597"/>
                  </a:lnTo>
                  <a:lnTo>
                    <a:pt x="3759" y="7624"/>
                  </a:lnTo>
                  <a:lnTo>
                    <a:pt x="3777" y="7642"/>
                  </a:lnTo>
                  <a:lnTo>
                    <a:pt x="3785" y="7659"/>
                  </a:lnTo>
                  <a:lnTo>
                    <a:pt x="3794" y="7695"/>
                  </a:lnTo>
                  <a:lnTo>
                    <a:pt x="3785" y="7730"/>
                  </a:lnTo>
                  <a:lnTo>
                    <a:pt x="3785" y="7730"/>
                  </a:lnTo>
                  <a:lnTo>
                    <a:pt x="3777" y="7783"/>
                  </a:lnTo>
                  <a:lnTo>
                    <a:pt x="3777" y="7845"/>
                  </a:lnTo>
                  <a:lnTo>
                    <a:pt x="3768" y="7898"/>
                  </a:lnTo>
                  <a:lnTo>
                    <a:pt x="3759" y="7951"/>
                  </a:lnTo>
                  <a:lnTo>
                    <a:pt x="3759" y="7951"/>
                  </a:lnTo>
                  <a:lnTo>
                    <a:pt x="3679" y="8074"/>
                  </a:lnTo>
                  <a:lnTo>
                    <a:pt x="3609" y="8206"/>
                  </a:lnTo>
                  <a:lnTo>
                    <a:pt x="3450" y="8454"/>
                  </a:lnTo>
                  <a:lnTo>
                    <a:pt x="3450" y="8454"/>
                  </a:lnTo>
                  <a:lnTo>
                    <a:pt x="3432" y="8498"/>
                  </a:lnTo>
                  <a:lnTo>
                    <a:pt x="3424" y="8533"/>
                  </a:lnTo>
                  <a:lnTo>
                    <a:pt x="3415" y="8577"/>
                  </a:lnTo>
                  <a:lnTo>
                    <a:pt x="3415" y="8621"/>
                  </a:lnTo>
                  <a:lnTo>
                    <a:pt x="3415" y="8621"/>
                  </a:lnTo>
                  <a:lnTo>
                    <a:pt x="3441" y="8683"/>
                  </a:lnTo>
                  <a:lnTo>
                    <a:pt x="3477" y="8736"/>
                  </a:lnTo>
                  <a:lnTo>
                    <a:pt x="3494" y="8754"/>
                  </a:lnTo>
                  <a:lnTo>
                    <a:pt x="3529" y="8771"/>
                  </a:lnTo>
                  <a:lnTo>
                    <a:pt x="3556" y="8780"/>
                  </a:lnTo>
                  <a:lnTo>
                    <a:pt x="3600" y="8780"/>
                  </a:lnTo>
                  <a:lnTo>
                    <a:pt x="3600" y="8780"/>
                  </a:lnTo>
                  <a:lnTo>
                    <a:pt x="3635" y="8780"/>
                  </a:lnTo>
                  <a:lnTo>
                    <a:pt x="3671" y="8771"/>
                  </a:lnTo>
                  <a:lnTo>
                    <a:pt x="3706" y="8754"/>
                  </a:lnTo>
                  <a:lnTo>
                    <a:pt x="3732" y="8736"/>
                  </a:lnTo>
                  <a:lnTo>
                    <a:pt x="3777" y="8683"/>
                  </a:lnTo>
                  <a:lnTo>
                    <a:pt x="3812" y="8621"/>
                  </a:lnTo>
                  <a:lnTo>
                    <a:pt x="3812" y="8621"/>
                  </a:lnTo>
                  <a:lnTo>
                    <a:pt x="3891" y="8409"/>
                  </a:lnTo>
                  <a:lnTo>
                    <a:pt x="3927" y="8304"/>
                  </a:lnTo>
                  <a:lnTo>
                    <a:pt x="3953" y="8198"/>
                  </a:lnTo>
                  <a:lnTo>
                    <a:pt x="3953" y="8198"/>
                  </a:lnTo>
                  <a:lnTo>
                    <a:pt x="3971" y="8145"/>
                  </a:lnTo>
                  <a:lnTo>
                    <a:pt x="3997" y="8101"/>
                  </a:lnTo>
                  <a:lnTo>
                    <a:pt x="4024" y="8056"/>
                  </a:lnTo>
                  <a:lnTo>
                    <a:pt x="4059" y="8021"/>
                  </a:lnTo>
                  <a:lnTo>
                    <a:pt x="4129" y="7951"/>
                  </a:lnTo>
                  <a:lnTo>
                    <a:pt x="4191" y="7880"/>
                  </a:lnTo>
                  <a:lnTo>
                    <a:pt x="4191" y="7880"/>
                  </a:lnTo>
                  <a:lnTo>
                    <a:pt x="4209" y="7871"/>
                  </a:lnTo>
                  <a:lnTo>
                    <a:pt x="4227" y="7871"/>
                  </a:lnTo>
                  <a:lnTo>
                    <a:pt x="4262" y="7871"/>
                  </a:lnTo>
                  <a:lnTo>
                    <a:pt x="4262" y="7871"/>
                  </a:lnTo>
                  <a:lnTo>
                    <a:pt x="4615" y="7968"/>
                  </a:lnTo>
                  <a:lnTo>
                    <a:pt x="4615" y="7968"/>
                  </a:lnTo>
                  <a:lnTo>
                    <a:pt x="4738" y="8003"/>
                  </a:lnTo>
                  <a:lnTo>
                    <a:pt x="4871" y="8021"/>
                  </a:lnTo>
                  <a:lnTo>
                    <a:pt x="4994" y="8039"/>
                  </a:lnTo>
                  <a:lnTo>
                    <a:pt x="5127" y="8039"/>
                  </a:lnTo>
                  <a:lnTo>
                    <a:pt x="5250" y="8039"/>
                  </a:lnTo>
                  <a:lnTo>
                    <a:pt x="5381" y="8030"/>
                  </a:lnTo>
                  <a:lnTo>
                    <a:pt x="5637" y="8003"/>
                  </a:lnTo>
                  <a:lnTo>
                    <a:pt x="5637" y="8003"/>
                  </a:lnTo>
                  <a:lnTo>
                    <a:pt x="5787" y="7977"/>
                  </a:lnTo>
                  <a:lnTo>
                    <a:pt x="5929" y="7942"/>
                  </a:lnTo>
                  <a:lnTo>
                    <a:pt x="6229" y="7871"/>
                  </a:lnTo>
                  <a:lnTo>
                    <a:pt x="6229" y="7871"/>
                  </a:lnTo>
                  <a:lnTo>
                    <a:pt x="6299" y="7959"/>
                  </a:lnTo>
                  <a:lnTo>
                    <a:pt x="6299" y="7959"/>
                  </a:lnTo>
                  <a:lnTo>
                    <a:pt x="6396" y="8065"/>
                  </a:lnTo>
                  <a:lnTo>
                    <a:pt x="6431" y="8118"/>
                  </a:lnTo>
                  <a:lnTo>
                    <a:pt x="6467" y="8180"/>
                  </a:lnTo>
                  <a:lnTo>
                    <a:pt x="6467" y="8180"/>
                  </a:lnTo>
                  <a:lnTo>
                    <a:pt x="6502" y="8277"/>
                  </a:lnTo>
                  <a:lnTo>
                    <a:pt x="6529" y="8383"/>
                  </a:lnTo>
                  <a:lnTo>
                    <a:pt x="6564" y="8489"/>
                  </a:lnTo>
                  <a:lnTo>
                    <a:pt x="6599" y="8595"/>
                  </a:lnTo>
                  <a:lnTo>
                    <a:pt x="6599" y="8595"/>
                  </a:lnTo>
                  <a:lnTo>
                    <a:pt x="6643" y="8648"/>
                  </a:lnTo>
                  <a:lnTo>
                    <a:pt x="6696" y="8701"/>
                  </a:lnTo>
                  <a:lnTo>
                    <a:pt x="6749" y="8745"/>
                  </a:lnTo>
                  <a:lnTo>
                    <a:pt x="6820" y="8771"/>
                  </a:lnTo>
                  <a:lnTo>
                    <a:pt x="6820" y="8771"/>
                  </a:lnTo>
                  <a:lnTo>
                    <a:pt x="6829" y="8771"/>
                  </a:lnTo>
                  <a:lnTo>
                    <a:pt x="6855" y="8771"/>
                  </a:lnTo>
                  <a:lnTo>
                    <a:pt x="6899" y="8745"/>
                  </a:lnTo>
                  <a:lnTo>
                    <a:pt x="6952" y="8701"/>
                  </a:lnTo>
                  <a:lnTo>
                    <a:pt x="6979" y="8665"/>
                  </a:lnTo>
                  <a:lnTo>
                    <a:pt x="6979" y="8665"/>
                  </a:lnTo>
                  <a:lnTo>
                    <a:pt x="6996" y="8612"/>
                  </a:lnTo>
                  <a:lnTo>
                    <a:pt x="6996" y="8559"/>
                  </a:lnTo>
                  <a:lnTo>
                    <a:pt x="6987" y="8498"/>
                  </a:lnTo>
                  <a:lnTo>
                    <a:pt x="6970" y="8445"/>
                  </a:lnTo>
                  <a:lnTo>
                    <a:pt x="6970" y="8445"/>
                  </a:lnTo>
                  <a:lnTo>
                    <a:pt x="6926" y="8356"/>
                  </a:lnTo>
                  <a:lnTo>
                    <a:pt x="6873" y="8277"/>
                  </a:lnTo>
                  <a:lnTo>
                    <a:pt x="6758" y="8109"/>
                  </a:lnTo>
                  <a:lnTo>
                    <a:pt x="6705" y="8021"/>
                  </a:lnTo>
                  <a:lnTo>
                    <a:pt x="6670" y="7933"/>
                  </a:lnTo>
                  <a:lnTo>
                    <a:pt x="6652" y="7836"/>
                  </a:lnTo>
                  <a:lnTo>
                    <a:pt x="6643" y="7783"/>
                  </a:lnTo>
                  <a:lnTo>
                    <a:pt x="6643" y="7730"/>
                  </a:lnTo>
                  <a:lnTo>
                    <a:pt x="6643" y="7730"/>
                  </a:lnTo>
                  <a:lnTo>
                    <a:pt x="6652" y="7695"/>
                  </a:lnTo>
                  <a:lnTo>
                    <a:pt x="6670" y="7668"/>
                  </a:lnTo>
                  <a:lnTo>
                    <a:pt x="6687" y="7642"/>
                  </a:lnTo>
                  <a:lnTo>
                    <a:pt x="6705" y="7615"/>
                  </a:lnTo>
                  <a:lnTo>
                    <a:pt x="6705" y="7615"/>
                  </a:lnTo>
                  <a:lnTo>
                    <a:pt x="6890" y="7483"/>
                  </a:lnTo>
                  <a:lnTo>
                    <a:pt x="6987" y="7412"/>
                  </a:lnTo>
                  <a:lnTo>
                    <a:pt x="7076" y="7342"/>
                  </a:lnTo>
                  <a:lnTo>
                    <a:pt x="7076" y="7342"/>
                  </a:lnTo>
                  <a:lnTo>
                    <a:pt x="7199" y="7227"/>
                  </a:lnTo>
                  <a:lnTo>
                    <a:pt x="7314" y="7103"/>
                  </a:lnTo>
                  <a:lnTo>
                    <a:pt x="7420" y="6971"/>
                  </a:lnTo>
                  <a:lnTo>
                    <a:pt x="7517" y="6839"/>
                  </a:lnTo>
                  <a:lnTo>
                    <a:pt x="7605" y="6697"/>
                  </a:lnTo>
                  <a:lnTo>
                    <a:pt x="7693" y="6557"/>
                  </a:lnTo>
                  <a:lnTo>
                    <a:pt x="7764" y="6398"/>
                  </a:lnTo>
                  <a:lnTo>
                    <a:pt x="7826" y="6239"/>
                  </a:lnTo>
                  <a:lnTo>
                    <a:pt x="7826" y="6239"/>
                  </a:lnTo>
                  <a:lnTo>
                    <a:pt x="7852" y="6195"/>
                  </a:lnTo>
                  <a:lnTo>
                    <a:pt x="7887" y="6151"/>
                  </a:lnTo>
                  <a:lnTo>
                    <a:pt x="7923" y="6116"/>
                  </a:lnTo>
                  <a:lnTo>
                    <a:pt x="7967" y="6089"/>
                  </a:lnTo>
                  <a:lnTo>
                    <a:pt x="8011" y="6063"/>
                  </a:lnTo>
                  <a:lnTo>
                    <a:pt x="8064" y="6054"/>
                  </a:lnTo>
                  <a:lnTo>
                    <a:pt x="8117" y="6054"/>
                  </a:lnTo>
                  <a:lnTo>
                    <a:pt x="8170" y="6063"/>
                  </a:lnTo>
                  <a:lnTo>
                    <a:pt x="8170" y="6063"/>
                  </a:lnTo>
                  <a:lnTo>
                    <a:pt x="8770" y="6257"/>
                  </a:lnTo>
                  <a:lnTo>
                    <a:pt x="8770" y="6257"/>
                  </a:lnTo>
                  <a:lnTo>
                    <a:pt x="8805" y="6257"/>
                  </a:lnTo>
                  <a:lnTo>
                    <a:pt x="8840" y="6257"/>
                  </a:lnTo>
                  <a:lnTo>
                    <a:pt x="8884" y="6248"/>
                  </a:lnTo>
                  <a:lnTo>
                    <a:pt x="8920" y="6231"/>
                  </a:lnTo>
                  <a:lnTo>
                    <a:pt x="8946" y="6204"/>
                  </a:lnTo>
                  <a:lnTo>
                    <a:pt x="8981" y="6178"/>
                  </a:lnTo>
                  <a:lnTo>
                    <a:pt x="8999" y="6151"/>
                  </a:lnTo>
                  <a:lnTo>
                    <a:pt x="9008" y="6116"/>
                  </a:lnTo>
                  <a:lnTo>
                    <a:pt x="9008" y="6116"/>
                  </a:lnTo>
                  <a:lnTo>
                    <a:pt x="9017" y="6081"/>
                  </a:lnTo>
                  <a:lnTo>
                    <a:pt x="9008" y="6036"/>
                  </a:lnTo>
                  <a:lnTo>
                    <a:pt x="8999" y="6001"/>
                  </a:lnTo>
                  <a:lnTo>
                    <a:pt x="8981" y="5966"/>
                  </a:lnTo>
                  <a:lnTo>
                    <a:pt x="8964" y="5939"/>
                  </a:lnTo>
                  <a:lnTo>
                    <a:pt x="8937" y="5913"/>
                  </a:lnTo>
                  <a:lnTo>
                    <a:pt x="8902" y="5895"/>
                  </a:lnTo>
                  <a:lnTo>
                    <a:pt x="8867" y="5878"/>
                  </a:lnTo>
                  <a:lnTo>
                    <a:pt x="8867" y="5878"/>
                  </a:lnTo>
                  <a:lnTo>
                    <a:pt x="8681" y="5860"/>
                  </a:lnTo>
                  <a:lnTo>
                    <a:pt x="8593" y="5851"/>
                  </a:lnTo>
                  <a:lnTo>
                    <a:pt x="8496" y="5833"/>
                  </a:lnTo>
                  <a:lnTo>
                    <a:pt x="8496" y="5833"/>
                  </a:lnTo>
                  <a:lnTo>
                    <a:pt x="8390" y="5816"/>
                  </a:lnTo>
                  <a:lnTo>
                    <a:pt x="8276" y="5798"/>
                  </a:lnTo>
                  <a:lnTo>
                    <a:pt x="8223" y="5781"/>
                  </a:lnTo>
                  <a:lnTo>
                    <a:pt x="8170" y="5763"/>
                  </a:lnTo>
                  <a:lnTo>
                    <a:pt x="8126" y="5728"/>
                  </a:lnTo>
                  <a:lnTo>
                    <a:pt x="8081" y="5683"/>
                  </a:lnTo>
                  <a:lnTo>
                    <a:pt x="8081" y="5683"/>
                  </a:lnTo>
                  <a:lnTo>
                    <a:pt x="8020" y="5613"/>
                  </a:lnTo>
                  <a:lnTo>
                    <a:pt x="7993" y="5578"/>
                  </a:lnTo>
                  <a:lnTo>
                    <a:pt x="7993" y="5525"/>
                  </a:lnTo>
                  <a:lnTo>
                    <a:pt x="7993" y="5525"/>
                  </a:lnTo>
                  <a:lnTo>
                    <a:pt x="7993" y="5313"/>
                  </a:lnTo>
                  <a:lnTo>
                    <a:pt x="7984" y="5110"/>
                  </a:lnTo>
                  <a:lnTo>
                    <a:pt x="7976" y="4898"/>
                  </a:lnTo>
                  <a:lnTo>
                    <a:pt x="7949" y="4695"/>
                  </a:lnTo>
                  <a:lnTo>
                    <a:pt x="7949" y="4695"/>
                  </a:lnTo>
                  <a:lnTo>
                    <a:pt x="7923" y="4571"/>
                  </a:lnTo>
                  <a:lnTo>
                    <a:pt x="7896" y="4448"/>
                  </a:lnTo>
                  <a:lnTo>
                    <a:pt x="7852" y="4324"/>
                  </a:lnTo>
                  <a:lnTo>
                    <a:pt x="7808" y="4201"/>
                  </a:lnTo>
                  <a:lnTo>
                    <a:pt x="7764" y="4077"/>
                  </a:lnTo>
                  <a:lnTo>
                    <a:pt x="7702" y="3963"/>
                  </a:lnTo>
                  <a:lnTo>
                    <a:pt x="7640" y="3848"/>
                  </a:lnTo>
                  <a:lnTo>
                    <a:pt x="7561" y="3742"/>
                  </a:lnTo>
                  <a:lnTo>
                    <a:pt x="7561" y="3742"/>
                  </a:lnTo>
                  <a:lnTo>
                    <a:pt x="7543" y="3698"/>
                  </a:lnTo>
                  <a:lnTo>
                    <a:pt x="7543" y="3680"/>
                  </a:lnTo>
                  <a:lnTo>
                    <a:pt x="7552" y="3662"/>
                  </a:lnTo>
                  <a:lnTo>
                    <a:pt x="7552" y="3662"/>
                  </a:lnTo>
                  <a:lnTo>
                    <a:pt x="7623" y="3557"/>
                  </a:lnTo>
                  <a:lnTo>
                    <a:pt x="7702" y="3459"/>
                  </a:lnTo>
                  <a:lnTo>
                    <a:pt x="7746" y="3407"/>
                  </a:lnTo>
                  <a:lnTo>
                    <a:pt x="7790" y="3371"/>
                  </a:lnTo>
                  <a:lnTo>
                    <a:pt x="7843" y="3327"/>
                  </a:lnTo>
                  <a:lnTo>
                    <a:pt x="7905" y="3301"/>
                  </a:lnTo>
                  <a:lnTo>
                    <a:pt x="7905" y="3301"/>
                  </a:lnTo>
                  <a:lnTo>
                    <a:pt x="8064" y="3212"/>
                  </a:lnTo>
                  <a:lnTo>
                    <a:pt x="8134" y="3159"/>
                  </a:lnTo>
                  <a:lnTo>
                    <a:pt x="8205" y="3098"/>
                  </a:lnTo>
                  <a:lnTo>
                    <a:pt x="8205" y="3098"/>
                  </a:lnTo>
                  <a:lnTo>
                    <a:pt x="8240" y="3054"/>
                  </a:lnTo>
                  <a:lnTo>
                    <a:pt x="8276" y="3001"/>
                  </a:lnTo>
                  <a:lnTo>
                    <a:pt x="8293" y="2948"/>
                  </a:lnTo>
                  <a:lnTo>
                    <a:pt x="8293" y="2886"/>
                  </a:lnTo>
                  <a:lnTo>
                    <a:pt x="8293" y="2886"/>
                  </a:lnTo>
                  <a:lnTo>
                    <a:pt x="8293" y="2851"/>
                  </a:lnTo>
                  <a:lnTo>
                    <a:pt x="8276" y="2824"/>
                  </a:lnTo>
                  <a:lnTo>
                    <a:pt x="8258" y="2798"/>
                  </a:lnTo>
                  <a:lnTo>
                    <a:pt x="8240" y="2780"/>
                  </a:lnTo>
                  <a:lnTo>
                    <a:pt x="8214" y="2762"/>
                  </a:lnTo>
                  <a:lnTo>
                    <a:pt x="8179" y="2753"/>
                  </a:lnTo>
                  <a:lnTo>
                    <a:pt x="8152" y="2753"/>
                  </a:lnTo>
                  <a:lnTo>
                    <a:pt x="8117" y="2753"/>
                  </a:lnTo>
                  <a:lnTo>
                    <a:pt x="8117" y="2753"/>
                  </a:lnTo>
                  <a:lnTo>
                    <a:pt x="8064" y="2762"/>
                  </a:lnTo>
                  <a:lnTo>
                    <a:pt x="8002" y="2780"/>
                  </a:lnTo>
                  <a:lnTo>
                    <a:pt x="7949" y="2815"/>
                  </a:lnTo>
                  <a:lnTo>
                    <a:pt x="7905" y="2851"/>
                  </a:lnTo>
                  <a:lnTo>
                    <a:pt x="7905" y="2851"/>
                  </a:lnTo>
                  <a:lnTo>
                    <a:pt x="7834" y="2912"/>
                  </a:lnTo>
                  <a:lnTo>
                    <a:pt x="7773" y="2974"/>
                  </a:lnTo>
                  <a:lnTo>
                    <a:pt x="7640" y="3106"/>
                  </a:lnTo>
                  <a:lnTo>
                    <a:pt x="7579" y="3168"/>
                  </a:lnTo>
                  <a:lnTo>
                    <a:pt x="7499" y="3221"/>
                  </a:lnTo>
                  <a:lnTo>
                    <a:pt x="7411" y="3265"/>
                  </a:lnTo>
                  <a:lnTo>
                    <a:pt x="7314" y="3292"/>
                  </a:lnTo>
                  <a:lnTo>
                    <a:pt x="7314" y="3292"/>
                  </a:lnTo>
                  <a:lnTo>
                    <a:pt x="7270" y="3301"/>
                  </a:lnTo>
                  <a:lnTo>
                    <a:pt x="7243" y="3292"/>
                  </a:lnTo>
                  <a:lnTo>
                    <a:pt x="7208" y="3283"/>
                  </a:lnTo>
                  <a:lnTo>
                    <a:pt x="7181" y="3265"/>
                  </a:lnTo>
                  <a:lnTo>
                    <a:pt x="7181" y="3265"/>
                  </a:lnTo>
                  <a:lnTo>
                    <a:pt x="6881" y="3027"/>
                  </a:lnTo>
                  <a:lnTo>
                    <a:pt x="6731" y="2912"/>
                  </a:lnTo>
                  <a:lnTo>
                    <a:pt x="6581" y="2815"/>
                  </a:lnTo>
                  <a:lnTo>
                    <a:pt x="6581" y="2815"/>
                  </a:lnTo>
                  <a:lnTo>
                    <a:pt x="6449" y="2736"/>
                  </a:lnTo>
                  <a:lnTo>
                    <a:pt x="6317" y="2674"/>
                  </a:lnTo>
                  <a:lnTo>
                    <a:pt x="6176" y="2621"/>
                  </a:lnTo>
                  <a:lnTo>
                    <a:pt x="6034" y="2568"/>
                  </a:lnTo>
                  <a:lnTo>
                    <a:pt x="5893" y="2533"/>
                  </a:lnTo>
                  <a:lnTo>
                    <a:pt x="5743" y="2498"/>
                  </a:lnTo>
                  <a:lnTo>
                    <a:pt x="5593" y="2480"/>
                  </a:lnTo>
                  <a:lnTo>
                    <a:pt x="5434" y="24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39" name="Freeform 2"/>
            <p:cNvSpPr>
              <a:spLocks noChangeArrowheads="1"/>
            </p:cNvSpPr>
            <p:nvPr/>
          </p:nvSpPr>
          <p:spPr bwMode="auto">
            <a:xfrm>
              <a:off x="3265488" y="5251450"/>
              <a:ext cx="600075" cy="966788"/>
            </a:xfrm>
            <a:custGeom>
              <a:avLst/>
              <a:gdLst>
                <a:gd name="T0" fmla="*/ 0 w 1668"/>
                <a:gd name="T1" fmla="*/ 2586 h 2684"/>
                <a:gd name="T2" fmla="*/ 0 w 1668"/>
                <a:gd name="T3" fmla="*/ 80 h 2684"/>
                <a:gd name="T4" fmla="*/ 494 w 1668"/>
                <a:gd name="T5" fmla="*/ 0 h 2684"/>
                <a:gd name="T6" fmla="*/ 494 w 1668"/>
                <a:gd name="T7" fmla="*/ 874 h 2684"/>
                <a:gd name="T8" fmla="*/ 820 w 1668"/>
                <a:gd name="T9" fmla="*/ 830 h 2684"/>
                <a:gd name="T10" fmla="*/ 917 w 1668"/>
                <a:gd name="T11" fmla="*/ 821 h 2684"/>
                <a:gd name="T12" fmla="*/ 1138 w 1668"/>
                <a:gd name="T13" fmla="*/ 856 h 2684"/>
                <a:gd name="T14" fmla="*/ 1332 w 1668"/>
                <a:gd name="T15" fmla="*/ 944 h 2684"/>
                <a:gd name="T16" fmla="*/ 1482 w 1668"/>
                <a:gd name="T17" fmla="*/ 1094 h 2684"/>
                <a:gd name="T18" fmla="*/ 1588 w 1668"/>
                <a:gd name="T19" fmla="*/ 1297 h 2684"/>
                <a:gd name="T20" fmla="*/ 1614 w 1668"/>
                <a:gd name="T21" fmla="*/ 1386 h 2684"/>
                <a:gd name="T22" fmla="*/ 1659 w 1668"/>
                <a:gd name="T23" fmla="*/ 1571 h 2684"/>
                <a:gd name="T24" fmla="*/ 1667 w 1668"/>
                <a:gd name="T25" fmla="*/ 1756 h 2684"/>
                <a:gd name="T26" fmla="*/ 1650 w 1668"/>
                <a:gd name="T27" fmla="*/ 1951 h 2684"/>
                <a:gd name="T28" fmla="*/ 1623 w 1668"/>
                <a:gd name="T29" fmla="*/ 2039 h 2684"/>
                <a:gd name="T30" fmla="*/ 1526 w 1668"/>
                <a:gd name="T31" fmla="*/ 2295 h 2684"/>
                <a:gd name="T32" fmla="*/ 1447 w 1668"/>
                <a:gd name="T33" fmla="*/ 2401 h 2684"/>
                <a:gd name="T34" fmla="*/ 1359 w 1668"/>
                <a:gd name="T35" fmla="*/ 2489 h 2684"/>
                <a:gd name="T36" fmla="*/ 1253 w 1668"/>
                <a:gd name="T37" fmla="*/ 2559 h 2684"/>
                <a:gd name="T38" fmla="*/ 997 w 1668"/>
                <a:gd name="T39" fmla="*/ 2657 h 2684"/>
                <a:gd name="T40" fmla="*/ 856 w 1668"/>
                <a:gd name="T41" fmla="*/ 2674 h 2684"/>
                <a:gd name="T42" fmla="*/ 635 w 1668"/>
                <a:gd name="T43" fmla="*/ 2683 h 2684"/>
                <a:gd name="T44" fmla="*/ 423 w 1668"/>
                <a:gd name="T45" fmla="*/ 2665 h 2684"/>
                <a:gd name="T46" fmla="*/ 0 w 1668"/>
                <a:gd name="T47" fmla="*/ 2586 h 2684"/>
                <a:gd name="T48" fmla="*/ 503 w 1668"/>
                <a:gd name="T49" fmla="*/ 2224 h 2684"/>
                <a:gd name="T50" fmla="*/ 759 w 1668"/>
                <a:gd name="T51" fmla="*/ 2242 h 2684"/>
                <a:gd name="T52" fmla="*/ 864 w 1668"/>
                <a:gd name="T53" fmla="*/ 2224 h 2684"/>
                <a:gd name="T54" fmla="*/ 953 w 1668"/>
                <a:gd name="T55" fmla="*/ 2189 h 2684"/>
                <a:gd name="T56" fmla="*/ 1023 w 1668"/>
                <a:gd name="T57" fmla="*/ 2127 h 2684"/>
                <a:gd name="T58" fmla="*/ 1085 w 1668"/>
                <a:gd name="T59" fmla="*/ 2048 h 2684"/>
                <a:gd name="T60" fmla="*/ 1120 w 1668"/>
                <a:gd name="T61" fmla="*/ 1959 h 2684"/>
                <a:gd name="T62" fmla="*/ 1147 w 1668"/>
                <a:gd name="T63" fmla="*/ 1845 h 2684"/>
                <a:gd name="T64" fmla="*/ 1138 w 1668"/>
                <a:gd name="T65" fmla="*/ 1580 h 2684"/>
                <a:gd name="T66" fmla="*/ 1129 w 1668"/>
                <a:gd name="T67" fmla="*/ 1527 h 2684"/>
                <a:gd name="T68" fmla="*/ 1085 w 1668"/>
                <a:gd name="T69" fmla="*/ 1430 h 2684"/>
                <a:gd name="T70" fmla="*/ 1032 w 1668"/>
                <a:gd name="T71" fmla="*/ 1359 h 2684"/>
                <a:gd name="T72" fmla="*/ 961 w 1668"/>
                <a:gd name="T73" fmla="*/ 1297 h 2684"/>
                <a:gd name="T74" fmla="*/ 882 w 1668"/>
                <a:gd name="T75" fmla="*/ 1262 h 2684"/>
                <a:gd name="T76" fmla="*/ 794 w 1668"/>
                <a:gd name="T77" fmla="*/ 1244 h 2684"/>
                <a:gd name="T78" fmla="*/ 697 w 1668"/>
                <a:gd name="T79" fmla="*/ 1253 h 2684"/>
                <a:gd name="T80" fmla="*/ 600 w 1668"/>
                <a:gd name="T81" fmla="*/ 1280 h 2684"/>
                <a:gd name="T82" fmla="*/ 556 w 1668"/>
                <a:gd name="T83" fmla="*/ 1306 h 2684"/>
                <a:gd name="T84" fmla="*/ 511 w 1668"/>
                <a:gd name="T85" fmla="*/ 1359 h 2684"/>
                <a:gd name="T86" fmla="*/ 503 w 1668"/>
                <a:gd name="T87" fmla="*/ 1377 h 2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8" h="2684">
                  <a:moveTo>
                    <a:pt x="0" y="2586"/>
                  </a:moveTo>
                  <a:lnTo>
                    <a:pt x="0" y="2586"/>
                  </a:lnTo>
                  <a:lnTo>
                    <a:pt x="0" y="80"/>
                  </a:lnTo>
                  <a:lnTo>
                    <a:pt x="0" y="80"/>
                  </a:lnTo>
                  <a:lnTo>
                    <a:pt x="494" y="0"/>
                  </a:lnTo>
                  <a:lnTo>
                    <a:pt x="494" y="0"/>
                  </a:lnTo>
                  <a:lnTo>
                    <a:pt x="494" y="874"/>
                  </a:lnTo>
                  <a:lnTo>
                    <a:pt x="494" y="874"/>
                  </a:lnTo>
                  <a:lnTo>
                    <a:pt x="714" y="839"/>
                  </a:lnTo>
                  <a:lnTo>
                    <a:pt x="820" y="830"/>
                  </a:lnTo>
                  <a:lnTo>
                    <a:pt x="917" y="821"/>
                  </a:lnTo>
                  <a:lnTo>
                    <a:pt x="917" y="821"/>
                  </a:lnTo>
                  <a:lnTo>
                    <a:pt x="1032" y="830"/>
                  </a:lnTo>
                  <a:lnTo>
                    <a:pt x="1138" y="856"/>
                  </a:lnTo>
                  <a:lnTo>
                    <a:pt x="1244" y="891"/>
                  </a:lnTo>
                  <a:lnTo>
                    <a:pt x="1332" y="944"/>
                  </a:lnTo>
                  <a:lnTo>
                    <a:pt x="1411" y="1015"/>
                  </a:lnTo>
                  <a:lnTo>
                    <a:pt x="1482" y="1094"/>
                  </a:lnTo>
                  <a:lnTo>
                    <a:pt x="1535" y="1192"/>
                  </a:lnTo>
                  <a:lnTo>
                    <a:pt x="1588" y="1297"/>
                  </a:lnTo>
                  <a:lnTo>
                    <a:pt x="1588" y="1297"/>
                  </a:lnTo>
                  <a:lnTo>
                    <a:pt x="1614" y="1386"/>
                  </a:lnTo>
                  <a:lnTo>
                    <a:pt x="1641" y="1474"/>
                  </a:lnTo>
                  <a:lnTo>
                    <a:pt x="1659" y="1571"/>
                  </a:lnTo>
                  <a:lnTo>
                    <a:pt x="1667" y="1668"/>
                  </a:lnTo>
                  <a:lnTo>
                    <a:pt x="1667" y="1756"/>
                  </a:lnTo>
                  <a:lnTo>
                    <a:pt x="1659" y="1853"/>
                  </a:lnTo>
                  <a:lnTo>
                    <a:pt x="1650" y="1951"/>
                  </a:lnTo>
                  <a:lnTo>
                    <a:pt x="1623" y="2039"/>
                  </a:lnTo>
                  <a:lnTo>
                    <a:pt x="1623" y="2039"/>
                  </a:lnTo>
                  <a:lnTo>
                    <a:pt x="1579" y="2171"/>
                  </a:lnTo>
                  <a:lnTo>
                    <a:pt x="1526" y="2295"/>
                  </a:lnTo>
                  <a:lnTo>
                    <a:pt x="1491" y="2348"/>
                  </a:lnTo>
                  <a:lnTo>
                    <a:pt x="1447" y="2401"/>
                  </a:lnTo>
                  <a:lnTo>
                    <a:pt x="1403" y="2445"/>
                  </a:lnTo>
                  <a:lnTo>
                    <a:pt x="1359" y="2489"/>
                  </a:lnTo>
                  <a:lnTo>
                    <a:pt x="1306" y="2524"/>
                  </a:lnTo>
                  <a:lnTo>
                    <a:pt x="1253" y="2559"/>
                  </a:lnTo>
                  <a:lnTo>
                    <a:pt x="1129" y="2612"/>
                  </a:lnTo>
                  <a:lnTo>
                    <a:pt x="997" y="2657"/>
                  </a:lnTo>
                  <a:lnTo>
                    <a:pt x="856" y="2674"/>
                  </a:lnTo>
                  <a:lnTo>
                    <a:pt x="856" y="2674"/>
                  </a:lnTo>
                  <a:lnTo>
                    <a:pt x="741" y="2683"/>
                  </a:lnTo>
                  <a:lnTo>
                    <a:pt x="635" y="2683"/>
                  </a:lnTo>
                  <a:lnTo>
                    <a:pt x="529" y="2674"/>
                  </a:lnTo>
                  <a:lnTo>
                    <a:pt x="423" y="2665"/>
                  </a:lnTo>
                  <a:lnTo>
                    <a:pt x="211" y="2630"/>
                  </a:lnTo>
                  <a:lnTo>
                    <a:pt x="0" y="2586"/>
                  </a:lnTo>
                  <a:close/>
                  <a:moveTo>
                    <a:pt x="503" y="2224"/>
                  </a:moveTo>
                  <a:lnTo>
                    <a:pt x="503" y="2224"/>
                  </a:lnTo>
                  <a:lnTo>
                    <a:pt x="635" y="2242"/>
                  </a:lnTo>
                  <a:lnTo>
                    <a:pt x="759" y="2242"/>
                  </a:lnTo>
                  <a:lnTo>
                    <a:pt x="811" y="2233"/>
                  </a:lnTo>
                  <a:lnTo>
                    <a:pt x="864" y="2224"/>
                  </a:lnTo>
                  <a:lnTo>
                    <a:pt x="909" y="2206"/>
                  </a:lnTo>
                  <a:lnTo>
                    <a:pt x="953" y="2189"/>
                  </a:lnTo>
                  <a:lnTo>
                    <a:pt x="988" y="2162"/>
                  </a:lnTo>
                  <a:lnTo>
                    <a:pt x="1023" y="2127"/>
                  </a:lnTo>
                  <a:lnTo>
                    <a:pt x="1059" y="2092"/>
                  </a:lnTo>
                  <a:lnTo>
                    <a:pt x="1085" y="2048"/>
                  </a:lnTo>
                  <a:lnTo>
                    <a:pt x="1103" y="2003"/>
                  </a:lnTo>
                  <a:lnTo>
                    <a:pt x="1120" y="1959"/>
                  </a:lnTo>
                  <a:lnTo>
                    <a:pt x="1147" y="1845"/>
                  </a:lnTo>
                  <a:lnTo>
                    <a:pt x="1147" y="1845"/>
                  </a:lnTo>
                  <a:lnTo>
                    <a:pt x="1156" y="1712"/>
                  </a:lnTo>
                  <a:lnTo>
                    <a:pt x="1138" y="1580"/>
                  </a:lnTo>
                  <a:lnTo>
                    <a:pt x="1138" y="1580"/>
                  </a:lnTo>
                  <a:lnTo>
                    <a:pt x="1129" y="1527"/>
                  </a:lnTo>
                  <a:lnTo>
                    <a:pt x="1111" y="1474"/>
                  </a:lnTo>
                  <a:lnTo>
                    <a:pt x="1085" y="1430"/>
                  </a:lnTo>
                  <a:lnTo>
                    <a:pt x="1059" y="1395"/>
                  </a:lnTo>
                  <a:lnTo>
                    <a:pt x="1032" y="1359"/>
                  </a:lnTo>
                  <a:lnTo>
                    <a:pt x="997" y="1324"/>
                  </a:lnTo>
                  <a:lnTo>
                    <a:pt x="961" y="1297"/>
                  </a:lnTo>
                  <a:lnTo>
                    <a:pt x="926" y="1280"/>
                  </a:lnTo>
                  <a:lnTo>
                    <a:pt x="882" y="1262"/>
                  </a:lnTo>
                  <a:lnTo>
                    <a:pt x="838" y="1253"/>
                  </a:lnTo>
                  <a:lnTo>
                    <a:pt x="794" y="1244"/>
                  </a:lnTo>
                  <a:lnTo>
                    <a:pt x="741" y="1244"/>
                  </a:lnTo>
                  <a:lnTo>
                    <a:pt x="697" y="1253"/>
                  </a:lnTo>
                  <a:lnTo>
                    <a:pt x="653" y="1262"/>
                  </a:lnTo>
                  <a:lnTo>
                    <a:pt x="600" y="1280"/>
                  </a:lnTo>
                  <a:lnTo>
                    <a:pt x="556" y="1306"/>
                  </a:lnTo>
                  <a:lnTo>
                    <a:pt x="556" y="1306"/>
                  </a:lnTo>
                  <a:lnTo>
                    <a:pt x="520" y="1333"/>
                  </a:lnTo>
                  <a:lnTo>
                    <a:pt x="511" y="1359"/>
                  </a:lnTo>
                  <a:lnTo>
                    <a:pt x="503" y="1377"/>
                  </a:lnTo>
                  <a:lnTo>
                    <a:pt x="503" y="1377"/>
                  </a:lnTo>
                  <a:lnTo>
                    <a:pt x="503" y="22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0" name="Freeform 3"/>
            <p:cNvSpPr>
              <a:spLocks noChangeArrowheads="1"/>
            </p:cNvSpPr>
            <p:nvPr/>
          </p:nvSpPr>
          <p:spPr bwMode="auto">
            <a:xfrm>
              <a:off x="1855788" y="5251450"/>
              <a:ext cx="609600" cy="947738"/>
            </a:xfrm>
            <a:custGeom>
              <a:avLst/>
              <a:gdLst>
                <a:gd name="T0" fmla="*/ 1668 w 1695"/>
                <a:gd name="T1" fmla="*/ 847 h 2631"/>
                <a:gd name="T2" fmla="*/ 1668 w 1695"/>
                <a:gd name="T3" fmla="*/ 847 h 2631"/>
                <a:gd name="T4" fmla="*/ 971 w 1695"/>
                <a:gd name="T5" fmla="*/ 1615 h 2631"/>
                <a:gd name="T6" fmla="*/ 971 w 1695"/>
                <a:gd name="T7" fmla="*/ 1615 h 2631"/>
                <a:gd name="T8" fmla="*/ 1694 w 1695"/>
                <a:gd name="T9" fmla="*/ 2595 h 2631"/>
                <a:gd name="T10" fmla="*/ 1694 w 1695"/>
                <a:gd name="T11" fmla="*/ 2595 h 2631"/>
                <a:gd name="T12" fmla="*/ 1668 w 1695"/>
                <a:gd name="T13" fmla="*/ 2630 h 2631"/>
                <a:gd name="T14" fmla="*/ 1668 w 1695"/>
                <a:gd name="T15" fmla="*/ 2630 h 2631"/>
                <a:gd name="T16" fmla="*/ 1394 w 1695"/>
                <a:gd name="T17" fmla="*/ 2630 h 2631"/>
                <a:gd name="T18" fmla="*/ 1112 w 1695"/>
                <a:gd name="T19" fmla="*/ 2630 h 2631"/>
                <a:gd name="T20" fmla="*/ 1112 w 1695"/>
                <a:gd name="T21" fmla="*/ 2630 h 2631"/>
                <a:gd name="T22" fmla="*/ 1094 w 1695"/>
                <a:gd name="T23" fmla="*/ 2621 h 2631"/>
                <a:gd name="T24" fmla="*/ 1068 w 1695"/>
                <a:gd name="T25" fmla="*/ 2595 h 2631"/>
                <a:gd name="T26" fmla="*/ 1032 w 1695"/>
                <a:gd name="T27" fmla="*/ 2542 h 2631"/>
                <a:gd name="T28" fmla="*/ 1032 w 1695"/>
                <a:gd name="T29" fmla="*/ 2542 h 2631"/>
                <a:gd name="T30" fmla="*/ 556 w 1695"/>
                <a:gd name="T31" fmla="*/ 1853 h 2631"/>
                <a:gd name="T32" fmla="*/ 556 w 1695"/>
                <a:gd name="T33" fmla="*/ 1853 h 2631"/>
                <a:gd name="T34" fmla="*/ 512 w 1695"/>
                <a:gd name="T35" fmla="*/ 1880 h 2631"/>
                <a:gd name="T36" fmla="*/ 512 w 1695"/>
                <a:gd name="T37" fmla="*/ 1880 h 2631"/>
                <a:gd name="T38" fmla="*/ 512 w 1695"/>
                <a:gd name="T39" fmla="*/ 2621 h 2631"/>
                <a:gd name="T40" fmla="*/ 512 w 1695"/>
                <a:gd name="T41" fmla="*/ 2621 h 2631"/>
                <a:gd name="T42" fmla="*/ 0 w 1695"/>
                <a:gd name="T43" fmla="*/ 2621 h 2631"/>
                <a:gd name="T44" fmla="*/ 0 w 1695"/>
                <a:gd name="T45" fmla="*/ 2621 h 2631"/>
                <a:gd name="T46" fmla="*/ 0 w 1695"/>
                <a:gd name="T47" fmla="*/ 80 h 2631"/>
                <a:gd name="T48" fmla="*/ 0 w 1695"/>
                <a:gd name="T49" fmla="*/ 80 h 2631"/>
                <a:gd name="T50" fmla="*/ 503 w 1695"/>
                <a:gd name="T51" fmla="*/ 0 h 2631"/>
                <a:gd name="T52" fmla="*/ 503 w 1695"/>
                <a:gd name="T53" fmla="*/ 0 h 2631"/>
                <a:gd name="T54" fmla="*/ 503 w 1695"/>
                <a:gd name="T55" fmla="*/ 1456 h 2631"/>
                <a:gd name="T56" fmla="*/ 503 w 1695"/>
                <a:gd name="T57" fmla="*/ 1456 h 2631"/>
                <a:gd name="T58" fmla="*/ 706 w 1695"/>
                <a:gd name="T59" fmla="*/ 1244 h 2631"/>
                <a:gd name="T60" fmla="*/ 803 w 1695"/>
                <a:gd name="T61" fmla="*/ 1147 h 2631"/>
                <a:gd name="T62" fmla="*/ 882 w 1695"/>
                <a:gd name="T63" fmla="*/ 1042 h 2631"/>
                <a:gd name="T64" fmla="*/ 882 w 1695"/>
                <a:gd name="T65" fmla="*/ 1042 h 2631"/>
                <a:gd name="T66" fmla="*/ 926 w 1695"/>
                <a:gd name="T67" fmla="*/ 989 h 2631"/>
                <a:gd name="T68" fmla="*/ 979 w 1695"/>
                <a:gd name="T69" fmla="*/ 936 h 2631"/>
                <a:gd name="T70" fmla="*/ 1024 w 1695"/>
                <a:gd name="T71" fmla="*/ 900 h 2631"/>
                <a:gd name="T72" fmla="*/ 1085 w 1695"/>
                <a:gd name="T73" fmla="*/ 874 h 2631"/>
                <a:gd name="T74" fmla="*/ 1138 w 1695"/>
                <a:gd name="T75" fmla="*/ 847 h 2631"/>
                <a:gd name="T76" fmla="*/ 1200 w 1695"/>
                <a:gd name="T77" fmla="*/ 839 h 2631"/>
                <a:gd name="T78" fmla="*/ 1262 w 1695"/>
                <a:gd name="T79" fmla="*/ 839 h 2631"/>
                <a:gd name="T80" fmla="*/ 1332 w 1695"/>
                <a:gd name="T81" fmla="*/ 839 h 2631"/>
                <a:gd name="T82" fmla="*/ 1332 w 1695"/>
                <a:gd name="T83" fmla="*/ 839 h 2631"/>
                <a:gd name="T84" fmla="*/ 1412 w 1695"/>
                <a:gd name="T85" fmla="*/ 847 h 2631"/>
                <a:gd name="T86" fmla="*/ 1491 w 1695"/>
                <a:gd name="T87" fmla="*/ 847 h 2631"/>
                <a:gd name="T88" fmla="*/ 1668 w 1695"/>
                <a:gd name="T89" fmla="*/ 847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5" h="2631">
                  <a:moveTo>
                    <a:pt x="1668" y="847"/>
                  </a:moveTo>
                  <a:lnTo>
                    <a:pt x="1668" y="847"/>
                  </a:lnTo>
                  <a:lnTo>
                    <a:pt x="971" y="1615"/>
                  </a:lnTo>
                  <a:lnTo>
                    <a:pt x="971" y="1615"/>
                  </a:lnTo>
                  <a:lnTo>
                    <a:pt x="1694" y="2595"/>
                  </a:lnTo>
                  <a:lnTo>
                    <a:pt x="1694" y="2595"/>
                  </a:lnTo>
                  <a:lnTo>
                    <a:pt x="1668" y="2630"/>
                  </a:lnTo>
                  <a:lnTo>
                    <a:pt x="1668" y="2630"/>
                  </a:lnTo>
                  <a:lnTo>
                    <a:pt x="1394" y="2630"/>
                  </a:lnTo>
                  <a:lnTo>
                    <a:pt x="1112" y="2630"/>
                  </a:lnTo>
                  <a:lnTo>
                    <a:pt x="1112" y="2630"/>
                  </a:lnTo>
                  <a:lnTo>
                    <a:pt x="1094" y="2621"/>
                  </a:lnTo>
                  <a:lnTo>
                    <a:pt x="1068" y="2595"/>
                  </a:lnTo>
                  <a:lnTo>
                    <a:pt x="1032" y="2542"/>
                  </a:lnTo>
                  <a:lnTo>
                    <a:pt x="1032" y="2542"/>
                  </a:lnTo>
                  <a:lnTo>
                    <a:pt x="556" y="1853"/>
                  </a:lnTo>
                  <a:lnTo>
                    <a:pt x="556" y="1853"/>
                  </a:lnTo>
                  <a:lnTo>
                    <a:pt x="512" y="1880"/>
                  </a:lnTo>
                  <a:lnTo>
                    <a:pt x="512" y="1880"/>
                  </a:lnTo>
                  <a:lnTo>
                    <a:pt x="512" y="2621"/>
                  </a:lnTo>
                  <a:lnTo>
                    <a:pt x="512" y="2621"/>
                  </a:lnTo>
                  <a:lnTo>
                    <a:pt x="0" y="2621"/>
                  </a:lnTo>
                  <a:lnTo>
                    <a:pt x="0" y="2621"/>
                  </a:lnTo>
                  <a:lnTo>
                    <a:pt x="0" y="80"/>
                  </a:lnTo>
                  <a:lnTo>
                    <a:pt x="0" y="80"/>
                  </a:lnTo>
                  <a:lnTo>
                    <a:pt x="503" y="0"/>
                  </a:lnTo>
                  <a:lnTo>
                    <a:pt x="503" y="0"/>
                  </a:lnTo>
                  <a:lnTo>
                    <a:pt x="503" y="1456"/>
                  </a:lnTo>
                  <a:lnTo>
                    <a:pt x="503" y="1456"/>
                  </a:lnTo>
                  <a:lnTo>
                    <a:pt x="706" y="1244"/>
                  </a:lnTo>
                  <a:lnTo>
                    <a:pt x="803" y="1147"/>
                  </a:lnTo>
                  <a:lnTo>
                    <a:pt x="882" y="1042"/>
                  </a:lnTo>
                  <a:lnTo>
                    <a:pt x="882" y="1042"/>
                  </a:lnTo>
                  <a:lnTo>
                    <a:pt x="926" y="989"/>
                  </a:lnTo>
                  <a:lnTo>
                    <a:pt x="979" y="936"/>
                  </a:lnTo>
                  <a:lnTo>
                    <a:pt x="1024" y="900"/>
                  </a:lnTo>
                  <a:lnTo>
                    <a:pt x="1085" y="874"/>
                  </a:lnTo>
                  <a:lnTo>
                    <a:pt x="1138" y="847"/>
                  </a:lnTo>
                  <a:lnTo>
                    <a:pt x="1200" y="839"/>
                  </a:lnTo>
                  <a:lnTo>
                    <a:pt x="1262" y="839"/>
                  </a:lnTo>
                  <a:lnTo>
                    <a:pt x="1332" y="839"/>
                  </a:lnTo>
                  <a:lnTo>
                    <a:pt x="1332" y="839"/>
                  </a:lnTo>
                  <a:lnTo>
                    <a:pt x="1412" y="847"/>
                  </a:lnTo>
                  <a:lnTo>
                    <a:pt x="1491" y="847"/>
                  </a:lnTo>
                  <a:lnTo>
                    <a:pt x="1668" y="8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1" name="Freeform 4"/>
            <p:cNvSpPr>
              <a:spLocks noChangeArrowheads="1"/>
            </p:cNvSpPr>
            <p:nvPr/>
          </p:nvSpPr>
          <p:spPr bwMode="auto">
            <a:xfrm>
              <a:off x="7137400" y="5537200"/>
              <a:ext cx="609600" cy="681038"/>
            </a:xfrm>
            <a:custGeom>
              <a:avLst/>
              <a:gdLst>
                <a:gd name="T0" fmla="*/ 1676 w 1695"/>
                <a:gd name="T1" fmla="*/ 1112 h 1890"/>
                <a:gd name="T2" fmla="*/ 511 w 1695"/>
                <a:gd name="T3" fmla="*/ 1112 h 1890"/>
                <a:gd name="T4" fmla="*/ 547 w 1695"/>
                <a:gd name="T5" fmla="*/ 1236 h 1890"/>
                <a:gd name="T6" fmla="*/ 609 w 1695"/>
                <a:gd name="T7" fmla="*/ 1324 h 1890"/>
                <a:gd name="T8" fmla="*/ 697 w 1695"/>
                <a:gd name="T9" fmla="*/ 1395 h 1890"/>
                <a:gd name="T10" fmla="*/ 811 w 1695"/>
                <a:gd name="T11" fmla="*/ 1421 h 1890"/>
                <a:gd name="T12" fmla="*/ 961 w 1695"/>
                <a:gd name="T13" fmla="*/ 1430 h 1890"/>
                <a:gd name="T14" fmla="*/ 1420 w 1695"/>
                <a:gd name="T15" fmla="*/ 1404 h 1890"/>
                <a:gd name="T16" fmla="*/ 1464 w 1695"/>
                <a:gd name="T17" fmla="*/ 1386 h 1890"/>
                <a:gd name="T18" fmla="*/ 1526 w 1695"/>
                <a:gd name="T19" fmla="*/ 1377 h 1890"/>
                <a:gd name="T20" fmla="*/ 1597 w 1695"/>
                <a:gd name="T21" fmla="*/ 1783 h 1890"/>
                <a:gd name="T22" fmla="*/ 1279 w 1695"/>
                <a:gd name="T23" fmla="*/ 1863 h 1890"/>
                <a:gd name="T24" fmla="*/ 970 w 1695"/>
                <a:gd name="T25" fmla="*/ 1889 h 1890"/>
                <a:gd name="T26" fmla="*/ 732 w 1695"/>
                <a:gd name="T27" fmla="*/ 1871 h 1890"/>
                <a:gd name="T28" fmla="*/ 582 w 1695"/>
                <a:gd name="T29" fmla="*/ 1836 h 1890"/>
                <a:gd name="T30" fmla="*/ 432 w 1695"/>
                <a:gd name="T31" fmla="*/ 1765 h 1890"/>
                <a:gd name="T32" fmla="*/ 361 w 1695"/>
                <a:gd name="T33" fmla="*/ 1721 h 1890"/>
                <a:gd name="T34" fmla="*/ 247 w 1695"/>
                <a:gd name="T35" fmla="*/ 1633 h 1890"/>
                <a:gd name="T36" fmla="*/ 150 w 1695"/>
                <a:gd name="T37" fmla="*/ 1527 h 1890"/>
                <a:gd name="T38" fmla="*/ 79 w 1695"/>
                <a:gd name="T39" fmla="*/ 1412 h 1890"/>
                <a:gd name="T40" fmla="*/ 35 w 1695"/>
                <a:gd name="T41" fmla="*/ 1289 h 1890"/>
                <a:gd name="T42" fmla="*/ 0 w 1695"/>
                <a:gd name="T43" fmla="*/ 1024 h 1890"/>
                <a:gd name="T44" fmla="*/ 17 w 1695"/>
                <a:gd name="T45" fmla="*/ 751 h 1890"/>
                <a:gd name="T46" fmla="*/ 44 w 1695"/>
                <a:gd name="T47" fmla="*/ 645 h 1890"/>
                <a:gd name="T48" fmla="*/ 106 w 1695"/>
                <a:gd name="T49" fmla="*/ 468 h 1890"/>
                <a:gd name="T50" fmla="*/ 203 w 1695"/>
                <a:gd name="T51" fmla="*/ 309 h 1890"/>
                <a:gd name="T52" fmla="*/ 335 w 1695"/>
                <a:gd name="T53" fmla="*/ 186 h 1890"/>
                <a:gd name="T54" fmla="*/ 485 w 1695"/>
                <a:gd name="T55" fmla="*/ 89 h 1890"/>
                <a:gd name="T56" fmla="*/ 653 w 1695"/>
                <a:gd name="T57" fmla="*/ 27 h 1890"/>
                <a:gd name="T58" fmla="*/ 829 w 1695"/>
                <a:gd name="T59" fmla="*/ 0 h 1890"/>
                <a:gd name="T60" fmla="*/ 1023 w 1695"/>
                <a:gd name="T61" fmla="*/ 9 h 1890"/>
                <a:gd name="T62" fmla="*/ 1129 w 1695"/>
                <a:gd name="T63" fmla="*/ 36 h 1890"/>
                <a:gd name="T64" fmla="*/ 1279 w 1695"/>
                <a:gd name="T65" fmla="*/ 97 h 1890"/>
                <a:gd name="T66" fmla="*/ 1411 w 1695"/>
                <a:gd name="T67" fmla="*/ 186 h 1890"/>
                <a:gd name="T68" fmla="*/ 1517 w 1695"/>
                <a:gd name="T69" fmla="*/ 300 h 1890"/>
                <a:gd name="T70" fmla="*/ 1606 w 1695"/>
                <a:gd name="T71" fmla="*/ 442 h 1890"/>
                <a:gd name="T72" fmla="*/ 1632 w 1695"/>
                <a:gd name="T73" fmla="*/ 521 h 1890"/>
                <a:gd name="T74" fmla="*/ 1676 w 1695"/>
                <a:gd name="T75" fmla="*/ 689 h 1890"/>
                <a:gd name="T76" fmla="*/ 1694 w 1695"/>
                <a:gd name="T77" fmla="*/ 856 h 1890"/>
                <a:gd name="T78" fmla="*/ 1676 w 1695"/>
                <a:gd name="T79" fmla="*/ 1112 h 1890"/>
                <a:gd name="T80" fmla="*/ 1200 w 1695"/>
                <a:gd name="T81" fmla="*/ 768 h 1890"/>
                <a:gd name="T82" fmla="*/ 1173 w 1695"/>
                <a:gd name="T83" fmla="*/ 627 h 1890"/>
                <a:gd name="T84" fmla="*/ 1111 w 1695"/>
                <a:gd name="T85" fmla="*/ 512 h 1890"/>
                <a:gd name="T86" fmla="*/ 1014 w 1695"/>
                <a:gd name="T87" fmla="*/ 442 h 1890"/>
                <a:gd name="T88" fmla="*/ 882 w 1695"/>
                <a:gd name="T89" fmla="*/ 415 h 1890"/>
                <a:gd name="T90" fmla="*/ 811 w 1695"/>
                <a:gd name="T91" fmla="*/ 415 h 1890"/>
                <a:gd name="T92" fmla="*/ 688 w 1695"/>
                <a:gd name="T93" fmla="*/ 459 h 1890"/>
                <a:gd name="T94" fmla="*/ 591 w 1695"/>
                <a:gd name="T95" fmla="*/ 548 h 1890"/>
                <a:gd name="T96" fmla="*/ 529 w 1695"/>
                <a:gd name="T97" fmla="*/ 689 h 1890"/>
                <a:gd name="T98" fmla="*/ 520 w 1695"/>
                <a:gd name="T99" fmla="*/ 76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5" h="1890">
                  <a:moveTo>
                    <a:pt x="1676" y="1112"/>
                  </a:moveTo>
                  <a:lnTo>
                    <a:pt x="1676" y="1112"/>
                  </a:lnTo>
                  <a:lnTo>
                    <a:pt x="511" y="1112"/>
                  </a:lnTo>
                  <a:lnTo>
                    <a:pt x="511" y="1112"/>
                  </a:lnTo>
                  <a:lnTo>
                    <a:pt x="529" y="1174"/>
                  </a:lnTo>
                  <a:lnTo>
                    <a:pt x="547" y="1236"/>
                  </a:lnTo>
                  <a:lnTo>
                    <a:pt x="573" y="1280"/>
                  </a:lnTo>
                  <a:lnTo>
                    <a:pt x="609" y="1324"/>
                  </a:lnTo>
                  <a:lnTo>
                    <a:pt x="644" y="1359"/>
                  </a:lnTo>
                  <a:lnTo>
                    <a:pt x="697" y="1395"/>
                  </a:lnTo>
                  <a:lnTo>
                    <a:pt x="750" y="1412"/>
                  </a:lnTo>
                  <a:lnTo>
                    <a:pt x="811" y="1421"/>
                  </a:lnTo>
                  <a:lnTo>
                    <a:pt x="811" y="1421"/>
                  </a:lnTo>
                  <a:lnTo>
                    <a:pt x="961" y="1430"/>
                  </a:lnTo>
                  <a:lnTo>
                    <a:pt x="1111" y="1421"/>
                  </a:lnTo>
                  <a:lnTo>
                    <a:pt x="1420" y="1404"/>
                  </a:lnTo>
                  <a:lnTo>
                    <a:pt x="1420" y="1404"/>
                  </a:lnTo>
                  <a:lnTo>
                    <a:pt x="1464" y="1386"/>
                  </a:lnTo>
                  <a:lnTo>
                    <a:pt x="1526" y="1377"/>
                  </a:lnTo>
                  <a:lnTo>
                    <a:pt x="1526" y="1377"/>
                  </a:lnTo>
                  <a:lnTo>
                    <a:pt x="1597" y="1783"/>
                  </a:lnTo>
                  <a:lnTo>
                    <a:pt x="1597" y="1783"/>
                  </a:lnTo>
                  <a:lnTo>
                    <a:pt x="1438" y="1827"/>
                  </a:lnTo>
                  <a:lnTo>
                    <a:pt x="1279" y="1863"/>
                  </a:lnTo>
                  <a:lnTo>
                    <a:pt x="1120" y="1880"/>
                  </a:lnTo>
                  <a:lnTo>
                    <a:pt x="970" y="1889"/>
                  </a:lnTo>
                  <a:lnTo>
                    <a:pt x="811" y="1889"/>
                  </a:lnTo>
                  <a:lnTo>
                    <a:pt x="732" y="1871"/>
                  </a:lnTo>
                  <a:lnTo>
                    <a:pt x="661" y="1854"/>
                  </a:lnTo>
                  <a:lnTo>
                    <a:pt x="582" y="1836"/>
                  </a:lnTo>
                  <a:lnTo>
                    <a:pt x="511" y="1801"/>
                  </a:lnTo>
                  <a:lnTo>
                    <a:pt x="432" y="1765"/>
                  </a:lnTo>
                  <a:lnTo>
                    <a:pt x="361" y="1721"/>
                  </a:lnTo>
                  <a:lnTo>
                    <a:pt x="361" y="1721"/>
                  </a:lnTo>
                  <a:lnTo>
                    <a:pt x="300" y="1677"/>
                  </a:lnTo>
                  <a:lnTo>
                    <a:pt x="247" y="1633"/>
                  </a:lnTo>
                  <a:lnTo>
                    <a:pt x="194" y="1580"/>
                  </a:lnTo>
                  <a:lnTo>
                    <a:pt x="150" y="1527"/>
                  </a:lnTo>
                  <a:lnTo>
                    <a:pt x="114" y="1474"/>
                  </a:lnTo>
                  <a:lnTo>
                    <a:pt x="79" y="1412"/>
                  </a:lnTo>
                  <a:lnTo>
                    <a:pt x="53" y="1351"/>
                  </a:lnTo>
                  <a:lnTo>
                    <a:pt x="35" y="1289"/>
                  </a:lnTo>
                  <a:lnTo>
                    <a:pt x="8" y="1165"/>
                  </a:lnTo>
                  <a:lnTo>
                    <a:pt x="0" y="1024"/>
                  </a:lnTo>
                  <a:lnTo>
                    <a:pt x="0" y="892"/>
                  </a:lnTo>
                  <a:lnTo>
                    <a:pt x="17" y="751"/>
                  </a:lnTo>
                  <a:lnTo>
                    <a:pt x="17" y="751"/>
                  </a:lnTo>
                  <a:lnTo>
                    <a:pt x="44" y="645"/>
                  </a:lnTo>
                  <a:lnTo>
                    <a:pt x="70" y="556"/>
                  </a:lnTo>
                  <a:lnTo>
                    <a:pt x="106" y="468"/>
                  </a:lnTo>
                  <a:lnTo>
                    <a:pt x="150" y="389"/>
                  </a:lnTo>
                  <a:lnTo>
                    <a:pt x="203" y="309"/>
                  </a:lnTo>
                  <a:lnTo>
                    <a:pt x="264" y="239"/>
                  </a:lnTo>
                  <a:lnTo>
                    <a:pt x="335" y="186"/>
                  </a:lnTo>
                  <a:lnTo>
                    <a:pt x="406" y="133"/>
                  </a:lnTo>
                  <a:lnTo>
                    <a:pt x="485" y="89"/>
                  </a:lnTo>
                  <a:lnTo>
                    <a:pt x="564" y="53"/>
                  </a:lnTo>
                  <a:lnTo>
                    <a:pt x="653" y="27"/>
                  </a:lnTo>
                  <a:lnTo>
                    <a:pt x="741" y="9"/>
                  </a:lnTo>
                  <a:lnTo>
                    <a:pt x="829" y="0"/>
                  </a:lnTo>
                  <a:lnTo>
                    <a:pt x="926" y="0"/>
                  </a:lnTo>
                  <a:lnTo>
                    <a:pt x="1023" y="9"/>
                  </a:lnTo>
                  <a:lnTo>
                    <a:pt x="1129" y="36"/>
                  </a:lnTo>
                  <a:lnTo>
                    <a:pt x="1129" y="36"/>
                  </a:lnTo>
                  <a:lnTo>
                    <a:pt x="1209" y="62"/>
                  </a:lnTo>
                  <a:lnTo>
                    <a:pt x="1279" y="97"/>
                  </a:lnTo>
                  <a:lnTo>
                    <a:pt x="1350" y="133"/>
                  </a:lnTo>
                  <a:lnTo>
                    <a:pt x="1411" y="186"/>
                  </a:lnTo>
                  <a:lnTo>
                    <a:pt x="1473" y="239"/>
                  </a:lnTo>
                  <a:lnTo>
                    <a:pt x="1517" y="300"/>
                  </a:lnTo>
                  <a:lnTo>
                    <a:pt x="1561" y="371"/>
                  </a:lnTo>
                  <a:lnTo>
                    <a:pt x="1606" y="442"/>
                  </a:lnTo>
                  <a:lnTo>
                    <a:pt x="1606" y="442"/>
                  </a:lnTo>
                  <a:lnTo>
                    <a:pt x="1632" y="521"/>
                  </a:lnTo>
                  <a:lnTo>
                    <a:pt x="1659" y="601"/>
                  </a:lnTo>
                  <a:lnTo>
                    <a:pt x="1676" y="689"/>
                  </a:lnTo>
                  <a:lnTo>
                    <a:pt x="1685" y="768"/>
                  </a:lnTo>
                  <a:lnTo>
                    <a:pt x="1694" y="856"/>
                  </a:lnTo>
                  <a:lnTo>
                    <a:pt x="1694" y="936"/>
                  </a:lnTo>
                  <a:lnTo>
                    <a:pt x="1676" y="1112"/>
                  </a:lnTo>
                  <a:close/>
                  <a:moveTo>
                    <a:pt x="1200" y="768"/>
                  </a:moveTo>
                  <a:lnTo>
                    <a:pt x="1200" y="768"/>
                  </a:lnTo>
                  <a:lnTo>
                    <a:pt x="1191" y="698"/>
                  </a:lnTo>
                  <a:lnTo>
                    <a:pt x="1173" y="627"/>
                  </a:lnTo>
                  <a:lnTo>
                    <a:pt x="1147" y="565"/>
                  </a:lnTo>
                  <a:lnTo>
                    <a:pt x="1111" y="512"/>
                  </a:lnTo>
                  <a:lnTo>
                    <a:pt x="1067" y="477"/>
                  </a:lnTo>
                  <a:lnTo>
                    <a:pt x="1014" y="442"/>
                  </a:lnTo>
                  <a:lnTo>
                    <a:pt x="953" y="424"/>
                  </a:lnTo>
                  <a:lnTo>
                    <a:pt x="882" y="415"/>
                  </a:lnTo>
                  <a:lnTo>
                    <a:pt x="882" y="415"/>
                  </a:lnTo>
                  <a:lnTo>
                    <a:pt x="811" y="415"/>
                  </a:lnTo>
                  <a:lnTo>
                    <a:pt x="741" y="433"/>
                  </a:lnTo>
                  <a:lnTo>
                    <a:pt x="688" y="459"/>
                  </a:lnTo>
                  <a:lnTo>
                    <a:pt x="635" y="495"/>
                  </a:lnTo>
                  <a:lnTo>
                    <a:pt x="591" y="548"/>
                  </a:lnTo>
                  <a:lnTo>
                    <a:pt x="556" y="609"/>
                  </a:lnTo>
                  <a:lnTo>
                    <a:pt x="529" y="689"/>
                  </a:lnTo>
                  <a:lnTo>
                    <a:pt x="520" y="768"/>
                  </a:lnTo>
                  <a:lnTo>
                    <a:pt x="520" y="768"/>
                  </a:lnTo>
                  <a:lnTo>
                    <a:pt x="1200" y="76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2" name="Freeform 5"/>
            <p:cNvSpPr>
              <a:spLocks noChangeArrowheads="1"/>
            </p:cNvSpPr>
            <p:nvPr/>
          </p:nvSpPr>
          <p:spPr bwMode="auto">
            <a:xfrm>
              <a:off x="5911850" y="5537200"/>
              <a:ext cx="606425" cy="681038"/>
            </a:xfrm>
            <a:custGeom>
              <a:avLst/>
              <a:gdLst>
                <a:gd name="T0" fmla="*/ 1676 w 1686"/>
                <a:gd name="T1" fmla="*/ 1112 h 1890"/>
                <a:gd name="T2" fmla="*/ 512 w 1686"/>
                <a:gd name="T3" fmla="*/ 1112 h 1890"/>
                <a:gd name="T4" fmla="*/ 547 w 1686"/>
                <a:gd name="T5" fmla="*/ 1227 h 1890"/>
                <a:gd name="T6" fmla="*/ 600 w 1686"/>
                <a:gd name="T7" fmla="*/ 1315 h 1890"/>
                <a:gd name="T8" fmla="*/ 688 w 1686"/>
                <a:gd name="T9" fmla="*/ 1386 h 1890"/>
                <a:gd name="T10" fmla="*/ 812 w 1686"/>
                <a:gd name="T11" fmla="*/ 1430 h 1890"/>
                <a:gd name="T12" fmla="*/ 882 w 1686"/>
                <a:gd name="T13" fmla="*/ 1439 h 1890"/>
                <a:gd name="T14" fmla="*/ 1041 w 1686"/>
                <a:gd name="T15" fmla="*/ 1457 h 1890"/>
                <a:gd name="T16" fmla="*/ 1262 w 1686"/>
                <a:gd name="T17" fmla="*/ 1430 h 1890"/>
                <a:gd name="T18" fmla="*/ 1420 w 1686"/>
                <a:gd name="T19" fmla="*/ 1404 h 1890"/>
                <a:gd name="T20" fmla="*/ 1517 w 1686"/>
                <a:gd name="T21" fmla="*/ 1377 h 1890"/>
                <a:gd name="T22" fmla="*/ 1597 w 1686"/>
                <a:gd name="T23" fmla="*/ 1783 h 1890"/>
                <a:gd name="T24" fmla="*/ 1270 w 1686"/>
                <a:gd name="T25" fmla="*/ 1863 h 1890"/>
                <a:gd name="T26" fmla="*/ 953 w 1686"/>
                <a:gd name="T27" fmla="*/ 1889 h 1890"/>
                <a:gd name="T28" fmla="*/ 714 w 1686"/>
                <a:gd name="T29" fmla="*/ 1871 h 1890"/>
                <a:gd name="T30" fmla="*/ 564 w 1686"/>
                <a:gd name="T31" fmla="*/ 1827 h 1890"/>
                <a:gd name="T32" fmla="*/ 414 w 1686"/>
                <a:gd name="T33" fmla="*/ 1757 h 1890"/>
                <a:gd name="T34" fmla="*/ 335 w 1686"/>
                <a:gd name="T35" fmla="*/ 1712 h 1890"/>
                <a:gd name="T36" fmla="*/ 159 w 1686"/>
                <a:gd name="T37" fmla="*/ 1545 h 1890"/>
                <a:gd name="T38" fmla="*/ 53 w 1686"/>
                <a:gd name="T39" fmla="*/ 1342 h 1890"/>
                <a:gd name="T40" fmla="*/ 0 w 1686"/>
                <a:gd name="T41" fmla="*/ 1112 h 1890"/>
                <a:gd name="T42" fmla="*/ 0 w 1686"/>
                <a:gd name="T43" fmla="*/ 865 h 1890"/>
                <a:gd name="T44" fmla="*/ 9 w 1686"/>
                <a:gd name="T45" fmla="*/ 759 h 1890"/>
                <a:gd name="T46" fmla="*/ 62 w 1686"/>
                <a:gd name="T47" fmla="*/ 556 h 1890"/>
                <a:gd name="T48" fmla="*/ 150 w 1686"/>
                <a:gd name="T49" fmla="*/ 380 h 1890"/>
                <a:gd name="T50" fmla="*/ 264 w 1686"/>
                <a:gd name="T51" fmla="*/ 239 h 1890"/>
                <a:gd name="T52" fmla="*/ 414 w 1686"/>
                <a:gd name="T53" fmla="*/ 124 h 1890"/>
                <a:gd name="T54" fmla="*/ 582 w 1686"/>
                <a:gd name="T55" fmla="*/ 45 h 1890"/>
                <a:gd name="T56" fmla="*/ 776 w 1686"/>
                <a:gd name="T57" fmla="*/ 9 h 1890"/>
                <a:gd name="T58" fmla="*/ 979 w 1686"/>
                <a:gd name="T59" fmla="*/ 9 h 1890"/>
                <a:gd name="T60" fmla="*/ 1085 w 1686"/>
                <a:gd name="T61" fmla="*/ 27 h 1890"/>
                <a:gd name="T62" fmla="*/ 1253 w 1686"/>
                <a:gd name="T63" fmla="*/ 80 h 1890"/>
                <a:gd name="T64" fmla="*/ 1394 w 1686"/>
                <a:gd name="T65" fmla="*/ 168 h 1890"/>
                <a:gd name="T66" fmla="*/ 1509 w 1686"/>
                <a:gd name="T67" fmla="*/ 292 h 1890"/>
                <a:gd name="T68" fmla="*/ 1597 w 1686"/>
                <a:gd name="T69" fmla="*/ 442 h 1890"/>
                <a:gd name="T70" fmla="*/ 1632 w 1686"/>
                <a:gd name="T71" fmla="*/ 521 h 1890"/>
                <a:gd name="T72" fmla="*/ 1667 w 1686"/>
                <a:gd name="T73" fmla="*/ 689 h 1890"/>
                <a:gd name="T74" fmla="*/ 1685 w 1686"/>
                <a:gd name="T75" fmla="*/ 856 h 1890"/>
                <a:gd name="T76" fmla="*/ 1676 w 1686"/>
                <a:gd name="T77" fmla="*/ 1112 h 1890"/>
                <a:gd name="T78" fmla="*/ 1200 w 1686"/>
                <a:gd name="T79" fmla="*/ 768 h 1890"/>
                <a:gd name="T80" fmla="*/ 1173 w 1686"/>
                <a:gd name="T81" fmla="*/ 627 h 1890"/>
                <a:gd name="T82" fmla="*/ 1103 w 1686"/>
                <a:gd name="T83" fmla="*/ 512 h 1890"/>
                <a:gd name="T84" fmla="*/ 1006 w 1686"/>
                <a:gd name="T85" fmla="*/ 442 h 1890"/>
                <a:gd name="T86" fmla="*/ 882 w 1686"/>
                <a:gd name="T87" fmla="*/ 415 h 1890"/>
                <a:gd name="T88" fmla="*/ 812 w 1686"/>
                <a:gd name="T89" fmla="*/ 415 h 1890"/>
                <a:gd name="T90" fmla="*/ 679 w 1686"/>
                <a:gd name="T91" fmla="*/ 459 h 1890"/>
                <a:gd name="T92" fmla="*/ 591 w 1686"/>
                <a:gd name="T93" fmla="*/ 548 h 1890"/>
                <a:gd name="T94" fmla="*/ 529 w 1686"/>
                <a:gd name="T95" fmla="*/ 689 h 1890"/>
                <a:gd name="T96" fmla="*/ 512 w 1686"/>
                <a:gd name="T97" fmla="*/ 76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6" h="1890">
                  <a:moveTo>
                    <a:pt x="1676" y="1112"/>
                  </a:moveTo>
                  <a:lnTo>
                    <a:pt x="1676" y="1112"/>
                  </a:lnTo>
                  <a:lnTo>
                    <a:pt x="512" y="1112"/>
                  </a:lnTo>
                  <a:lnTo>
                    <a:pt x="512" y="1112"/>
                  </a:lnTo>
                  <a:lnTo>
                    <a:pt x="520" y="1174"/>
                  </a:lnTo>
                  <a:lnTo>
                    <a:pt x="547" y="1227"/>
                  </a:lnTo>
                  <a:lnTo>
                    <a:pt x="573" y="1271"/>
                  </a:lnTo>
                  <a:lnTo>
                    <a:pt x="600" y="1315"/>
                  </a:lnTo>
                  <a:lnTo>
                    <a:pt x="644" y="1351"/>
                  </a:lnTo>
                  <a:lnTo>
                    <a:pt x="688" y="1386"/>
                  </a:lnTo>
                  <a:lnTo>
                    <a:pt x="741" y="1404"/>
                  </a:lnTo>
                  <a:lnTo>
                    <a:pt x="812" y="1430"/>
                  </a:lnTo>
                  <a:lnTo>
                    <a:pt x="812" y="1430"/>
                  </a:lnTo>
                  <a:lnTo>
                    <a:pt x="882" y="1439"/>
                  </a:lnTo>
                  <a:lnTo>
                    <a:pt x="962" y="1448"/>
                  </a:lnTo>
                  <a:lnTo>
                    <a:pt x="1041" y="1457"/>
                  </a:lnTo>
                  <a:lnTo>
                    <a:pt x="1112" y="1448"/>
                  </a:lnTo>
                  <a:lnTo>
                    <a:pt x="1262" y="1430"/>
                  </a:lnTo>
                  <a:lnTo>
                    <a:pt x="1420" y="1404"/>
                  </a:lnTo>
                  <a:lnTo>
                    <a:pt x="1420" y="1404"/>
                  </a:lnTo>
                  <a:lnTo>
                    <a:pt x="1517" y="1377"/>
                  </a:lnTo>
                  <a:lnTo>
                    <a:pt x="1517" y="1377"/>
                  </a:lnTo>
                  <a:lnTo>
                    <a:pt x="1597" y="1783"/>
                  </a:lnTo>
                  <a:lnTo>
                    <a:pt x="1597" y="1783"/>
                  </a:lnTo>
                  <a:lnTo>
                    <a:pt x="1429" y="1827"/>
                  </a:lnTo>
                  <a:lnTo>
                    <a:pt x="1270" y="1863"/>
                  </a:lnTo>
                  <a:lnTo>
                    <a:pt x="1112" y="1880"/>
                  </a:lnTo>
                  <a:lnTo>
                    <a:pt x="953" y="1889"/>
                  </a:lnTo>
                  <a:lnTo>
                    <a:pt x="794" y="1880"/>
                  </a:lnTo>
                  <a:lnTo>
                    <a:pt x="714" y="1871"/>
                  </a:lnTo>
                  <a:lnTo>
                    <a:pt x="644" y="1854"/>
                  </a:lnTo>
                  <a:lnTo>
                    <a:pt x="564" y="1827"/>
                  </a:lnTo>
                  <a:lnTo>
                    <a:pt x="485" y="1792"/>
                  </a:lnTo>
                  <a:lnTo>
                    <a:pt x="414" y="1757"/>
                  </a:lnTo>
                  <a:lnTo>
                    <a:pt x="335" y="1712"/>
                  </a:lnTo>
                  <a:lnTo>
                    <a:pt x="335" y="1712"/>
                  </a:lnTo>
                  <a:lnTo>
                    <a:pt x="238" y="1633"/>
                  </a:lnTo>
                  <a:lnTo>
                    <a:pt x="159" y="1545"/>
                  </a:lnTo>
                  <a:lnTo>
                    <a:pt x="97" y="1439"/>
                  </a:lnTo>
                  <a:lnTo>
                    <a:pt x="53" y="1342"/>
                  </a:lnTo>
                  <a:lnTo>
                    <a:pt x="17" y="1227"/>
                  </a:lnTo>
                  <a:lnTo>
                    <a:pt x="0" y="1112"/>
                  </a:lnTo>
                  <a:lnTo>
                    <a:pt x="0" y="989"/>
                  </a:lnTo>
                  <a:lnTo>
                    <a:pt x="0" y="865"/>
                  </a:lnTo>
                  <a:lnTo>
                    <a:pt x="0" y="865"/>
                  </a:lnTo>
                  <a:lnTo>
                    <a:pt x="9" y="759"/>
                  </a:lnTo>
                  <a:lnTo>
                    <a:pt x="26" y="653"/>
                  </a:lnTo>
                  <a:lnTo>
                    <a:pt x="62" y="556"/>
                  </a:lnTo>
                  <a:lnTo>
                    <a:pt x="97" y="468"/>
                  </a:lnTo>
                  <a:lnTo>
                    <a:pt x="150" y="380"/>
                  </a:lnTo>
                  <a:lnTo>
                    <a:pt x="203" y="309"/>
                  </a:lnTo>
                  <a:lnTo>
                    <a:pt x="264" y="239"/>
                  </a:lnTo>
                  <a:lnTo>
                    <a:pt x="335" y="177"/>
                  </a:lnTo>
                  <a:lnTo>
                    <a:pt x="414" y="124"/>
                  </a:lnTo>
                  <a:lnTo>
                    <a:pt x="494" y="80"/>
                  </a:lnTo>
                  <a:lnTo>
                    <a:pt x="582" y="45"/>
                  </a:lnTo>
                  <a:lnTo>
                    <a:pt x="679" y="18"/>
                  </a:lnTo>
                  <a:lnTo>
                    <a:pt x="776" y="9"/>
                  </a:lnTo>
                  <a:lnTo>
                    <a:pt x="873" y="0"/>
                  </a:lnTo>
                  <a:lnTo>
                    <a:pt x="979" y="9"/>
                  </a:lnTo>
                  <a:lnTo>
                    <a:pt x="1085" y="27"/>
                  </a:lnTo>
                  <a:lnTo>
                    <a:pt x="1085" y="27"/>
                  </a:lnTo>
                  <a:lnTo>
                    <a:pt x="1173" y="53"/>
                  </a:lnTo>
                  <a:lnTo>
                    <a:pt x="1253" y="80"/>
                  </a:lnTo>
                  <a:lnTo>
                    <a:pt x="1323" y="124"/>
                  </a:lnTo>
                  <a:lnTo>
                    <a:pt x="1394" y="168"/>
                  </a:lnTo>
                  <a:lnTo>
                    <a:pt x="1456" y="221"/>
                  </a:lnTo>
                  <a:lnTo>
                    <a:pt x="1509" y="292"/>
                  </a:lnTo>
                  <a:lnTo>
                    <a:pt x="1562" y="362"/>
                  </a:lnTo>
                  <a:lnTo>
                    <a:pt x="1597" y="442"/>
                  </a:lnTo>
                  <a:lnTo>
                    <a:pt x="1597" y="442"/>
                  </a:lnTo>
                  <a:lnTo>
                    <a:pt x="1632" y="521"/>
                  </a:lnTo>
                  <a:lnTo>
                    <a:pt x="1650" y="601"/>
                  </a:lnTo>
                  <a:lnTo>
                    <a:pt x="1667" y="689"/>
                  </a:lnTo>
                  <a:lnTo>
                    <a:pt x="1685" y="768"/>
                  </a:lnTo>
                  <a:lnTo>
                    <a:pt x="1685" y="856"/>
                  </a:lnTo>
                  <a:lnTo>
                    <a:pt x="1685" y="936"/>
                  </a:lnTo>
                  <a:lnTo>
                    <a:pt x="1676" y="1112"/>
                  </a:lnTo>
                  <a:close/>
                  <a:moveTo>
                    <a:pt x="1200" y="768"/>
                  </a:moveTo>
                  <a:lnTo>
                    <a:pt x="1200" y="768"/>
                  </a:lnTo>
                  <a:lnTo>
                    <a:pt x="1191" y="698"/>
                  </a:lnTo>
                  <a:lnTo>
                    <a:pt x="1173" y="627"/>
                  </a:lnTo>
                  <a:lnTo>
                    <a:pt x="1138" y="565"/>
                  </a:lnTo>
                  <a:lnTo>
                    <a:pt x="1103" y="512"/>
                  </a:lnTo>
                  <a:lnTo>
                    <a:pt x="1059" y="477"/>
                  </a:lnTo>
                  <a:lnTo>
                    <a:pt x="1006" y="442"/>
                  </a:lnTo>
                  <a:lnTo>
                    <a:pt x="953" y="424"/>
                  </a:lnTo>
                  <a:lnTo>
                    <a:pt x="882" y="415"/>
                  </a:lnTo>
                  <a:lnTo>
                    <a:pt x="882" y="415"/>
                  </a:lnTo>
                  <a:lnTo>
                    <a:pt x="812" y="415"/>
                  </a:lnTo>
                  <a:lnTo>
                    <a:pt x="741" y="433"/>
                  </a:lnTo>
                  <a:lnTo>
                    <a:pt x="679" y="459"/>
                  </a:lnTo>
                  <a:lnTo>
                    <a:pt x="626" y="495"/>
                  </a:lnTo>
                  <a:lnTo>
                    <a:pt x="591" y="548"/>
                  </a:lnTo>
                  <a:lnTo>
                    <a:pt x="556" y="609"/>
                  </a:lnTo>
                  <a:lnTo>
                    <a:pt x="529" y="689"/>
                  </a:lnTo>
                  <a:lnTo>
                    <a:pt x="512" y="768"/>
                  </a:lnTo>
                  <a:lnTo>
                    <a:pt x="512" y="768"/>
                  </a:lnTo>
                  <a:lnTo>
                    <a:pt x="1200" y="76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3" name="Freeform 6"/>
            <p:cNvSpPr>
              <a:spLocks noChangeArrowheads="1"/>
            </p:cNvSpPr>
            <p:nvPr/>
          </p:nvSpPr>
          <p:spPr bwMode="auto">
            <a:xfrm>
              <a:off x="3968750" y="5537200"/>
              <a:ext cx="609600" cy="681038"/>
            </a:xfrm>
            <a:custGeom>
              <a:avLst/>
              <a:gdLst>
                <a:gd name="T0" fmla="*/ 1685 w 1695"/>
                <a:gd name="T1" fmla="*/ 1112 h 1890"/>
                <a:gd name="T2" fmla="*/ 520 w 1695"/>
                <a:gd name="T3" fmla="*/ 1112 h 1890"/>
                <a:gd name="T4" fmla="*/ 547 w 1695"/>
                <a:gd name="T5" fmla="*/ 1227 h 1890"/>
                <a:gd name="T6" fmla="*/ 609 w 1695"/>
                <a:gd name="T7" fmla="*/ 1315 h 1890"/>
                <a:gd name="T8" fmla="*/ 697 w 1695"/>
                <a:gd name="T9" fmla="*/ 1386 h 1890"/>
                <a:gd name="T10" fmla="*/ 811 w 1695"/>
                <a:gd name="T11" fmla="*/ 1430 h 1890"/>
                <a:gd name="T12" fmla="*/ 891 w 1695"/>
                <a:gd name="T13" fmla="*/ 1439 h 1890"/>
                <a:gd name="T14" fmla="*/ 1050 w 1695"/>
                <a:gd name="T15" fmla="*/ 1457 h 1890"/>
                <a:gd name="T16" fmla="*/ 1279 w 1695"/>
                <a:gd name="T17" fmla="*/ 1430 h 1890"/>
                <a:gd name="T18" fmla="*/ 1438 w 1695"/>
                <a:gd name="T19" fmla="*/ 1395 h 1890"/>
                <a:gd name="T20" fmla="*/ 1526 w 1695"/>
                <a:gd name="T21" fmla="*/ 1368 h 1890"/>
                <a:gd name="T22" fmla="*/ 1597 w 1695"/>
                <a:gd name="T23" fmla="*/ 1765 h 1890"/>
                <a:gd name="T24" fmla="*/ 1456 w 1695"/>
                <a:gd name="T25" fmla="*/ 1827 h 1890"/>
                <a:gd name="T26" fmla="*/ 1297 w 1695"/>
                <a:gd name="T27" fmla="*/ 1871 h 1890"/>
                <a:gd name="T28" fmla="*/ 1120 w 1695"/>
                <a:gd name="T29" fmla="*/ 1889 h 1890"/>
                <a:gd name="T30" fmla="*/ 759 w 1695"/>
                <a:gd name="T31" fmla="*/ 1863 h 1890"/>
                <a:gd name="T32" fmla="*/ 582 w 1695"/>
                <a:gd name="T33" fmla="*/ 1827 h 1890"/>
                <a:gd name="T34" fmla="*/ 432 w 1695"/>
                <a:gd name="T35" fmla="*/ 1765 h 1890"/>
                <a:gd name="T36" fmla="*/ 309 w 1695"/>
                <a:gd name="T37" fmla="*/ 1686 h 1890"/>
                <a:gd name="T38" fmla="*/ 220 w 1695"/>
                <a:gd name="T39" fmla="*/ 1598 h 1890"/>
                <a:gd name="T40" fmla="*/ 97 w 1695"/>
                <a:gd name="T41" fmla="*/ 1412 h 1890"/>
                <a:gd name="T42" fmla="*/ 26 w 1695"/>
                <a:gd name="T43" fmla="*/ 1209 h 1890"/>
                <a:gd name="T44" fmla="*/ 0 w 1695"/>
                <a:gd name="T45" fmla="*/ 980 h 1890"/>
                <a:gd name="T46" fmla="*/ 9 w 1695"/>
                <a:gd name="T47" fmla="*/ 865 h 1890"/>
                <a:gd name="T48" fmla="*/ 35 w 1695"/>
                <a:gd name="T49" fmla="*/ 653 h 1890"/>
                <a:gd name="T50" fmla="*/ 106 w 1695"/>
                <a:gd name="T51" fmla="*/ 468 h 1890"/>
                <a:gd name="T52" fmla="*/ 211 w 1695"/>
                <a:gd name="T53" fmla="*/ 309 h 1890"/>
                <a:gd name="T54" fmla="*/ 344 w 1695"/>
                <a:gd name="T55" fmla="*/ 186 h 1890"/>
                <a:gd name="T56" fmla="*/ 494 w 1695"/>
                <a:gd name="T57" fmla="*/ 89 h 1890"/>
                <a:gd name="T58" fmla="*/ 679 w 1695"/>
                <a:gd name="T59" fmla="*/ 27 h 1890"/>
                <a:gd name="T60" fmla="*/ 873 w 1695"/>
                <a:gd name="T61" fmla="*/ 0 h 1890"/>
                <a:gd name="T62" fmla="*/ 1076 w 1695"/>
                <a:gd name="T63" fmla="*/ 27 h 1890"/>
                <a:gd name="T64" fmla="*/ 1173 w 1695"/>
                <a:gd name="T65" fmla="*/ 45 h 1890"/>
                <a:gd name="T66" fmla="*/ 1341 w 1695"/>
                <a:gd name="T67" fmla="*/ 124 h 1890"/>
                <a:gd name="T68" fmla="*/ 1473 w 1695"/>
                <a:gd name="T69" fmla="*/ 239 h 1890"/>
                <a:gd name="T70" fmla="*/ 1579 w 1695"/>
                <a:gd name="T71" fmla="*/ 389 h 1890"/>
                <a:gd name="T72" fmla="*/ 1623 w 1695"/>
                <a:gd name="T73" fmla="*/ 477 h 1890"/>
                <a:gd name="T74" fmla="*/ 1667 w 1695"/>
                <a:gd name="T75" fmla="*/ 627 h 1890"/>
                <a:gd name="T76" fmla="*/ 1694 w 1695"/>
                <a:gd name="T77" fmla="*/ 786 h 1890"/>
                <a:gd name="T78" fmla="*/ 1685 w 1695"/>
                <a:gd name="T79" fmla="*/ 1112 h 1890"/>
                <a:gd name="T80" fmla="*/ 1200 w 1695"/>
                <a:gd name="T81" fmla="*/ 768 h 1890"/>
                <a:gd name="T82" fmla="*/ 1173 w 1695"/>
                <a:gd name="T83" fmla="*/ 627 h 1890"/>
                <a:gd name="T84" fmla="*/ 1111 w 1695"/>
                <a:gd name="T85" fmla="*/ 512 h 1890"/>
                <a:gd name="T86" fmla="*/ 1014 w 1695"/>
                <a:gd name="T87" fmla="*/ 442 h 1890"/>
                <a:gd name="T88" fmla="*/ 891 w 1695"/>
                <a:gd name="T89" fmla="*/ 415 h 1890"/>
                <a:gd name="T90" fmla="*/ 820 w 1695"/>
                <a:gd name="T91" fmla="*/ 415 h 1890"/>
                <a:gd name="T92" fmla="*/ 688 w 1695"/>
                <a:gd name="T93" fmla="*/ 459 h 1890"/>
                <a:gd name="T94" fmla="*/ 591 w 1695"/>
                <a:gd name="T95" fmla="*/ 548 h 1890"/>
                <a:gd name="T96" fmla="*/ 538 w 1695"/>
                <a:gd name="T97" fmla="*/ 689 h 1890"/>
                <a:gd name="T98" fmla="*/ 520 w 1695"/>
                <a:gd name="T99" fmla="*/ 76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5" h="1890">
                  <a:moveTo>
                    <a:pt x="1685" y="1112"/>
                  </a:moveTo>
                  <a:lnTo>
                    <a:pt x="1685" y="1112"/>
                  </a:lnTo>
                  <a:lnTo>
                    <a:pt x="520" y="1112"/>
                  </a:lnTo>
                  <a:lnTo>
                    <a:pt x="520" y="1112"/>
                  </a:lnTo>
                  <a:lnTo>
                    <a:pt x="529" y="1174"/>
                  </a:lnTo>
                  <a:lnTo>
                    <a:pt x="547" y="1227"/>
                  </a:lnTo>
                  <a:lnTo>
                    <a:pt x="573" y="1271"/>
                  </a:lnTo>
                  <a:lnTo>
                    <a:pt x="609" y="1315"/>
                  </a:lnTo>
                  <a:lnTo>
                    <a:pt x="653" y="1351"/>
                  </a:lnTo>
                  <a:lnTo>
                    <a:pt x="697" y="1386"/>
                  </a:lnTo>
                  <a:lnTo>
                    <a:pt x="750" y="1404"/>
                  </a:lnTo>
                  <a:lnTo>
                    <a:pt x="811" y="1430"/>
                  </a:lnTo>
                  <a:lnTo>
                    <a:pt x="811" y="1430"/>
                  </a:lnTo>
                  <a:lnTo>
                    <a:pt x="891" y="1439"/>
                  </a:lnTo>
                  <a:lnTo>
                    <a:pt x="970" y="1448"/>
                  </a:lnTo>
                  <a:lnTo>
                    <a:pt x="1050" y="1457"/>
                  </a:lnTo>
                  <a:lnTo>
                    <a:pt x="1129" y="1448"/>
                  </a:lnTo>
                  <a:lnTo>
                    <a:pt x="1279" y="1430"/>
                  </a:lnTo>
                  <a:lnTo>
                    <a:pt x="1438" y="1395"/>
                  </a:lnTo>
                  <a:lnTo>
                    <a:pt x="1438" y="1395"/>
                  </a:lnTo>
                  <a:lnTo>
                    <a:pt x="1526" y="1368"/>
                  </a:lnTo>
                  <a:lnTo>
                    <a:pt x="1526" y="1368"/>
                  </a:lnTo>
                  <a:lnTo>
                    <a:pt x="1597" y="1765"/>
                  </a:lnTo>
                  <a:lnTo>
                    <a:pt x="1597" y="1765"/>
                  </a:lnTo>
                  <a:lnTo>
                    <a:pt x="1535" y="1801"/>
                  </a:lnTo>
                  <a:lnTo>
                    <a:pt x="1456" y="1827"/>
                  </a:lnTo>
                  <a:lnTo>
                    <a:pt x="1376" y="1854"/>
                  </a:lnTo>
                  <a:lnTo>
                    <a:pt x="1297" y="1871"/>
                  </a:lnTo>
                  <a:lnTo>
                    <a:pt x="1209" y="1880"/>
                  </a:lnTo>
                  <a:lnTo>
                    <a:pt x="1120" y="1889"/>
                  </a:lnTo>
                  <a:lnTo>
                    <a:pt x="935" y="1889"/>
                  </a:lnTo>
                  <a:lnTo>
                    <a:pt x="759" y="1863"/>
                  </a:lnTo>
                  <a:lnTo>
                    <a:pt x="670" y="1845"/>
                  </a:lnTo>
                  <a:lnTo>
                    <a:pt x="582" y="1827"/>
                  </a:lnTo>
                  <a:lnTo>
                    <a:pt x="503" y="1801"/>
                  </a:lnTo>
                  <a:lnTo>
                    <a:pt x="432" y="1765"/>
                  </a:lnTo>
                  <a:lnTo>
                    <a:pt x="361" y="1730"/>
                  </a:lnTo>
                  <a:lnTo>
                    <a:pt x="309" y="1686"/>
                  </a:lnTo>
                  <a:lnTo>
                    <a:pt x="309" y="1686"/>
                  </a:lnTo>
                  <a:lnTo>
                    <a:pt x="220" y="1598"/>
                  </a:lnTo>
                  <a:lnTo>
                    <a:pt x="150" y="1510"/>
                  </a:lnTo>
                  <a:lnTo>
                    <a:pt x="97" y="1412"/>
                  </a:lnTo>
                  <a:lnTo>
                    <a:pt x="53" y="1315"/>
                  </a:lnTo>
                  <a:lnTo>
                    <a:pt x="26" y="1209"/>
                  </a:lnTo>
                  <a:lnTo>
                    <a:pt x="9" y="1095"/>
                  </a:lnTo>
                  <a:lnTo>
                    <a:pt x="0" y="980"/>
                  </a:lnTo>
                  <a:lnTo>
                    <a:pt x="9" y="865"/>
                  </a:lnTo>
                  <a:lnTo>
                    <a:pt x="9" y="865"/>
                  </a:lnTo>
                  <a:lnTo>
                    <a:pt x="17" y="759"/>
                  </a:lnTo>
                  <a:lnTo>
                    <a:pt x="35" y="653"/>
                  </a:lnTo>
                  <a:lnTo>
                    <a:pt x="70" y="565"/>
                  </a:lnTo>
                  <a:lnTo>
                    <a:pt x="106" y="468"/>
                  </a:lnTo>
                  <a:lnTo>
                    <a:pt x="150" y="389"/>
                  </a:lnTo>
                  <a:lnTo>
                    <a:pt x="211" y="309"/>
                  </a:lnTo>
                  <a:lnTo>
                    <a:pt x="273" y="239"/>
                  </a:lnTo>
                  <a:lnTo>
                    <a:pt x="344" y="186"/>
                  </a:lnTo>
                  <a:lnTo>
                    <a:pt x="414" y="133"/>
                  </a:lnTo>
                  <a:lnTo>
                    <a:pt x="494" y="89"/>
                  </a:lnTo>
                  <a:lnTo>
                    <a:pt x="582" y="53"/>
                  </a:lnTo>
                  <a:lnTo>
                    <a:pt x="679" y="27"/>
                  </a:lnTo>
                  <a:lnTo>
                    <a:pt x="767" y="9"/>
                  </a:lnTo>
                  <a:lnTo>
                    <a:pt x="873" y="0"/>
                  </a:lnTo>
                  <a:lnTo>
                    <a:pt x="970" y="9"/>
                  </a:lnTo>
                  <a:lnTo>
                    <a:pt x="1076" y="27"/>
                  </a:lnTo>
                  <a:lnTo>
                    <a:pt x="1076" y="27"/>
                  </a:lnTo>
                  <a:lnTo>
                    <a:pt x="1173" y="45"/>
                  </a:lnTo>
                  <a:lnTo>
                    <a:pt x="1261" y="80"/>
                  </a:lnTo>
                  <a:lnTo>
                    <a:pt x="1341" y="124"/>
                  </a:lnTo>
                  <a:lnTo>
                    <a:pt x="1411" y="177"/>
                  </a:lnTo>
                  <a:lnTo>
                    <a:pt x="1473" y="239"/>
                  </a:lnTo>
                  <a:lnTo>
                    <a:pt x="1535" y="309"/>
                  </a:lnTo>
                  <a:lnTo>
                    <a:pt x="1579" y="389"/>
                  </a:lnTo>
                  <a:lnTo>
                    <a:pt x="1623" y="477"/>
                  </a:lnTo>
                  <a:lnTo>
                    <a:pt x="1623" y="477"/>
                  </a:lnTo>
                  <a:lnTo>
                    <a:pt x="1650" y="548"/>
                  </a:lnTo>
                  <a:lnTo>
                    <a:pt x="1667" y="627"/>
                  </a:lnTo>
                  <a:lnTo>
                    <a:pt x="1685" y="706"/>
                  </a:lnTo>
                  <a:lnTo>
                    <a:pt x="1694" y="786"/>
                  </a:lnTo>
                  <a:lnTo>
                    <a:pt x="1694" y="945"/>
                  </a:lnTo>
                  <a:lnTo>
                    <a:pt x="1685" y="1112"/>
                  </a:lnTo>
                  <a:close/>
                  <a:moveTo>
                    <a:pt x="1200" y="768"/>
                  </a:moveTo>
                  <a:lnTo>
                    <a:pt x="1200" y="768"/>
                  </a:lnTo>
                  <a:lnTo>
                    <a:pt x="1200" y="698"/>
                  </a:lnTo>
                  <a:lnTo>
                    <a:pt x="1173" y="627"/>
                  </a:lnTo>
                  <a:lnTo>
                    <a:pt x="1147" y="565"/>
                  </a:lnTo>
                  <a:lnTo>
                    <a:pt x="1111" y="512"/>
                  </a:lnTo>
                  <a:lnTo>
                    <a:pt x="1067" y="477"/>
                  </a:lnTo>
                  <a:lnTo>
                    <a:pt x="1014" y="442"/>
                  </a:lnTo>
                  <a:lnTo>
                    <a:pt x="961" y="424"/>
                  </a:lnTo>
                  <a:lnTo>
                    <a:pt x="891" y="415"/>
                  </a:lnTo>
                  <a:lnTo>
                    <a:pt x="891" y="415"/>
                  </a:lnTo>
                  <a:lnTo>
                    <a:pt x="820" y="415"/>
                  </a:lnTo>
                  <a:lnTo>
                    <a:pt x="750" y="433"/>
                  </a:lnTo>
                  <a:lnTo>
                    <a:pt x="688" y="459"/>
                  </a:lnTo>
                  <a:lnTo>
                    <a:pt x="635" y="495"/>
                  </a:lnTo>
                  <a:lnTo>
                    <a:pt x="591" y="548"/>
                  </a:lnTo>
                  <a:lnTo>
                    <a:pt x="564" y="609"/>
                  </a:lnTo>
                  <a:lnTo>
                    <a:pt x="538" y="689"/>
                  </a:lnTo>
                  <a:lnTo>
                    <a:pt x="520" y="768"/>
                  </a:lnTo>
                  <a:lnTo>
                    <a:pt x="520" y="768"/>
                  </a:lnTo>
                  <a:lnTo>
                    <a:pt x="1200" y="76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4" name="Freeform 7"/>
            <p:cNvSpPr>
              <a:spLocks noChangeArrowheads="1"/>
            </p:cNvSpPr>
            <p:nvPr/>
          </p:nvSpPr>
          <p:spPr bwMode="auto">
            <a:xfrm>
              <a:off x="2538413" y="5556250"/>
              <a:ext cx="550862" cy="661988"/>
            </a:xfrm>
            <a:custGeom>
              <a:avLst/>
              <a:gdLst>
                <a:gd name="T0" fmla="*/ 1024 w 1528"/>
                <a:gd name="T1" fmla="*/ 1377 h 1837"/>
                <a:gd name="T2" fmla="*/ 1024 w 1528"/>
                <a:gd name="T3" fmla="*/ 1377 h 1837"/>
                <a:gd name="T4" fmla="*/ 1024 w 1528"/>
                <a:gd name="T5" fmla="*/ 0 h 1837"/>
                <a:gd name="T6" fmla="*/ 1024 w 1528"/>
                <a:gd name="T7" fmla="*/ 0 h 1837"/>
                <a:gd name="T8" fmla="*/ 1527 w 1528"/>
                <a:gd name="T9" fmla="*/ 0 h 1837"/>
                <a:gd name="T10" fmla="*/ 1527 w 1528"/>
                <a:gd name="T11" fmla="*/ 0 h 1837"/>
                <a:gd name="T12" fmla="*/ 1527 w 1528"/>
                <a:gd name="T13" fmla="*/ 1739 h 1837"/>
                <a:gd name="T14" fmla="*/ 1527 w 1528"/>
                <a:gd name="T15" fmla="*/ 1739 h 1837"/>
                <a:gd name="T16" fmla="*/ 1262 w 1528"/>
                <a:gd name="T17" fmla="*/ 1792 h 1837"/>
                <a:gd name="T18" fmla="*/ 1130 w 1528"/>
                <a:gd name="T19" fmla="*/ 1818 h 1837"/>
                <a:gd name="T20" fmla="*/ 988 w 1528"/>
                <a:gd name="T21" fmla="*/ 1827 h 1837"/>
                <a:gd name="T22" fmla="*/ 856 w 1528"/>
                <a:gd name="T23" fmla="*/ 1836 h 1837"/>
                <a:gd name="T24" fmla="*/ 724 w 1528"/>
                <a:gd name="T25" fmla="*/ 1836 h 1837"/>
                <a:gd name="T26" fmla="*/ 591 w 1528"/>
                <a:gd name="T27" fmla="*/ 1818 h 1837"/>
                <a:gd name="T28" fmla="*/ 450 w 1528"/>
                <a:gd name="T29" fmla="*/ 1783 h 1837"/>
                <a:gd name="T30" fmla="*/ 450 w 1528"/>
                <a:gd name="T31" fmla="*/ 1783 h 1837"/>
                <a:gd name="T32" fmla="*/ 362 w 1528"/>
                <a:gd name="T33" fmla="*/ 1757 h 1837"/>
                <a:gd name="T34" fmla="*/ 282 w 1528"/>
                <a:gd name="T35" fmla="*/ 1712 h 1837"/>
                <a:gd name="T36" fmla="*/ 221 w 1528"/>
                <a:gd name="T37" fmla="*/ 1659 h 1837"/>
                <a:gd name="T38" fmla="*/ 159 w 1528"/>
                <a:gd name="T39" fmla="*/ 1598 h 1837"/>
                <a:gd name="T40" fmla="*/ 115 w 1528"/>
                <a:gd name="T41" fmla="*/ 1536 h 1837"/>
                <a:gd name="T42" fmla="*/ 79 w 1528"/>
                <a:gd name="T43" fmla="*/ 1457 h 1837"/>
                <a:gd name="T44" fmla="*/ 53 w 1528"/>
                <a:gd name="T45" fmla="*/ 1377 h 1837"/>
                <a:gd name="T46" fmla="*/ 44 w 1528"/>
                <a:gd name="T47" fmla="*/ 1289 h 1837"/>
                <a:gd name="T48" fmla="*/ 44 w 1528"/>
                <a:gd name="T49" fmla="*/ 1289 h 1837"/>
                <a:gd name="T50" fmla="*/ 18 w 1528"/>
                <a:gd name="T51" fmla="*/ 962 h 1837"/>
                <a:gd name="T52" fmla="*/ 9 w 1528"/>
                <a:gd name="T53" fmla="*/ 645 h 1837"/>
                <a:gd name="T54" fmla="*/ 0 w 1528"/>
                <a:gd name="T55" fmla="*/ 0 h 1837"/>
                <a:gd name="T56" fmla="*/ 0 w 1528"/>
                <a:gd name="T57" fmla="*/ 0 h 1837"/>
                <a:gd name="T58" fmla="*/ 521 w 1528"/>
                <a:gd name="T59" fmla="*/ 0 h 1837"/>
                <a:gd name="T60" fmla="*/ 521 w 1528"/>
                <a:gd name="T61" fmla="*/ 0 h 1837"/>
                <a:gd name="T62" fmla="*/ 521 w 1528"/>
                <a:gd name="T63" fmla="*/ 177 h 1837"/>
                <a:gd name="T64" fmla="*/ 521 w 1528"/>
                <a:gd name="T65" fmla="*/ 177 h 1837"/>
                <a:gd name="T66" fmla="*/ 521 w 1528"/>
                <a:gd name="T67" fmla="*/ 936 h 1837"/>
                <a:gd name="T68" fmla="*/ 521 w 1528"/>
                <a:gd name="T69" fmla="*/ 936 h 1837"/>
                <a:gd name="T70" fmla="*/ 521 w 1528"/>
                <a:gd name="T71" fmla="*/ 1033 h 1837"/>
                <a:gd name="T72" fmla="*/ 529 w 1528"/>
                <a:gd name="T73" fmla="*/ 1121 h 1837"/>
                <a:gd name="T74" fmla="*/ 529 w 1528"/>
                <a:gd name="T75" fmla="*/ 1121 h 1837"/>
                <a:gd name="T76" fmla="*/ 547 w 1528"/>
                <a:gd name="T77" fmla="*/ 1201 h 1837"/>
                <a:gd name="T78" fmla="*/ 565 w 1528"/>
                <a:gd name="T79" fmla="*/ 1262 h 1837"/>
                <a:gd name="T80" fmla="*/ 591 w 1528"/>
                <a:gd name="T81" fmla="*/ 1306 h 1837"/>
                <a:gd name="T82" fmla="*/ 627 w 1528"/>
                <a:gd name="T83" fmla="*/ 1351 h 1837"/>
                <a:gd name="T84" fmla="*/ 671 w 1528"/>
                <a:gd name="T85" fmla="*/ 1377 h 1837"/>
                <a:gd name="T86" fmla="*/ 724 w 1528"/>
                <a:gd name="T87" fmla="*/ 1386 h 1837"/>
                <a:gd name="T88" fmla="*/ 794 w 1528"/>
                <a:gd name="T89" fmla="*/ 1395 h 1837"/>
                <a:gd name="T90" fmla="*/ 874 w 1528"/>
                <a:gd name="T91" fmla="*/ 1395 h 1837"/>
                <a:gd name="T92" fmla="*/ 874 w 1528"/>
                <a:gd name="T93" fmla="*/ 1395 h 1837"/>
                <a:gd name="T94" fmla="*/ 1024 w 1528"/>
                <a:gd name="T95" fmla="*/ 137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8" h="1837">
                  <a:moveTo>
                    <a:pt x="1024" y="1377"/>
                  </a:moveTo>
                  <a:lnTo>
                    <a:pt x="1024" y="1377"/>
                  </a:lnTo>
                  <a:lnTo>
                    <a:pt x="1024" y="0"/>
                  </a:lnTo>
                  <a:lnTo>
                    <a:pt x="1024" y="0"/>
                  </a:lnTo>
                  <a:lnTo>
                    <a:pt x="1527" y="0"/>
                  </a:lnTo>
                  <a:lnTo>
                    <a:pt x="1527" y="0"/>
                  </a:lnTo>
                  <a:lnTo>
                    <a:pt x="1527" y="1739"/>
                  </a:lnTo>
                  <a:lnTo>
                    <a:pt x="1527" y="1739"/>
                  </a:lnTo>
                  <a:lnTo>
                    <a:pt x="1262" y="1792"/>
                  </a:lnTo>
                  <a:lnTo>
                    <a:pt x="1130" y="1818"/>
                  </a:lnTo>
                  <a:lnTo>
                    <a:pt x="988" y="1827"/>
                  </a:lnTo>
                  <a:lnTo>
                    <a:pt x="856" y="1836"/>
                  </a:lnTo>
                  <a:lnTo>
                    <a:pt x="724" y="1836"/>
                  </a:lnTo>
                  <a:lnTo>
                    <a:pt x="591" y="1818"/>
                  </a:lnTo>
                  <a:lnTo>
                    <a:pt x="450" y="1783"/>
                  </a:lnTo>
                  <a:lnTo>
                    <a:pt x="450" y="1783"/>
                  </a:lnTo>
                  <a:lnTo>
                    <a:pt x="362" y="1757"/>
                  </a:lnTo>
                  <a:lnTo>
                    <a:pt x="282" y="1712"/>
                  </a:lnTo>
                  <a:lnTo>
                    <a:pt x="221" y="1659"/>
                  </a:lnTo>
                  <a:lnTo>
                    <a:pt x="159" y="1598"/>
                  </a:lnTo>
                  <a:lnTo>
                    <a:pt x="115" y="1536"/>
                  </a:lnTo>
                  <a:lnTo>
                    <a:pt x="79" y="1457"/>
                  </a:lnTo>
                  <a:lnTo>
                    <a:pt x="53" y="1377"/>
                  </a:lnTo>
                  <a:lnTo>
                    <a:pt x="44" y="1289"/>
                  </a:lnTo>
                  <a:lnTo>
                    <a:pt x="44" y="1289"/>
                  </a:lnTo>
                  <a:lnTo>
                    <a:pt x="18" y="962"/>
                  </a:lnTo>
                  <a:lnTo>
                    <a:pt x="9" y="645"/>
                  </a:lnTo>
                  <a:lnTo>
                    <a:pt x="0" y="0"/>
                  </a:lnTo>
                  <a:lnTo>
                    <a:pt x="0" y="0"/>
                  </a:lnTo>
                  <a:lnTo>
                    <a:pt x="521" y="0"/>
                  </a:lnTo>
                  <a:lnTo>
                    <a:pt x="521" y="0"/>
                  </a:lnTo>
                  <a:lnTo>
                    <a:pt x="521" y="177"/>
                  </a:lnTo>
                  <a:lnTo>
                    <a:pt x="521" y="177"/>
                  </a:lnTo>
                  <a:lnTo>
                    <a:pt x="521" y="936"/>
                  </a:lnTo>
                  <a:lnTo>
                    <a:pt x="521" y="936"/>
                  </a:lnTo>
                  <a:lnTo>
                    <a:pt x="521" y="1033"/>
                  </a:lnTo>
                  <a:lnTo>
                    <a:pt x="529" y="1121"/>
                  </a:lnTo>
                  <a:lnTo>
                    <a:pt x="529" y="1121"/>
                  </a:lnTo>
                  <a:lnTo>
                    <a:pt x="547" y="1201"/>
                  </a:lnTo>
                  <a:lnTo>
                    <a:pt x="565" y="1262"/>
                  </a:lnTo>
                  <a:lnTo>
                    <a:pt x="591" y="1306"/>
                  </a:lnTo>
                  <a:lnTo>
                    <a:pt x="627" y="1351"/>
                  </a:lnTo>
                  <a:lnTo>
                    <a:pt x="671" y="1377"/>
                  </a:lnTo>
                  <a:lnTo>
                    <a:pt x="724" y="1386"/>
                  </a:lnTo>
                  <a:lnTo>
                    <a:pt x="794" y="1395"/>
                  </a:lnTo>
                  <a:lnTo>
                    <a:pt x="874" y="1395"/>
                  </a:lnTo>
                  <a:lnTo>
                    <a:pt x="874" y="1395"/>
                  </a:lnTo>
                  <a:lnTo>
                    <a:pt x="1024" y="13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5" name="Freeform 8"/>
            <p:cNvSpPr>
              <a:spLocks noChangeArrowheads="1"/>
            </p:cNvSpPr>
            <p:nvPr/>
          </p:nvSpPr>
          <p:spPr bwMode="auto">
            <a:xfrm>
              <a:off x="5232400" y="5548313"/>
              <a:ext cx="549275" cy="650875"/>
            </a:xfrm>
            <a:custGeom>
              <a:avLst/>
              <a:gdLst>
                <a:gd name="T0" fmla="*/ 0 w 1527"/>
                <a:gd name="T1" fmla="*/ 97 h 1810"/>
                <a:gd name="T2" fmla="*/ 0 w 1527"/>
                <a:gd name="T3" fmla="*/ 97 h 1810"/>
                <a:gd name="T4" fmla="*/ 220 w 1527"/>
                <a:gd name="T5" fmla="*/ 53 h 1810"/>
                <a:gd name="T6" fmla="*/ 441 w 1527"/>
                <a:gd name="T7" fmla="*/ 18 h 1810"/>
                <a:gd name="T8" fmla="*/ 547 w 1527"/>
                <a:gd name="T9" fmla="*/ 0 h 1810"/>
                <a:gd name="T10" fmla="*/ 661 w 1527"/>
                <a:gd name="T11" fmla="*/ 0 h 1810"/>
                <a:gd name="T12" fmla="*/ 767 w 1527"/>
                <a:gd name="T13" fmla="*/ 0 h 1810"/>
                <a:gd name="T14" fmla="*/ 882 w 1527"/>
                <a:gd name="T15" fmla="*/ 9 h 1810"/>
                <a:gd name="T16" fmla="*/ 882 w 1527"/>
                <a:gd name="T17" fmla="*/ 9 h 1810"/>
                <a:gd name="T18" fmla="*/ 1023 w 1527"/>
                <a:gd name="T19" fmla="*/ 26 h 1810"/>
                <a:gd name="T20" fmla="*/ 1085 w 1527"/>
                <a:gd name="T21" fmla="*/ 44 h 1810"/>
                <a:gd name="T22" fmla="*/ 1147 w 1527"/>
                <a:gd name="T23" fmla="*/ 62 h 1810"/>
                <a:gd name="T24" fmla="*/ 1200 w 1527"/>
                <a:gd name="T25" fmla="*/ 88 h 1810"/>
                <a:gd name="T26" fmla="*/ 1252 w 1527"/>
                <a:gd name="T27" fmla="*/ 123 h 1810"/>
                <a:gd name="T28" fmla="*/ 1297 w 1527"/>
                <a:gd name="T29" fmla="*/ 159 h 1810"/>
                <a:gd name="T30" fmla="*/ 1332 w 1527"/>
                <a:gd name="T31" fmla="*/ 194 h 1810"/>
                <a:gd name="T32" fmla="*/ 1376 w 1527"/>
                <a:gd name="T33" fmla="*/ 238 h 1810"/>
                <a:gd name="T34" fmla="*/ 1402 w 1527"/>
                <a:gd name="T35" fmla="*/ 282 h 1810"/>
                <a:gd name="T36" fmla="*/ 1438 w 1527"/>
                <a:gd name="T37" fmla="*/ 335 h 1810"/>
                <a:gd name="T38" fmla="*/ 1455 w 1527"/>
                <a:gd name="T39" fmla="*/ 397 h 1810"/>
                <a:gd name="T40" fmla="*/ 1482 w 1527"/>
                <a:gd name="T41" fmla="*/ 459 h 1810"/>
                <a:gd name="T42" fmla="*/ 1491 w 1527"/>
                <a:gd name="T43" fmla="*/ 529 h 1810"/>
                <a:gd name="T44" fmla="*/ 1508 w 1527"/>
                <a:gd name="T45" fmla="*/ 671 h 1810"/>
                <a:gd name="T46" fmla="*/ 1508 w 1527"/>
                <a:gd name="T47" fmla="*/ 671 h 1810"/>
                <a:gd name="T48" fmla="*/ 1526 w 1527"/>
                <a:gd name="T49" fmla="*/ 918 h 1810"/>
                <a:gd name="T50" fmla="*/ 1526 w 1527"/>
                <a:gd name="T51" fmla="*/ 1165 h 1810"/>
                <a:gd name="T52" fmla="*/ 1517 w 1527"/>
                <a:gd name="T53" fmla="*/ 1650 h 1810"/>
                <a:gd name="T54" fmla="*/ 1517 w 1527"/>
                <a:gd name="T55" fmla="*/ 1650 h 1810"/>
                <a:gd name="T56" fmla="*/ 1517 w 1527"/>
                <a:gd name="T57" fmla="*/ 1800 h 1810"/>
                <a:gd name="T58" fmla="*/ 1517 w 1527"/>
                <a:gd name="T59" fmla="*/ 1800 h 1810"/>
                <a:gd name="T60" fmla="*/ 1014 w 1527"/>
                <a:gd name="T61" fmla="*/ 1800 h 1810"/>
                <a:gd name="T62" fmla="*/ 1014 w 1527"/>
                <a:gd name="T63" fmla="*/ 1800 h 1810"/>
                <a:gd name="T64" fmla="*/ 1014 w 1527"/>
                <a:gd name="T65" fmla="*/ 935 h 1810"/>
                <a:gd name="T66" fmla="*/ 1014 w 1527"/>
                <a:gd name="T67" fmla="*/ 935 h 1810"/>
                <a:gd name="T68" fmla="*/ 1005 w 1527"/>
                <a:gd name="T69" fmla="*/ 812 h 1810"/>
                <a:gd name="T70" fmla="*/ 997 w 1527"/>
                <a:gd name="T71" fmla="*/ 679 h 1810"/>
                <a:gd name="T72" fmla="*/ 997 w 1527"/>
                <a:gd name="T73" fmla="*/ 679 h 1810"/>
                <a:gd name="T74" fmla="*/ 979 w 1527"/>
                <a:gd name="T75" fmla="*/ 618 h 1810"/>
                <a:gd name="T76" fmla="*/ 961 w 1527"/>
                <a:gd name="T77" fmla="*/ 565 h 1810"/>
                <a:gd name="T78" fmla="*/ 935 w 1527"/>
                <a:gd name="T79" fmla="*/ 521 h 1810"/>
                <a:gd name="T80" fmla="*/ 908 w 1527"/>
                <a:gd name="T81" fmla="*/ 485 h 1810"/>
                <a:gd name="T82" fmla="*/ 864 w 1527"/>
                <a:gd name="T83" fmla="*/ 459 h 1810"/>
                <a:gd name="T84" fmla="*/ 820 w 1527"/>
                <a:gd name="T85" fmla="*/ 441 h 1810"/>
                <a:gd name="T86" fmla="*/ 758 w 1527"/>
                <a:gd name="T87" fmla="*/ 432 h 1810"/>
                <a:gd name="T88" fmla="*/ 697 w 1527"/>
                <a:gd name="T89" fmla="*/ 432 h 1810"/>
                <a:gd name="T90" fmla="*/ 697 w 1527"/>
                <a:gd name="T91" fmla="*/ 432 h 1810"/>
                <a:gd name="T92" fmla="*/ 600 w 1527"/>
                <a:gd name="T93" fmla="*/ 441 h 1810"/>
                <a:gd name="T94" fmla="*/ 502 w 1527"/>
                <a:gd name="T95" fmla="*/ 450 h 1810"/>
                <a:gd name="T96" fmla="*/ 502 w 1527"/>
                <a:gd name="T97" fmla="*/ 450 h 1810"/>
                <a:gd name="T98" fmla="*/ 502 w 1527"/>
                <a:gd name="T99" fmla="*/ 1809 h 1810"/>
                <a:gd name="T100" fmla="*/ 502 w 1527"/>
                <a:gd name="T101" fmla="*/ 1809 h 1810"/>
                <a:gd name="T102" fmla="*/ 0 w 1527"/>
                <a:gd name="T103" fmla="*/ 1809 h 1810"/>
                <a:gd name="T104" fmla="*/ 0 w 1527"/>
                <a:gd name="T105" fmla="*/ 1809 h 1810"/>
                <a:gd name="T106" fmla="*/ 0 w 1527"/>
                <a:gd name="T107" fmla="*/ 1756 h 1810"/>
                <a:gd name="T108" fmla="*/ 0 w 1527"/>
                <a:gd name="T109" fmla="*/ 1756 h 1810"/>
                <a:gd name="T110" fmla="*/ 0 w 1527"/>
                <a:gd name="T111" fmla="*/ 9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27" h="1810">
                  <a:moveTo>
                    <a:pt x="0" y="97"/>
                  </a:moveTo>
                  <a:lnTo>
                    <a:pt x="0" y="97"/>
                  </a:lnTo>
                  <a:lnTo>
                    <a:pt x="220" y="53"/>
                  </a:lnTo>
                  <a:lnTo>
                    <a:pt x="441" y="18"/>
                  </a:lnTo>
                  <a:lnTo>
                    <a:pt x="547" y="0"/>
                  </a:lnTo>
                  <a:lnTo>
                    <a:pt x="661" y="0"/>
                  </a:lnTo>
                  <a:lnTo>
                    <a:pt x="767" y="0"/>
                  </a:lnTo>
                  <a:lnTo>
                    <a:pt x="882" y="9"/>
                  </a:lnTo>
                  <a:lnTo>
                    <a:pt x="882" y="9"/>
                  </a:lnTo>
                  <a:lnTo>
                    <a:pt x="1023" y="26"/>
                  </a:lnTo>
                  <a:lnTo>
                    <a:pt x="1085" y="44"/>
                  </a:lnTo>
                  <a:lnTo>
                    <a:pt x="1147" y="62"/>
                  </a:lnTo>
                  <a:lnTo>
                    <a:pt x="1200" y="88"/>
                  </a:lnTo>
                  <a:lnTo>
                    <a:pt x="1252" y="123"/>
                  </a:lnTo>
                  <a:lnTo>
                    <a:pt x="1297" y="159"/>
                  </a:lnTo>
                  <a:lnTo>
                    <a:pt x="1332" y="194"/>
                  </a:lnTo>
                  <a:lnTo>
                    <a:pt x="1376" y="238"/>
                  </a:lnTo>
                  <a:lnTo>
                    <a:pt x="1402" y="282"/>
                  </a:lnTo>
                  <a:lnTo>
                    <a:pt x="1438" y="335"/>
                  </a:lnTo>
                  <a:lnTo>
                    <a:pt x="1455" y="397"/>
                  </a:lnTo>
                  <a:lnTo>
                    <a:pt x="1482" y="459"/>
                  </a:lnTo>
                  <a:lnTo>
                    <a:pt x="1491" y="529"/>
                  </a:lnTo>
                  <a:lnTo>
                    <a:pt x="1508" y="671"/>
                  </a:lnTo>
                  <a:lnTo>
                    <a:pt x="1508" y="671"/>
                  </a:lnTo>
                  <a:lnTo>
                    <a:pt x="1526" y="918"/>
                  </a:lnTo>
                  <a:lnTo>
                    <a:pt x="1526" y="1165"/>
                  </a:lnTo>
                  <a:lnTo>
                    <a:pt x="1517" y="1650"/>
                  </a:lnTo>
                  <a:lnTo>
                    <a:pt x="1517" y="1650"/>
                  </a:lnTo>
                  <a:lnTo>
                    <a:pt x="1517" y="1800"/>
                  </a:lnTo>
                  <a:lnTo>
                    <a:pt x="1517" y="1800"/>
                  </a:lnTo>
                  <a:lnTo>
                    <a:pt x="1014" y="1800"/>
                  </a:lnTo>
                  <a:lnTo>
                    <a:pt x="1014" y="1800"/>
                  </a:lnTo>
                  <a:lnTo>
                    <a:pt x="1014" y="935"/>
                  </a:lnTo>
                  <a:lnTo>
                    <a:pt x="1014" y="935"/>
                  </a:lnTo>
                  <a:lnTo>
                    <a:pt x="1005" y="812"/>
                  </a:lnTo>
                  <a:lnTo>
                    <a:pt x="997" y="679"/>
                  </a:lnTo>
                  <a:lnTo>
                    <a:pt x="997" y="679"/>
                  </a:lnTo>
                  <a:lnTo>
                    <a:pt x="979" y="618"/>
                  </a:lnTo>
                  <a:lnTo>
                    <a:pt x="961" y="565"/>
                  </a:lnTo>
                  <a:lnTo>
                    <a:pt x="935" y="521"/>
                  </a:lnTo>
                  <a:lnTo>
                    <a:pt x="908" y="485"/>
                  </a:lnTo>
                  <a:lnTo>
                    <a:pt x="864" y="459"/>
                  </a:lnTo>
                  <a:lnTo>
                    <a:pt x="820" y="441"/>
                  </a:lnTo>
                  <a:lnTo>
                    <a:pt x="758" y="432"/>
                  </a:lnTo>
                  <a:lnTo>
                    <a:pt x="697" y="432"/>
                  </a:lnTo>
                  <a:lnTo>
                    <a:pt x="697" y="432"/>
                  </a:lnTo>
                  <a:lnTo>
                    <a:pt x="600" y="441"/>
                  </a:lnTo>
                  <a:lnTo>
                    <a:pt x="502" y="450"/>
                  </a:lnTo>
                  <a:lnTo>
                    <a:pt x="502" y="450"/>
                  </a:lnTo>
                  <a:lnTo>
                    <a:pt x="502" y="1809"/>
                  </a:lnTo>
                  <a:lnTo>
                    <a:pt x="502" y="1809"/>
                  </a:lnTo>
                  <a:lnTo>
                    <a:pt x="0" y="1809"/>
                  </a:lnTo>
                  <a:lnTo>
                    <a:pt x="0" y="1809"/>
                  </a:lnTo>
                  <a:lnTo>
                    <a:pt x="0" y="1756"/>
                  </a:lnTo>
                  <a:lnTo>
                    <a:pt x="0" y="1756"/>
                  </a:lnTo>
                  <a:lnTo>
                    <a:pt x="0"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6" name="Freeform 9"/>
            <p:cNvSpPr>
              <a:spLocks noChangeArrowheads="1"/>
            </p:cNvSpPr>
            <p:nvPr/>
          </p:nvSpPr>
          <p:spPr bwMode="auto">
            <a:xfrm>
              <a:off x="7843838" y="5537200"/>
              <a:ext cx="495300" cy="681038"/>
            </a:xfrm>
            <a:custGeom>
              <a:avLst/>
              <a:gdLst>
                <a:gd name="T0" fmla="*/ 0 w 1377"/>
                <a:gd name="T1" fmla="*/ 1774 h 1890"/>
                <a:gd name="T2" fmla="*/ 79 w 1377"/>
                <a:gd name="T3" fmla="*/ 1395 h 1890"/>
                <a:gd name="T4" fmla="*/ 626 w 1377"/>
                <a:gd name="T5" fmla="*/ 1474 h 1890"/>
                <a:gd name="T6" fmla="*/ 723 w 1377"/>
                <a:gd name="T7" fmla="*/ 1474 h 1890"/>
                <a:gd name="T8" fmla="*/ 758 w 1377"/>
                <a:gd name="T9" fmla="*/ 1465 h 1890"/>
                <a:gd name="T10" fmla="*/ 847 w 1377"/>
                <a:gd name="T11" fmla="*/ 1395 h 1890"/>
                <a:gd name="T12" fmla="*/ 855 w 1377"/>
                <a:gd name="T13" fmla="*/ 1368 h 1890"/>
                <a:gd name="T14" fmla="*/ 838 w 1377"/>
                <a:gd name="T15" fmla="*/ 1298 h 1890"/>
                <a:gd name="T16" fmla="*/ 794 w 1377"/>
                <a:gd name="T17" fmla="*/ 1245 h 1890"/>
                <a:gd name="T18" fmla="*/ 750 w 1377"/>
                <a:gd name="T19" fmla="*/ 1209 h 1890"/>
                <a:gd name="T20" fmla="*/ 608 w 1377"/>
                <a:gd name="T21" fmla="*/ 1148 h 1890"/>
                <a:gd name="T22" fmla="*/ 476 w 1377"/>
                <a:gd name="T23" fmla="*/ 1095 h 1890"/>
                <a:gd name="T24" fmla="*/ 344 w 1377"/>
                <a:gd name="T25" fmla="*/ 1033 h 1890"/>
                <a:gd name="T26" fmla="*/ 202 w 1377"/>
                <a:gd name="T27" fmla="*/ 936 h 1890"/>
                <a:gd name="T28" fmla="*/ 105 w 1377"/>
                <a:gd name="T29" fmla="*/ 812 h 1890"/>
                <a:gd name="T30" fmla="*/ 52 w 1377"/>
                <a:gd name="T31" fmla="*/ 662 h 1890"/>
                <a:gd name="T32" fmla="*/ 52 w 1377"/>
                <a:gd name="T33" fmla="*/ 486 h 1890"/>
                <a:gd name="T34" fmla="*/ 61 w 1377"/>
                <a:gd name="T35" fmla="*/ 406 h 1890"/>
                <a:gd name="T36" fmla="*/ 123 w 1377"/>
                <a:gd name="T37" fmla="*/ 265 h 1890"/>
                <a:gd name="T38" fmla="*/ 229 w 1377"/>
                <a:gd name="T39" fmla="*/ 150 h 1890"/>
                <a:gd name="T40" fmla="*/ 361 w 1377"/>
                <a:gd name="T41" fmla="*/ 71 h 1890"/>
                <a:gd name="T42" fmla="*/ 441 w 1377"/>
                <a:gd name="T43" fmla="*/ 45 h 1890"/>
                <a:gd name="T44" fmla="*/ 626 w 1377"/>
                <a:gd name="T45" fmla="*/ 9 h 1890"/>
                <a:gd name="T46" fmla="*/ 847 w 1377"/>
                <a:gd name="T47" fmla="*/ 0 h 1890"/>
                <a:gd name="T48" fmla="*/ 1076 w 1377"/>
                <a:gd name="T49" fmla="*/ 36 h 1890"/>
                <a:gd name="T50" fmla="*/ 1297 w 1377"/>
                <a:gd name="T51" fmla="*/ 97 h 1890"/>
                <a:gd name="T52" fmla="*/ 1217 w 1377"/>
                <a:gd name="T53" fmla="*/ 468 h 1890"/>
                <a:gd name="T54" fmla="*/ 997 w 1377"/>
                <a:gd name="T55" fmla="*/ 442 h 1890"/>
                <a:gd name="T56" fmla="*/ 794 w 1377"/>
                <a:gd name="T57" fmla="*/ 415 h 1890"/>
                <a:gd name="T58" fmla="*/ 635 w 1377"/>
                <a:gd name="T59" fmla="*/ 442 h 1890"/>
                <a:gd name="T60" fmla="*/ 600 w 1377"/>
                <a:gd name="T61" fmla="*/ 459 h 1890"/>
                <a:gd name="T62" fmla="*/ 564 w 1377"/>
                <a:gd name="T63" fmla="*/ 503 h 1890"/>
                <a:gd name="T64" fmla="*/ 555 w 1377"/>
                <a:gd name="T65" fmla="*/ 565 h 1890"/>
                <a:gd name="T66" fmla="*/ 582 w 1377"/>
                <a:gd name="T67" fmla="*/ 618 h 1890"/>
                <a:gd name="T68" fmla="*/ 608 w 1377"/>
                <a:gd name="T69" fmla="*/ 645 h 1890"/>
                <a:gd name="T70" fmla="*/ 776 w 1377"/>
                <a:gd name="T71" fmla="*/ 724 h 1890"/>
                <a:gd name="T72" fmla="*/ 917 w 1377"/>
                <a:gd name="T73" fmla="*/ 786 h 1890"/>
                <a:gd name="T74" fmla="*/ 1058 w 1377"/>
                <a:gd name="T75" fmla="*/ 848 h 1890"/>
                <a:gd name="T76" fmla="*/ 1217 w 1377"/>
                <a:gd name="T77" fmla="*/ 945 h 1890"/>
                <a:gd name="T78" fmla="*/ 1323 w 1377"/>
                <a:gd name="T79" fmla="*/ 1068 h 1890"/>
                <a:gd name="T80" fmla="*/ 1367 w 1377"/>
                <a:gd name="T81" fmla="*/ 1218 h 1890"/>
                <a:gd name="T82" fmla="*/ 1376 w 1377"/>
                <a:gd name="T83" fmla="*/ 1404 h 1890"/>
                <a:gd name="T84" fmla="*/ 1358 w 1377"/>
                <a:gd name="T85" fmla="*/ 1483 h 1890"/>
                <a:gd name="T86" fmla="*/ 1305 w 1377"/>
                <a:gd name="T87" fmla="*/ 1615 h 1890"/>
                <a:gd name="T88" fmla="*/ 1208 w 1377"/>
                <a:gd name="T89" fmla="*/ 1730 h 1890"/>
                <a:gd name="T90" fmla="*/ 1067 w 1377"/>
                <a:gd name="T91" fmla="*/ 1810 h 1890"/>
                <a:gd name="T92" fmla="*/ 979 w 1377"/>
                <a:gd name="T93" fmla="*/ 1836 h 1890"/>
                <a:gd name="T94" fmla="*/ 750 w 1377"/>
                <a:gd name="T95" fmla="*/ 1880 h 1890"/>
                <a:gd name="T96" fmla="*/ 494 w 1377"/>
                <a:gd name="T97" fmla="*/ 1889 h 1890"/>
                <a:gd name="T98" fmla="*/ 238 w 1377"/>
                <a:gd name="T99" fmla="*/ 1845 h 1890"/>
                <a:gd name="T100" fmla="*/ 0 w 1377"/>
                <a:gd name="T101" fmla="*/ 1774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7" h="1890">
                  <a:moveTo>
                    <a:pt x="0" y="1774"/>
                  </a:moveTo>
                  <a:lnTo>
                    <a:pt x="0" y="1774"/>
                  </a:lnTo>
                  <a:lnTo>
                    <a:pt x="79" y="1395"/>
                  </a:lnTo>
                  <a:lnTo>
                    <a:pt x="79" y="1395"/>
                  </a:lnTo>
                  <a:lnTo>
                    <a:pt x="626" y="1474"/>
                  </a:lnTo>
                  <a:lnTo>
                    <a:pt x="626" y="1474"/>
                  </a:lnTo>
                  <a:lnTo>
                    <a:pt x="688" y="1474"/>
                  </a:lnTo>
                  <a:lnTo>
                    <a:pt x="723" y="1474"/>
                  </a:lnTo>
                  <a:lnTo>
                    <a:pt x="758" y="1465"/>
                  </a:lnTo>
                  <a:lnTo>
                    <a:pt x="758" y="1465"/>
                  </a:lnTo>
                  <a:lnTo>
                    <a:pt x="820" y="1421"/>
                  </a:lnTo>
                  <a:lnTo>
                    <a:pt x="847" y="1395"/>
                  </a:lnTo>
                  <a:lnTo>
                    <a:pt x="855" y="1368"/>
                  </a:lnTo>
                  <a:lnTo>
                    <a:pt x="855" y="1368"/>
                  </a:lnTo>
                  <a:lnTo>
                    <a:pt x="855" y="1333"/>
                  </a:lnTo>
                  <a:lnTo>
                    <a:pt x="838" y="1298"/>
                  </a:lnTo>
                  <a:lnTo>
                    <a:pt x="820" y="1271"/>
                  </a:lnTo>
                  <a:lnTo>
                    <a:pt x="794" y="1245"/>
                  </a:lnTo>
                  <a:lnTo>
                    <a:pt x="794" y="1245"/>
                  </a:lnTo>
                  <a:lnTo>
                    <a:pt x="750" y="1209"/>
                  </a:lnTo>
                  <a:lnTo>
                    <a:pt x="705" y="1192"/>
                  </a:lnTo>
                  <a:lnTo>
                    <a:pt x="608" y="1148"/>
                  </a:lnTo>
                  <a:lnTo>
                    <a:pt x="608" y="1148"/>
                  </a:lnTo>
                  <a:lnTo>
                    <a:pt x="476" y="1095"/>
                  </a:lnTo>
                  <a:lnTo>
                    <a:pt x="344" y="1033"/>
                  </a:lnTo>
                  <a:lnTo>
                    <a:pt x="344" y="1033"/>
                  </a:lnTo>
                  <a:lnTo>
                    <a:pt x="264" y="989"/>
                  </a:lnTo>
                  <a:lnTo>
                    <a:pt x="202" y="936"/>
                  </a:lnTo>
                  <a:lnTo>
                    <a:pt x="150" y="874"/>
                  </a:lnTo>
                  <a:lnTo>
                    <a:pt x="105" y="812"/>
                  </a:lnTo>
                  <a:lnTo>
                    <a:pt x="70" y="742"/>
                  </a:lnTo>
                  <a:lnTo>
                    <a:pt x="52" y="662"/>
                  </a:lnTo>
                  <a:lnTo>
                    <a:pt x="44" y="574"/>
                  </a:lnTo>
                  <a:lnTo>
                    <a:pt x="52" y="486"/>
                  </a:lnTo>
                  <a:lnTo>
                    <a:pt x="52" y="486"/>
                  </a:lnTo>
                  <a:lnTo>
                    <a:pt x="61" y="406"/>
                  </a:lnTo>
                  <a:lnTo>
                    <a:pt x="88" y="327"/>
                  </a:lnTo>
                  <a:lnTo>
                    <a:pt x="123" y="265"/>
                  </a:lnTo>
                  <a:lnTo>
                    <a:pt x="167" y="203"/>
                  </a:lnTo>
                  <a:lnTo>
                    <a:pt x="229" y="150"/>
                  </a:lnTo>
                  <a:lnTo>
                    <a:pt x="291" y="106"/>
                  </a:lnTo>
                  <a:lnTo>
                    <a:pt x="361" y="71"/>
                  </a:lnTo>
                  <a:lnTo>
                    <a:pt x="441" y="45"/>
                  </a:lnTo>
                  <a:lnTo>
                    <a:pt x="441" y="45"/>
                  </a:lnTo>
                  <a:lnTo>
                    <a:pt x="529" y="18"/>
                  </a:lnTo>
                  <a:lnTo>
                    <a:pt x="626" y="9"/>
                  </a:lnTo>
                  <a:lnTo>
                    <a:pt x="741" y="0"/>
                  </a:lnTo>
                  <a:lnTo>
                    <a:pt x="847" y="0"/>
                  </a:lnTo>
                  <a:lnTo>
                    <a:pt x="961" y="18"/>
                  </a:lnTo>
                  <a:lnTo>
                    <a:pt x="1076" y="36"/>
                  </a:lnTo>
                  <a:lnTo>
                    <a:pt x="1191" y="62"/>
                  </a:lnTo>
                  <a:lnTo>
                    <a:pt x="1297" y="97"/>
                  </a:lnTo>
                  <a:lnTo>
                    <a:pt x="1297" y="97"/>
                  </a:lnTo>
                  <a:lnTo>
                    <a:pt x="1217" y="468"/>
                  </a:lnTo>
                  <a:lnTo>
                    <a:pt x="1217" y="468"/>
                  </a:lnTo>
                  <a:lnTo>
                    <a:pt x="997" y="442"/>
                  </a:lnTo>
                  <a:lnTo>
                    <a:pt x="794" y="415"/>
                  </a:lnTo>
                  <a:lnTo>
                    <a:pt x="794" y="415"/>
                  </a:lnTo>
                  <a:lnTo>
                    <a:pt x="714" y="415"/>
                  </a:lnTo>
                  <a:lnTo>
                    <a:pt x="635" y="442"/>
                  </a:lnTo>
                  <a:lnTo>
                    <a:pt x="635" y="442"/>
                  </a:lnTo>
                  <a:lnTo>
                    <a:pt x="600" y="459"/>
                  </a:lnTo>
                  <a:lnTo>
                    <a:pt x="582" y="477"/>
                  </a:lnTo>
                  <a:lnTo>
                    <a:pt x="564" y="503"/>
                  </a:lnTo>
                  <a:lnTo>
                    <a:pt x="555" y="530"/>
                  </a:lnTo>
                  <a:lnTo>
                    <a:pt x="555" y="565"/>
                  </a:lnTo>
                  <a:lnTo>
                    <a:pt x="564" y="592"/>
                  </a:lnTo>
                  <a:lnTo>
                    <a:pt x="582" y="618"/>
                  </a:lnTo>
                  <a:lnTo>
                    <a:pt x="608" y="645"/>
                  </a:lnTo>
                  <a:lnTo>
                    <a:pt x="608" y="645"/>
                  </a:lnTo>
                  <a:lnTo>
                    <a:pt x="688" y="689"/>
                  </a:lnTo>
                  <a:lnTo>
                    <a:pt x="776" y="724"/>
                  </a:lnTo>
                  <a:lnTo>
                    <a:pt x="776" y="724"/>
                  </a:lnTo>
                  <a:lnTo>
                    <a:pt x="917" y="786"/>
                  </a:lnTo>
                  <a:lnTo>
                    <a:pt x="1058" y="848"/>
                  </a:lnTo>
                  <a:lnTo>
                    <a:pt x="1058" y="848"/>
                  </a:lnTo>
                  <a:lnTo>
                    <a:pt x="1147" y="892"/>
                  </a:lnTo>
                  <a:lnTo>
                    <a:pt x="1217" y="945"/>
                  </a:lnTo>
                  <a:lnTo>
                    <a:pt x="1270" y="998"/>
                  </a:lnTo>
                  <a:lnTo>
                    <a:pt x="1323" y="1068"/>
                  </a:lnTo>
                  <a:lnTo>
                    <a:pt x="1350" y="1139"/>
                  </a:lnTo>
                  <a:lnTo>
                    <a:pt x="1367" y="1218"/>
                  </a:lnTo>
                  <a:lnTo>
                    <a:pt x="1376" y="1307"/>
                  </a:lnTo>
                  <a:lnTo>
                    <a:pt x="1376" y="1404"/>
                  </a:lnTo>
                  <a:lnTo>
                    <a:pt x="1376" y="1404"/>
                  </a:lnTo>
                  <a:lnTo>
                    <a:pt x="1358" y="1483"/>
                  </a:lnTo>
                  <a:lnTo>
                    <a:pt x="1341" y="1554"/>
                  </a:lnTo>
                  <a:lnTo>
                    <a:pt x="1305" y="1615"/>
                  </a:lnTo>
                  <a:lnTo>
                    <a:pt x="1261" y="1677"/>
                  </a:lnTo>
                  <a:lnTo>
                    <a:pt x="1208" y="1730"/>
                  </a:lnTo>
                  <a:lnTo>
                    <a:pt x="1138" y="1774"/>
                  </a:lnTo>
                  <a:lnTo>
                    <a:pt x="1067" y="1810"/>
                  </a:lnTo>
                  <a:lnTo>
                    <a:pt x="979" y="1836"/>
                  </a:lnTo>
                  <a:lnTo>
                    <a:pt x="979" y="1836"/>
                  </a:lnTo>
                  <a:lnTo>
                    <a:pt x="873" y="1863"/>
                  </a:lnTo>
                  <a:lnTo>
                    <a:pt x="750" y="1880"/>
                  </a:lnTo>
                  <a:lnTo>
                    <a:pt x="626" y="1889"/>
                  </a:lnTo>
                  <a:lnTo>
                    <a:pt x="494" y="1889"/>
                  </a:lnTo>
                  <a:lnTo>
                    <a:pt x="361" y="1871"/>
                  </a:lnTo>
                  <a:lnTo>
                    <a:pt x="238" y="1845"/>
                  </a:lnTo>
                  <a:lnTo>
                    <a:pt x="114" y="1818"/>
                  </a:lnTo>
                  <a:lnTo>
                    <a:pt x="0" y="17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7" name="Freeform 10"/>
            <p:cNvSpPr>
              <a:spLocks noChangeArrowheads="1"/>
            </p:cNvSpPr>
            <p:nvPr/>
          </p:nvSpPr>
          <p:spPr bwMode="auto">
            <a:xfrm>
              <a:off x="6651625" y="5362575"/>
              <a:ext cx="425450" cy="855663"/>
            </a:xfrm>
            <a:custGeom>
              <a:avLst/>
              <a:gdLst>
                <a:gd name="T0" fmla="*/ 0 w 1183"/>
                <a:gd name="T1" fmla="*/ 88 h 2375"/>
                <a:gd name="T2" fmla="*/ 0 w 1183"/>
                <a:gd name="T3" fmla="*/ 88 h 2375"/>
                <a:gd name="T4" fmla="*/ 494 w 1183"/>
                <a:gd name="T5" fmla="*/ 0 h 2375"/>
                <a:gd name="T6" fmla="*/ 494 w 1183"/>
                <a:gd name="T7" fmla="*/ 0 h 2375"/>
                <a:gd name="T8" fmla="*/ 494 w 1183"/>
                <a:gd name="T9" fmla="*/ 530 h 2375"/>
                <a:gd name="T10" fmla="*/ 494 w 1183"/>
                <a:gd name="T11" fmla="*/ 530 h 2375"/>
                <a:gd name="T12" fmla="*/ 1103 w 1183"/>
                <a:gd name="T13" fmla="*/ 530 h 2375"/>
                <a:gd name="T14" fmla="*/ 1103 w 1183"/>
                <a:gd name="T15" fmla="*/ 530 h 2375"/>
                <a:gd name="T16" fmla="*/ 1103 w 1183"/>
                <a:gd name="T17" fmla="*/ 944 h 2375"/>
                <a:gd name="T18" fmla="*/ 1103 w 1183"/>
                <a:gd name="T19" fmla="*/ 944 h 2375"/>
                <a:gd name="T20" fmla="*/ 520 w 1183"/>
                <a:gd name="T21" fmla="*/ 944 h 2375"/>
                <a:gd name="T22" fmla="*/ 520 w 1183"/>
                <a:gd name="T23" fmla="*/ 944 h 2375"/>
                <a:gd name="T24" fmla="*/ 511 w 1183"/>
                <a:gd name="T25" fmla="*/ 1333 h 2375"/>
                <a:gd name="T26" fmla="*/ 511 w 1183"/>
                <a:gd name="T27" fmla="*/ 1527 h 2375"/>
                <a:gd name="T28" fmla="*/ 520 w 1183"/>
                <a:gd name="T29" fmla="*/ 1721 h 2375"/>
                <a:gd name="T30" fmla="*/ 520 w 1183"/>
                <a:gd name="T31" fmla="*/ 1721 h 2375"/>
                <a:gd name="T32" fmla="*/ 529 w 1183"/>
                <a:gd name="T33" fmla="*/ 1774 h 2375"/>
                <a:gd name="T34" fmla="*/ 547 w 1183"/>
                <a:gd name="T35" fmla="*/ 1827 h 2375"/>
                <a:gd name="T36" fmla="*/ 564 w 1183"/>
                <a:gd name="T37" fmla="*/ 1862 h 2375"/>
                <a:gd name="T38" fmla="*/ 591 w 1183"/>
                <a:gd name="T39" fmla="*/ 1889 h 2375"/>
                <a:gd name="T40" fmla="*/ 635 w 1183"/>
                <a:gd name="T41" fmla="*/ 1915 h 2375"/>
                <a:gd name="T42" fmla="*/ 679 w 1183"/>
                <a:gd name="T43" fmla="*/ 1924 h 2375"/>
                <a:gd name="T44" fmla="*/ 723 w 1183"/>
                <a:gd name="T45" fmla="*/ 1933 h 2375"/>
                <a:gd name="T46" fmla="*/ 785 w 1183"/>
                <a:gd name="T47" fmla="*/ 1933 h 2375"/>
                <a:gd name="T48" fmla="*/ 785 w 1183"/>
                <a:gd name="T49" fmla="*/ 1933 h 2375"/>
                <a:gd name="T50" fmla="*/ 944 w 1183"/>
                <a:gd name="T51" fmla="*/ 1924 h 2375"/>
                <a:gd name="T52" fmla="*/ 1103 w 1183"/>
                <a:gd name="T53" fmla="*/ 1897 h 2375"/>
                <a:gd name="T54" fmla="*/ 1103 w 1183"/>
                <a:gd name="T55" fmla="*/ 1897 h 2375"/>
                <a:gd name="T56" fmla="*/ 1182 w 1183"/>
                <a:gd name="T57" fmla="*/ 2277 h 2375"/>
                <a:gd name="T58" fmla="*/ 1182 w 1183"/>
                <a:gd name="T59" fmla="*/ 2277 h 2375"/>
                <a:gd name="T60" fmla="*/ 1058 w 1183"/>
                <a:gd name="T61" fmla="*/ 2321 h 2375"/>
                <a:gd name="T62" fmla="*/ 944 w 1183"/>
                <a:gd name="T63" fmla="*/ 2348 h 2375"/>
                <a:gd name="T64" fmla="*/ 829 w 1183"/>
                <a:gd name="T65" fmla="*/ 2365 h 2375"/>
                <a:gd name="T66" fmla="*/ 714 w 1183"/>
                <a:gd name="T67" fmla="*/ 2374 h 2375"/>
                <a:gd name="T68" fmla="*/ 608 w 1183"/>
                <a:gd name="T69" fmla="*/ 2374 h 2375"/>
                <a:gd name="T70" fmla="*/ 494 w 1183"/>
                <a:gd name="T71" fmla="*/ 2356 h 2375"/>
                <a:gd name="T72" fmla="*/ 379 w 1183"/>
                <a:gd name="T73" fmla="*/ 2321 h 2375"/>
                <a:gd name="T74" fmla="*/ 264 w 1183"/>
                <a:gd name="T75" fmla="*/ 2268 h 2375"/>
                <a:gd name="T76" fmla="*/ 264 w 1183"/>
                <a:gd name="T77" fmla="*/ 2268 h 2375"/>
                <a:gd name="T78" fmla="*/ 203 w 1183"/>
                <a:gd name="T79" fmla="*/ 2224 h 2375"/>
                <a:gd name="T80" fmla="*/ 141 w 1183"/>
                <a:gd name="T81" fmla="*/ 2171 h 2375"/>
                <a:gd name="T82" fmla="*/ 97 w 1183"/>
                <a:gd name="T83" fmla="*/ 2109 h 2375"/>
                <a:gd name="T84" fmla="*/ 61 w 1183"/>
                <a:gd name="T85" fmla="*/ 2039 h 2375"/>
                <a:gd name="T86" fmla="*/ 35 w 1183"/>
                <a:gd name="T87" fmla="*/ 1968 h 2375"/>
                <a:gd name="T88" fmla="*/ 17 w 1183"/>
                <a:gd name="T89" fmla="*/ 1897 h 2375"/>
                <a:gd name="T90" fmla="*/ 8 w 1183"/>
                <a:gd name="T91" fmla="*/ 1818 h 2375"/>
                <a:gd name="T92" fmla="*/ 0 w 1183"/>
                <a:gd name="T93" fmla="*/ 1739 h 2375"/>
                <a:gd name="T94" fmla="*/ 0 w 1183"/>
                <a:gd name="T95" fmla="*/ 1739 h 2375"/>
                <a:gd name="T96" fmla="*/ 0 w 1183"/>
                <a:gd name="T97" fmla="*/ 918 h 2375"/>
                <a:gd name="T98" fmla="*/ 0 w 1183"/>
                <a:gd name="T99" fmla="*/ 8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3" h="2375">
                  <a:moveTo>
                    <a:pt x="0" y="88"/>
                  </a:moveTo>
                  <a:lnTo>
                    <a:pt x="0" y="88"/>
                  </a:lnTo>
                  <a:lnTo>
                    <a:pt x="494" y="0"/>
                  </a:lnTo>
                  <a:lnTo>
                    <a:pt x="494" y="0"/>
                  </a:lnTo>
                  <a:lnTo>
                    <a:pt x="494" y="530"/>
                  </a:lnTo>
                  <a:lnTo>
                    <a:pt x="494" y="530"/>
                  </a:lnTo>
                  <a:lnTo>
                    <a:pt x="1103" y="530"/>
                  </a:lnTo>
                  <a:lnTo>
                    <a:pt x="1103" y="530"/>
                  </a:lnTo>
                  <a:lnTo>
                    <a:pt x="1103" y="944"/>
                  </a:lnTo>
                  <a:lnTo>
                    <a:pt x="1103" y="944"/>
                  </a:lnTo>
                  <a:lnTo>
                    <a:pt x="520" y="944"/>
                  </a:lnTo>
                  <a:lnTo>
                    <a:pt x="520" y="944"/>
                  </a:lnTo>
                  <a:lnTo>
                    <a:pt x="511" y="1333"/>
                  </a:lnTo>
                  <a:lnTo>
                    <a:pt x="511" y="1527"/>
                  </a:lnTo>
                  <a:lnTo>
                    <a:pt x="520" y="1721"/>
                  </a:lnTo>
                  <a:lnTo>
                    <a:pt x="520" y="1721"/>
                  </a:lnTo>
                  <a:lnTo>
                    <a:pt x="529" y="1774"/>
                  </a:lnTo>
                  <a:lnTo>
                    <a:pt x="547" y="1827"/>
                  </a:lnTo>
                  <a:lnTo>
                    <a:pt x="564" y="1862"/>
                  </a:lnTo>
                  <a:lnTo>
                    <a:pt x="591" y="1889"/>
                  </a:lnTo>
                  <a:lnTo>
                    <a:pt x="635" y="1915"/>
                  </a:lnTo>
                  <a:lnTo>
                    <a:pt x="679" y="1924"/>
                  </a:lnTo>
                  <a:lnTo>
                    <a:pt x="723" y="1933"/>
                  </a:lnTo>
                  <a:lnTo>
                    <a:pt x="785" y="1933"/>
                  </a:lnTo>
                  <a:lnTo>
                    <a:pt x="785" y="1933"/>
                  </a:lnTo>
                  <a:lnTo>
                    <a:pt x="944" y="1924"/>
                  </a:lnTo>
                  <a:lnTo>
                    <a:pt x="1103" y="1897"/>
                  </a:lnTo>
                  <a:lnTo>
                    <a:pt x="1103" y="1897"/>
                  </a:lnTo>
                  <a:lnTo>
                    <a:pt x="1182" y="2277"/>
                  </a:lnTo>
                  <a:lnTo>
                    <a:pt x="1182" y="2277"/>
                  </a:lnTo>
                  <a:lnTo>
                    <a:pt x="1058" y="2321"/>
                  </a:lnTo>
                  <a:lnTo>
                    <a:pt x="944" y="2348"/>
                  </a:lnTo>
                  <a:lnTo>
                    <a:pt x="829" y="2365"/>
                  </a:lnTo>
                  <a:lnTo>
                    <a:pt x="714" y="2374"/>
                  </a:lnTo>
                  <a:lnTo>
                    <a:pt x="608" y="2374"/>
                  </a:lnTo>
                  <a:lnTo>
                    <a:pt x="494" y="2356"/>
                  </a:lnTo>
                  <a:lnTo>
                    <a:pt x="379" y="2321"/>
                  </a:lnTo>
                  <a:lnTo>
                    <a:pt x="264" y="2268"/>
                  </a:lnTo>
                  <a:lnTo>
                    <a:pt x="264" y="2268"/>
                  </a:lnTo>
                  <a:lnTo>
                    <a:pt x="203" y="2224"/>
                  </a:lnTo>
                  <a:lnTo>
                    <a:pt x="141" y="2171"/>
                  </a:lnTo>
                  <a:lnTo>
                    <a:pt x="97" y="2109"/>
                  </a:lnTo>
                  <a:lnTo>
                    <a:pt x="61" y="2039"/>
                  </a:lnTo>
                  <a:lnTo>
                    <a:pt x="35" y="1968"/>
                  </a:lnTo>
                  <a:lnTo>
                    <a:pt x="17" y="1897"/>
                  </a:lnTo>
                  <a:lnTo>
                    <a:pt x="8" y="1818"/>
                  </a:lnTo>
                  <a:lnTo>
                    <a:pt x="0" y="1739"/>
                  </a:lnTo>
                  <a:lnTo>
                    <a:pt x="0" y="1739"/>
                  </a:lnTo>
                  <a:lnTo>
                    <a:pt x="0" y="918"/>
                  </a:lnTo>
                  <a:lnTo>
                    <a:pt x="0"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8" name="Freeform 11"/>
            <p:cNvSpPr>
              <a:spLocks noChangeArrowheads="1"/>
            </p:cNvSpPr>
            <p:nvPr/>
          </p:nvSpPr>
          <p:spPr bwMode="auto">
            <a:xfrm>
              <a:off x="4721225" y="5548313"/>
              <a:ext cx="412750" cy="650875"/>
            </a:xfrm>
            <a:custGeom>
              <a:avLst/>
              <a:gdLst>
                <a:gd name="T0" fmla="*/ 503 w 1147"/>
                <a:gd name="T1" fmla="*/ 1809 h 1810"/>
                <a:gd name="T2" fmla="*/ 503 w 1147"/>
                <a:gd name="T3" fmla="*/ 1809 h 1810"/>
                <a:gd name="T4" fmla="*/ 0 w 1147"/>
                <a:gd name="T5" fmla="*/ 1809 h 1810"/>
                <a:gd name="T6" fmla="*/ 0 w 1147"/>
                <a:gd name="T7" fmla="*/ 1809 h 1810"/>
                <a:gd name="T8" fmla="*/ 0 w 1147"/>
                <a:gd name="T9" fmla="*/ 141 h 1810"/>
                <a:gd name="T10" fmla="*/ 0 w 1147"/>
                <a:gd name="T11" fmla="*/ 141 h 1810"/>
                <a:gd name="T12" fmla="*/ 123 w 1147"/>
                <a:gd name="T13" fmla="*/ 88 h 1810"/>
                <a:gd name="T14" fmla="*/ 265 w 1147"/>
                <a:gd name="T15" fmla="*/ 44 h 1810"/>
                <a:gd name="T16" fmla="*/ 415 w 1147"/>
                <a:gd name="T17" fmla="*/ 18 h 1810"/>
                <a:gd name="T18" fmla="*/ 565 w 1147"/>
                <a:gd name="T19" fmla="*/ 0 h 1810"/>
                <a:gd name="T20" fmla="*/ 723 w 1147"/>
                <a:gd name="T21" fmla="*/ 0 h 1810"/>
                <a:gd name="T22" fmla="*/ 873 w 1147"/>
                <a:gd name="T23" fmla="*/ 9 h 1810"/>
                <a:gd name="T24" fmla="*/ 1015 w 1147"/>
                <a:gd name="T25" fmla="*/ 35 h 1810"/>
                <a:gd name="T26" fmla="*/ 1146 w 1147"/>
                <a:gd name="T27" fmla="*/ 70 h 1810"/>
                <a:gd name="T28" fmla="*/ 1146 w 1147"/>
                <a:gd name="T29" fmla="*/ 70 h 1810"/>
                <a:gd name="T30" fmla="*/ 1067 w 1147"/>
                <a:gd name="T31" fmla="*/ 468 h 1810"/>
                <a:gd name="T32" fmla="*/ 1067 w 1147"/>
                <a:gd name="T33" fmla="*/ 468 h 1810"/>
                <a:gd name="T34" fmla="*/ 503 w 1147"/>
                <a:gd name="T35" fmla="*/ 432 h 1810"/>
                <a:gd name="T36" fmla="*/ 503 w 1147"/>
                <a:gd name="T37" fmla="*/ 432 h 1810"/>
                <a:gd name="T38" fmla="*/ 503 w 1147"/>
                <a:gd name="T39" fmla="*/ 1809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7" h="1810">
                  <a:moveTo>
                    <a:pt x="503" y="1809"/>
                  </a:moveTo>
                  <a:lnTo>
                    <a:pt x="503" y="1809"/>
                  </a:lnTo>
                  <a:lnTo>
                    <a:pt x="0" y="1809"/>
                  </a:lnTo>
                  <a:lnTo>
                    <a:pt x="0" y="1809"/>
                  </a:lnTo>
                  <a:lnTo>
                    <a:pt x="0" y="141"/>
                  </a:lnTo>
                  <a:lnTo>
                    <a:pt x="0" y="141"/>
                  </a:lnTo>
                  <a:lnTo>
                    <a:pt x="123" y="88"/>
                  </a:lnTo>
                  <a:lnTo>
                    <a:pt x="265" y="44"/>
                  </a:lnTo>
                  <a:lnTo>
                    <a:pt x="415" y="18"/>
                  </a:lnTo>
                  <a:lnTo>
                    <a:pt x="565" y="0"/>
                  </a:lnTo>
                  <a:lnTo>
                    <a:pt x="723" y="0"/>
                  </a:lnTo>
                  <a:lnTo>
                    <a:pt x="873" y="9"/>
                  </a:lnTo>
                  <a:lnTo>
                    <a:pt x="1015" y="35"/>
                  </a:lnTo>
                  <a:lnTo>
                    <a:pt x="1146" y="70"/>
                  </a:lnTo>
                  <a:lnTo>
                    <a:pt x="1146" y="70"/>
                  </a:lnTo>
                  <a:lnTo>
                    <a:pt x="1067" y="468"/>
                  </a:lnTo>
                  <a:lnTo>
                    <a:pt x="1067" y="468"/>
                  </a:lnTo>
                  <a:lnTo>
                    <a:pt x="503" y="432"/>
                  </a:lnTo>
                  <a:lnTo>
                    <a:pt x="503" y="432"/>
                  </a:lnTo>
                  <a:lnTo>
                    <a:pt x="503" y="18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49" name="Freeform 12"/>
            <p:cNvSpPr>
              <a:spLocks noChangeArrowheads="1"/>
            </p:cNvSpPr>
            <p:nvPr/>
          </p:nvSpPr>
          <p:spPr bwMode="auto">
            <a:xfrm>
              <a:off x="5349875" y="3482975"/>
              <a:ext cx="498475" cy="488950"/>
            </a:xfrm>
            <a:custGeom>
              <a:avLst/>
              <a:gdLst>
                <a:gd name="T0" fmla="*/ 212 w 1386"/>
                <a:gd name="T1" fmla="*/ 0 h 1359"/>
                <a:gd name="T2" fmla="*/ 212 w 1386"/>
                <a:gd name="T3" fmla="*/ 0 h 1359"/>
                <a:gd name="T4" fmla="*/ 618 w 1386"/>
                <a:gd name="T5" fmla="*/ 79 h 1359"/>
                <a:gd name="T6" fmla="*/ 618 w 1386"/>
                <a:gd name="T7" fmla="*/ 79 h 1359"/>
                <a:gd name="T8" fmla="*/ 953 w 1386"/>
                <a:gd name="T9" fmla="*/ 141 h 1359"/>
                <a:gd name="T10" fmla="*/ 1279 w 1386"/>
                <a:gd name="T11" fmla="*/ 194 h 1359"/>
                <a:gd name="T12" fmla="*/ 1279 w 1386"/>
                <a:gd name="T13" fmla="*/ 194 h 1359"/>
                <a:gd name="T14" fmla="*/ 1341 w 1386"/>
                <a:gd name="T15" fmla="*/ 211 h 1359"/>
                <a:gd name="T16" fmla="*/ 1368 w 1386"/>
                <a:gd name="T17" fmla="*/ 220 h 1359"/>
                <a:gd name="T18" fmla="*/ 1376 w 1386"/>
                <a:gd name="T19" fmla="*/ 238 h 1359"/>
                <a:gd name="T20" fmla="*/ 1385 w 1386"/>
                <a:gd name="T21" fmla="*/ 255 h 1359"/>
                <a:gd name="T22" fmla="*/ 1385 w 1386"/>
                <a:gd name="T23" fmla="*/ 273 h 1359"/>
                <a:gd name="T24" fmla="*/ 1368 w 1386"/>
                <a:gd name="T25" fmla="*/ 335 h 1359"/>
                <a:gd name="T26" fmla="*/ 1368 w 1386"/>
                <a:gd name="T27" fmla="*/ 335 h 1359"/>
                <a:gd name="T28" fmla="*/ 1297 w 1386"/>
                <a:gd name="T29" fmla="*/ 476 h 1359"/>
                <a:gd name="T30" fmla="*/ 1218 w 1386"/>
                <a:gd name="T31" fmla="*/ 608 h 1359"/>
                <a:gd name="T32" fmla="*/ 1138 w 1386"/>
                <a:gd name="T33" fmla="*/ 741 h 1359"/>
                <a:gd name="T34" fmla="*/ 1050 w 1386"/>
                <a:gd name="T35" fmla="*/ 864 h 1359"/>
                <a:gd name="T36" fmla="*/ 953 w 1386"/>
                <a:gd name="T37" fmla="*/ 978 h 1359"/>
                <a:gd name="T38" fmla="*/ 847 w 1386"/>
                <a:gd name="T39" fmla="*/ 1093 h 1359"/>
                <a:gd name="T40" fmla="*/ 724 w 1386"/>
                <a:gd name="T41" fmla="*/ 1199 h 1359"/>
                <a:gd name="T42" fmla="*/ 600 w 1386"/>
                <a:gd name="T43" fmla="*/ 1287 h 1359"/>
                <a:gd name="T44" fmla="*/ 600 w 1386"/>
                <a:gd name="T45" fmla="*/ 1287 h 1359"/>
                <a:gd name="T46" fmla="*/ 512 w 1386"/>
                <a:gd name="T47" fmla="*/ 1349 h 1359"/>
                <a:gd name="T48" fmla="*/ 485 w 1386"/>
                <a:gd name="T49" fmla="*/ 1358 h 1359"/>
                <a:gd name="T50" fmla="*/ 468 w 1386"/>
                <a:gd name="T51" fmla="*/ 1358 h 1359"/>
                <a:gd name="T52" fmla="*/ 450 w 1386"/>
                <a:gd name="T53" fmla="*/ 1340 h 1359"/>
                <a:gd name="T54" fmla="*/ 432 w 1386"/>
                <a:gd name="T55" fmla="*/ 1313 h 1359"/>
                <a:gd name="T56" fmla="*/ 397 w 1386"/>
                <a:gd name="T57" fmla="*/ 1216 h 1359"/>
                <a:gd name="T58" fmla="*/ 397 w 1386"/>
                <a:gd name="T59" fmla="*/ 1216 h 1359"/>
                <a:gd name="T60" fmla="*/ 256 w 1386"/>
                <a:gd name="T61" fmla="*/ 900 h 1359"/>
                <a:gd name="T62" fmla="*/ 115 w 1386"/>
                <a:gd name="T63" fmla="*/ 582 h 1359"/>
                <a:gd name="T64" fmla="*/ 115 w 1386"/>
                <a:gd name="T65" fmla="*/ 582 h 1359"/>
                <a:gd name="T66" fmla="*/ 62 w 1386"/>
                <a:gd name="T67" fmla="*/ 450 h 1359"/>
                <a:gd name="T68" fmla="*/ 9 w 1386"/>
                <a:gd name="T69" fmla="*/ 308 h 1359"/>
                <a:gd name="T70" fmla="*/ 9 w 1386"/>
                <a:gd name="T71" fmla="*/ 308 h 1359"/>
                <a:gd name="T72" fmla="*/ 0 w 1386"/>
                <a:gd name="T73" fmla="*/ 255 h 1359"/>
                <a:gd name="T74" fmla="*/ 0 w 1386"/>
                <a:gd name="T75" fmla="*/ 202 h 1359"/>
                <a:gd name="T76" fmla="*/ 18 w 1386"/>
                <a:gd name="T77" fmla="*/ 150 h 1359"/>
                <a:gd name="T78" fmla="*/ 44 w 1386"/>
                <a:gd name="T79" fmla="*/ 97 h 1359"/>
                <a:gd name="T80" fmla="*/ 79 w 1386"/>
                <a:gd name="T81" fmla="*/ 61 h 1359"/>
                <a:gd name="T82" fmla="*/ 115 w 1386"/>
                <a:gd name="T83" fmla="*/ 26 h 1359"/>
                <a:gd name="T84" fmla="*/ 159 w 1386"/>
                <a:gd name="T85" fmla="*/ 8 h 1359"/>
                <a:gd name="T86" fmla="*/ 212 w 1386"/>
                <a:gd name="T87" fmla="*/ 0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6" h="1359">
                  <a:moveTo>
                    <a:pt x="212" y="0"/>
                  </a:moveTo>
                  <a:lnTo>
                    <a:pt x="212" y="0"/>
                  </a:lnTo>
                  <a:lnTo>
                    <a:pt x="618" y="79"/>
                  </a:lnTo>
                  <a:lnTo>
                    <a:pt x="618" y="79"/>
                  </a:lnTo>
                  <a:lnTo>
                    <a:pt x="953" y="141"/>
                  </a:lnTo>
                  <a:lnTo>
                    <a:pt x="1279" y="194"/>
                  </a:lnTo>
                  <a:lnTo>
                    <a:pt x="1279" y="194"/>
                  </a:lnTo>
                  <a:lnTo>
                    <a:pt x="1341" y="211"/>
                  </a:lnTo>
                  <a:lnTo>
                    <a:pt x="1368" y="220"/>
                  </a:lnTo>
                  <a:lnTo>
                    <a:pt x="1376" y="238"/>
                  </a:lnTo>
                  <a:lnTo>
                    <a:pt x="1385" y="255"/>
                  </a:lnTo>
                  <a:lnTo>
                    <a:pt x="1385" y="273"/>
                  </a:lnTo>
                  <a:lnTo>
                    <a:pt x="1368" y="335"/>
                  </a:lnTo>
                  <a:lnTo>
                    <a:pt x="1368" y="335"/>
                  </a:lnTo>
                  <a:lnTo>
                    <a:pt x="1297" y="476"/>
                  </a:lnTo>
                  <a:lnTo>
                    <a:pt x="1218" y="608"/>
                  </a:lnTo>
                  <a:lnTo>
                    <a:pt x="1138" y="741"/>
                  </a:lnTo>
                  <a:lnTo>
                    <a:pt x="1050" y="864"/>
                  </a:lnTo>
                  <a:lnTo>
                    <a:pt x="953" y="978"/>
                  </a:lnTo>
                  <a:lnTo>
                    <a:pt x="847" y="1093"/>
                  </a:lnTo>
                  <a:lnTo>
                    <a:pt x="724" y="1199"/>
                  </a:lnTo>
                  <a:lnTo>
                    <a:pt x="600" y="1287"/>
                  </a:lnTo>
                  <a:lnTo>
                    <a:pt x="600" y="1287"/>
                  </a:lnTo>
                  <a:lnTo>
                    <a:pt x="512" y="1349"/>
                  </a:lnTo>
                  <a:lnTo>
                    <a:pt x="485" y="1358"/>
                  </a:lnTo>
                  <a:lnTo>
                    <a:pt x="468" y="1358"/>
                  </a:lnTo>
                  <a:lnTo>
                    <a:pt x="450" y="1340"/>
                  </a:lnTo>
                  <a:lnTo>
                    <a:pt x="432" y="1313"/>
                  </a:lnTo>
                  <a:lnTo>
                    <a:pt x="397" y="1216"/>
                  </a:lnTo>
                  <a:lnTo>
                    <a:pt x="397" y="1216"/>
                  </a:lnTo>
                  <a:lnTo>
                    <a:pt x="256" y="900"/>
                  </a:lnTo>
                  <a:lnTo>
                    <a:pt x="115" y="582"/>
                  </a:lnTo>
                  <a:lnTo>
                    <a:pt x="115" y="582"/>
                  </a:lnTo>
                  <a:lnTo>
                    <a:pt x="62" y="450"/>
                  </a:lnTo>
                  <a:lnTo>
                    <a:pt x="9" y="308"/>
                  </a:lnTo>
                  <a:lnTo>
                    <a:pt x="9" y="308"/>
                  </a:lnTo>
                  <a:lnTo>
                    <a:pt x="0" y="255"/>
                  </a:lnTo>
                  <a:lnTo>
                    <a:pt x="0" y="202"/>
                  </a:lnTo>
                  <a:lnTo>
                    <a:pt x="18" y="150"/>
                  </a:lnTo>
                  <a:lnTo>
                    <a:pt x="44" y="97"/>
                  </a:lnTo>
                  <a:lnTo>
                    <a:pt x="79" y="61"/>
                  </a:lnTo>
                  <a:lnTo>
                    <a:pt x="115" y="26"/>
                  </a:lnTo>
                  <a:lnTo>
                    <a:pt x="159" y="8"/>
                  </a:lnTo>
                  <a:lnTo>
                    <a:pt x="21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0" name="Freeform 13"/>
            <p:cNvSpPr>
              <a:spLocks noChangeArrowheads="1"/>
            </p:cNvSpPr>
            <p:nvPr/>
          </p:nvSpPr>
          <p:spPr bwMode="auto">
            <a:xfrm>
              <a:off x="4502150" y="2482850"/>
              <a:ext cx="488950" cy="488950"/>
            </a:xfrm>
            <a:custGeom>
              <a:avLst/>
              <a:gdLst>
                <a:gd name="T0" fmla="*/ 0 w 1360"/>
                <a:gd name="T1" fmla="*/ 635 h 1360"/>
                <a:gd name="T2" fmla="*/ 0 w 1360"/>
                <a:gd name="T3" fmla="*/ 635 h 1360"/>
                <a:gd name="T4" fmla="*/ 150 w 1360"/>
                <a:gd name="T5" fmla="*/ 503 h 1360"/>
                <a:gd name="T6" fmla="*/ 309 w 1360"/>
                <a:gd name="T7" fmla="*/ 388 h 1360"/>
                <a:gd name="T8" fmla="*/ 468 w 1360"/>
                <a:gd name="T9" fmla="*/ 282 h 1360"/>
                <a:gd name="T10" fmla="*/ 635 w 1360"/>
                <a:gd name="T11" fmla="*/ 194 h 1360"/>
                <a:gd name="T12" fmla="*/ 803 w 1360"/>
                <a:gd name="T13" fmla="*/ 123 h 1360"/>
                <a:gd name="T14" fmla="*/ 979 w 1360"/>
                <a:gd name="T15" fmla="*/ 61 h 1360"/>
                <a:gd name="T16" fmla="*/ 1165 w 1360"/>
                <a:gd name="T17" fmla="*/ 17 h 1360"/>
                <a:gd name="T18" fmla="*/ 1359 w 1360"/>
                <a:gd name="T19" fmla="*/ 0 h 1360"/>
                <a:gd name="T20" fmla="*/ 1359 w 1360"/>
                <a:gd name="T21" fmla="*/ 0 h 1360"/>
                <a:gd name="T22" fmla="*/ 1297 w 1360"/>
                <a:gd name="T23" fmla="*/ 1041 h 1360"/>
                <a:gd name="T24" fmla="*/ 1297 w 1360"/>
                <a:gd name="T25" fmla="*/ 1041 h 1360"/>
                <a:gd name="T26" fmla="*/ 1288 w 1360"/>
                <a:gd name="T27" fmla="*/ 1138 h 1360"/>
                <a:gd name="T28" fmla="*/ 1271 w 1360"/>
                <a:gd name="T29" fmla="*/ 1235 h 1360"/>
                <a:gd name="T30" fmla="*/ 1271 w 1360"/>
                <a:gd name="T31" fmla="*/ 1235 h 1360"/>
                <a:gd name="T32" fmla="*/ 1253 w 1360"/>
                <a:gd name="T33" fmla="*/ 1270 h 1360"/>
                <a:gd name="T34" fmla="*/ 1227 w 1360"/>
                <a:gd name="T35" fmla="*/ 1306 h 1360"/>
                <a:gd name="T36" fmla="*/ 1191 w 1360"/>
                <a:gd name="T37" fmla="*/ 1332 h 1360"/>
                <a:gd name="T38" fmla="*/ 1156 w 1360"/>
                <a:gd name="T39" fmla="*/ 1350 h 1360"/>
                <a:gd name="T40" fmla="*/ 1112 w 1360"/>
                <a:gd name="T41" fmla="*/ 1359 h 1360"/>
                <a:gd name="T42" fmla="*/ 1059 w 1360"/>
                <a:gd name="T43" fmla="*/ 1359 h 1360"/>
                <a:gd name="T44" fmla="*/ 1024 w 1360"/>
                <a:gd name="T45" fmla="*/ 1350 h 1360"/>
                <a:gd name="T46" fmla="*/ 979 w 1360"/>
                <a:gd name="T47" fmla="*/ 1323 h 1360"/>
                <a:gd name="T48" fmla="*/ 979 w 1360"/>
                <a:gd name="T49" fmla="*/ 1323 h 1360"/>
                <a:gd name="T50" fmla="*/ 662 w 1360"/>
                <a:gd name="T51" fmla="*/ 1103 h 1360"/>
                <a:gd name="T52" fmla="*/ 353 w 1360"/>
                <a:gd name="T53" fmla="*/ 882 h 1360"/>
                <a:gd name="T54" fmla="*/ 353 w 1360"/>
                <a:gd name="T55" fmla="*/ 882 h 1360"/>
                <a:gd name="T56" fmla="*/ 0 w 1360"/>
                <a:gd name="T57" fmla="*/ 635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360">
                  <a:moveTo>
                    <a:pt x="0" y="635"/>
                  </a:moveTo>
                  <a:lnTo>
                    <a:pt x="0" y="635"/>
                  </a:lnTo>
                  <a:lnTo>
                    <a:pt x="150" y="503"/>
                  </a:lnTo>
                  <a:lnTo>
                    <a:pt x="309" y="388"/>
                  </a:lnTo>
                  <a:lnTo>
                    <a:pt x="468" y="282"/>
                  </a:lnTo>
                  <a:lnTo>
                    <a:pt x="635" y="194"/>
                  </a:lnTo>
                  <a:lnTo>
                    <a:pt x="803" y="123"/>
                  </a:lnTo>
                  <a:lnTo>
                    <a:pt x="979" y="61"/>
                  </a:lnTo>
                  <a:lnTo>
                    <a:pt x="1165" y="17"/>
                  </a:lnTo>
                  <a:lnTo>
                    <a:pt x="1359" y="0"/>
                  </a:lnTo>
                  <a:lnTo>
                    <a:pt x="1359" y="0"/>
                  </a:lnTo>
                  <a:lnTo>
                    <a:pt x="1297" y="1041"/>
                  </a:lnTo>
                  <a:lnTo>
                    <a:pt x="1297" y="1041"/>
                  </a:lnTo>
                  <a:lnTo>
                    <a:pt x="1288" y="1138"/>
                  </a:lnTo>
                  <a:lnTo>
                    <a:pt x="1271" y="1235"/>
                  </a:lnTo>
                  <a:lnTo>
                    <a:pt x="1271" y="1235"/>
                  </a:lnTo>
                  <a:lnTo>
                    <a:pt x="1253" y="1270"/>
                  </a:lnTo>
                  <a:lnTo>
                    <a:pt x="1227" y="1306"/>
                  </a:lnTo>
                  <a:lnTo>
                    <a:pt x="1191" y="1332"/>
                  </a:lnTo>
                  <a:lnTo>
                    <a:pt x="1156" y="1350"/>
                  </a:lnTo>
                  <a:lnTo>
                    <a:pt x="1112" y="1359"/>
                  </a:lnTo>
                  <a:lnTo>
                    <a:pt x="1059" y="1359"/>
                  </a:lnTo>
                  <a:lnTo>
                    <a:pt x="1024" y="1350"/>
                  </a:lnTo>
                  <a:lnTo>
                    <a:pt x="979" y="1323"/>
                  </a:lnTo>
                  <a:lnTo>
                    <a:pt x="979" y="1323"/>
                  </a:lnTo>
                  <a:lnTo>
                    <a:pt x="662" y="1103"/>
                  </a:lnTo>
                  <a:lnTo>
                    <a:pt x="353" y="882"/>
                  </a:lnTo>
                  <a:lnTo>
                    <a:pt x="353" y="882"/>
                  </a:lnTo>
                  <a:lnTo>
                    <a:pt x="0"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1" name="Freeform 14"/>
            <p:cNvSpPr>
              <a:spLocks noChangeArrowheads="1"/>
            </p:cNvSpPr>
            <p:nvPr/>
          </p:nvSpPr>
          <p:spPr bwMode="auto">
            <a:xfrm>
              <a:off x="4264025" y="2870200"/>
              <a:ext cx="466725" cy="511175"/>
            </a:xfrm>
            <a:custGeom>
              <a:avLst/>
              <a:gdLst>
                <a:gd name="T0" fmla="*/ 9 w 1298"/>
                <a:gd name="T1" fmla="*/ 1421 h 1422"/>
                <a:gd name="T2" fmla="*/ 9 w 1298"/>
                <a:gd name="T3" fmla="*/ 1421 h 1422"/>
                <a:gd name="T4" fmla="*/ 0 w 1298"/>
                <a:gd name="T5" fmla="*/ 1165 h 1422"/>
                <a:gd name="T6" fmla="*/ 0 w 1298"/>
                <a:gd name="T7" fmla="*/ 1033 h 1422"/>
                <a:gd name="T8" fmla="*/ 18 w 1298"/>
                <a:gd name="T9" fmla="*/ 918 h 1422"/>
                <a:gd name="T10" fmla="*/ 18 w 1298"/>
                <a:gd name="T11" fmla="*/ 918 h 1422"/>
                <a:gd name="T12" fmla="*/ 62 w 1298"/>
                <a:gd name="T13" fmla="*/ 733 h 1422"/>
                <a:gd name="T14" fmla="*/ 106 w 1298"/>
                <a:gd name="T15" fmla="*/ 556 h 1422"/>
                <a:gd name="T16" fmla="*/ 230 w 1298"/>
                <a:gd name="T17" fmla="*/ 194 h 1422"/>
                <a:gd name="T18" fmla="*/ 230 w 1298"/>
                <a:gd name="T19" fmla="*/ 194 h 1422"/>
                <a:gd name="T20" fmla="*/ 256 w 1298"/>
                <a:gd name="T21" fmla="*/ 115 h 1422"/>
                <a:gd name="T22" fmla="*/ 283 w 1298"/>
                <a:gd name="T23" fmla="*/ 53 h 1422"/>
                <a:gd name="T24" fmla="*/ 309 w 1298"/>
                <a:gd name="T25" fmla="*/ 18 h 1422"/>
                <a:gd name="T26" fmla="*/ 336 w 1298"/>
                <a:gd name="T27" fmla="*/ 0 h 1422"/>
                <a:gd name="T28" fmla="*/ 371 w 1298"/>
                <a:gd name="T29" fmla="*/ 0 h 1422"/>
                <a:gd name="T30" fmla="*/ 415 w 1298"/>
                <a:gd name="T31" fmla="*/ 18 h 1422"/>
                <a:gd name="T32" fmla="*/ 459 w 1298"/>
                <a:gd name="T33" fmla="*/ 62 h 1422"/>
                <a:gd name="T34" fmla="*/ 521 w 1298"/>
                <a:gd name="T35" fmla="*/ 115 h 1422"/>
                <a:gd name="T36" fmla="*/ 521 w 1298"/>
                <a:gd name="T37" fmla="*/ 115 h 1422"/>
                <a:gd name="T38" fmla="*/ 821 w 1298"/>
                <a:gd name="T39" fmla="*/ 380 h 1422"/>
                <a:gd name="T40" fmla="*/ 1121 w 1298"/>
                <a:gd name="T41" fmla="*/ 653 h 1422"/>
                <a:gd name="T42" fmla="*/ 1121 w 1298"/>
                <a:gd name="T43" fmla="*/ 653 h 1422"/>
                <a:gd name="T44" fmla="*/ 1147 w 1298"/>
                <a:gd name="T45" fmla="*/ 689 h 1422"/>
                <a:gd name="T46" fmla="*/ 1191 w 1298"/>
                <a:gd name="T47" fmla="*/ 715 h 1422"/>
                <a:gd name="T48" fmla="*/ 1191 w 1298"/>
                <a:gd name="T49" fmla="*/ 715 h 1422"/>
                <a:gd name="T50" fmla="*/ 1227 w 1298"/>
                <a:gd name="T51" fmla="*/ 742 h 1422"/>
                <a:gd name="T52" fmla="*/ 1253 w 1298"/>
                <a:gd name="T53" fmla="*/ 759 h 1422"/>
                <a:gd name="T54" fmla="*/ 1271 w 1298"/>
                <a:gd name="T55" fmla="*/ 795 h 1422"/>
                <a:gd name="T56" fmla="*/ 1289 w 1298"/>
                <a:gd name="T57" fmla="*/ 821 h 1422"/>
                <a:gd name="T58" fmla="*/ 1289 w 1298"/>
                <a:gd name="T59" fmla="*/ 856 h 1422"/>
                <a:gd name="T60" fmla="*/ 1297 w 1298"/>
                <a:gd name="T61" fmla="*/ 883 h 1422"/>
                <a:gd name="T62" fmla="*/ 1280 w 1298"/>
                <a:gd name="T63" fmla="*/ 953 h 1422"/>
                <a:gd name="T64" fmla="*/ 1280 w 1298"/>
                <a:gd name="T65" fmla="*/ 953 h 1422"/>
                <a:gd name="T66" fmla="*/ 1262 w 1298"/>
                <a:gd name="T67" fmla="*/ 997 h 1422"/>
                <a:gd name="T68" fmla="*/ 1218 w 1298"/>
                <a:gd name="T69" fmla="*/ 1042 h 1422"/>
                <a:gd name="T70" fmla="*/ 1183 w 1298"/>
                <a:gd name="T71" fmla="*/ 1077 h 1422"/>
                <a:gd name="T72" fmla="*/ 1130 w 1298"/>
                <a:gd name="T73" fmla="*/ 1095 h 1422"/>
                <a:gd name="T74" fmla="*/ 1130 w 1298"/>
                <a:gd name="T75" fmla="*/ 1095 h 1422"/>
                <a:gd name="T76" fmla="*/ 1006 w 1298"/>
                <a:gd name="T77" fmla="*/ 1139 h 1422"/>
                <a:gd name="T78" fmla="*/ 883 w 1298"/>
                <a:gd name="T79" fmla="*/ 1183 h 1422"/>
                <a:gd name="T80" fmla="*/ 627 w 1298"/>
                <a:gd name="T81" fmla="*/ 1253 h 1422"/>
                <a:gd name="T82" fmla="*/ 627 w 1298"/>
                <a:gd name="T83" fmla="*/ 1253 h 1422"/>
                <a:gd name="T84" fmla="*/ 9 w 1298"/>
                <a:gd name="T85" fmla="*/ 1421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8" h="1422">
                  <a:moveTo>
                    <a:pt x="9" y="1421"/>
                  </a:moveTo>
                  <a:lnTo>
                    <a:pt x="9" y="1421"/>
                  </a:lnTo>
                  <a:lnTo>
                    <a:pt x="0" y="1165"/>
                  </a:lnTo>
                  <a:lnTo>
                    <a:pt x="0" y="1033"/>
                  </a:lnTo>
                  <a:lnTo>
                    <a:pt x="18" y="918"/>
                  </a:lnTo>
                  <a:lnTo>
                    <a:pt x="18" y="918"/>
                  </a:lnTo>
                  <a:lnTo>
                    <a:pt x="62" y="733"/>
                  </a:lnTo>
                  <a:lnTo>
                    <a:pt x="106" y="556"/>
                  </a:lnTo>
                  <a:lnTo>
                    <a:pt x="230" y="194"/>
                  </a:lnTo>
                  <a:lnTo>
                    <a:pt x="230" y="194"/>
                  </a:lnTo>
                  <a:lnTo>
                    <a:pt x="256" y="115"/>
                  </a:lnTo>
                  <a:lnTo>
                    <a:pt x="283" y="53"/>
                  </a:lnTo>
                  <a:lnTo>
                    <a:pt x="309" y="18"/>
                  </a:lnTo>
                  <a:lnTo>
                    <a:pt x="336" y="0"/>
                  </a:lnTo>
                  <a:lnTo>
                    <a:pt x="371" y="0"/>
                  </a:lnTo>
                  <a:lnTo>
                    <a:pt x="415" y="18"/>
                  </a:lnTo>
                  <a:lnTo>
                    <a:pt x="459" y="62"/>
                  </a:lnTo>
                  <a:lnTo>
                    <a:pt x="521" y="115"/>
                  </a:lnTo>
                  <a:lnTo>
                    <a:pt x="521" y="115"/>
                  </a:lnTo>
                  <a:lnTo>
                    <a:pt x="821" y="380"/>
                  </a:lnTo>
                  <a:lnTo>
                    <a:pt x="1121" y="653"/>
                  </a:lnTo>
                  <a:lnTo>
                    <a:pt x="1121" y="653"/>
                  </a:lnTo>
                  <a:lnTo>
                    <a:pt x="1147" y="689"/>
                  </a:lnTo>
                  <a:lnTo>
                    <a:pt x="1191" y="715"/>
                  </a:lnTo>
                  <a:lnTo>
                    <a:pt x="1191" y="715"/>
                  </a:lnTo>
                  <a:lnTo>
                    <a:pt x="1227" y="742"/>
                  </a:lnTo>
                  <a:lnTo>
                    <a:pt x="1253" y="759"/>
                  </a:lnTo>
                  <a:lnTo>
                    <a:pt x="1271" y="795"/>
                  </a:lnTo>
                  <a:lnTo>
                    <a:pt x="1289" y="821"/>
                  </a:lnTo>
                  <a:lnTo>
                    <a:pt x="1289" y="856"/>
                  </a:lnTo>
                  <a:lnTo>
                    <a:pt x="1297" y="883"/>
                  </a:lnTo>
                  <a:lnTo>
                    <a:pt x="1280" y="953"/>
                  </a:lnTo>
                  <a:lnTo>
                    <a:pt x="1280" y="953"/>
                  </a:lnTo>
                  <a:lnTo>
                    <a:pt x="1262" y="997"/>
                  </a:lnTo>
                  <a:lnTo>
                    <a:pt x="1218" y="1042"/>
                  </a:lnTo>
                  <a:lnTo>
                    <a:pt x="1183" y="1077"/>
                  </a:lnTo>
                  <a:lnTo>
                    <a:pt x="1130" y="1095"/>
                  </a:lnTo>
                  <a:lnTo>
                    <a:pt x="1130" y="1095"/>
                  </a:lnTo>
                  <a:lnTo>
                    <a:pt x="1006" y="1139"/>
                  </a:lnTo>
                  <a:lnTo>
                    <a:pt x="883" y="1183"/>
                  </a:lnTo>
                  <a:lnTo>
                    <a:pt x="627" y="1253"/>
                  </a:lnTo>
                  <a:lnTo>
                    <a:pt x="627" y="1253"/>
                  </a:lnTo>
                  <a:lnTo>
                    <a:pt x="9" y="14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2" name="Freeform 15"/>
            <p:cNvSpPr>
              <a:spLocks noChangeArrowheads="1"/>
            </p:cNvSpPr>
            <p:nvPr/>
          </p:nvSpPr>
          <p:spPr bwMode="auto">
            <a:xfrm>
              <a:off x="5432425" y="2867025"/>
              <a:ext cx="466725" cy="515938"/>
            </a:xfrm>
            <a:custGeom>
              <a:avLst/>
              <a:gdLst>
                <a:gd name="T0" fmla="*/ 1280 w 1298"/>
                <a:gd name="T1" fmla="*/ 1430 h 1431"/>
                <a:gd name="T2" fmla="*/ 1280 w 1298"/>
                <a:gd name="T3" fmla="*/ 1430 h 1431"/>
                <a:gd name="T4" fmla="*/ 724 w 1298"/>
                <a:gd name="T5" fmla="*/ 1271 h 1431"/>
                <a:gd name="T6" fmla="*/ 186 w 1298"/>
                <a:gd name="T7" fmla="*/ 1112 h 1431"/>
                <a:gd name="T8" fmla="*/ 186 w 1298"/>
                <a:gd name="T9" fmla="*/ 1112 h 1431"/>
                <a:gd name="T10" fmla="*/ 115 w 1298"/>
                <a:gd name="T11" fmla="*/ 1086 h 1431"/>
                <a:gd name="T12" fmla="*/ 62 w 1298"/>
                <a:gd name="T13" fmla="*/ 1042 h 1431"/>
                <a:gd name="T14" fmla="*/ 18 w 1298"/>
                <a:gd name="T15" fmla="*/ 1006 h 1431"/>
                <a:gd name="T16" fmla="*/ 0 w 1298"/>
                <a:gd name="T17" fmla="*/ 954 h 1431"/>
                <a:gd name="T18" fmla="*/ 0 w 1298"/>
                <a:gd name="T19" fmla="*/ 901 h 1431"/>
                <a:gd name="T20" fmla="*/ 9 w 1298"/>
                <a:gd name="T21" fmla="*/ 848 h 1431"/>
                <a:gd name="T22" fmla="*/ 45 w 1298"/>
                <a:gd name="T23" fmla="*/ 795 h 1431"/>
                <a:gd name="T24" fmla="*/ 97 w 1298"/>
                <a:gd name="T25" fmla="*/ 733 h 1431"/>
                <a:gd name="T26" fmla="*/ 97 w 1298"/>
                <a:gd name="T27" fmla="*/ 733 h 1431"/>
                <a:gd name="T28" fmla="*/ 486 w 1298"/>
                <a:gd name="T29" fmla="*/ 380 h 1431"/>
                <a:gd name="T30" fmla="*/ 874 w 1298"/>
                <a:gd name="T31" fmla="*/ 27 h 1431"/>
                <a:gd name="T32" fmla="*/ 874 w 1298"/>
                <a:gd name="T33" fmla="*/ 27 h 1431"/>
                <a:gd name="T34" fmla="*/ 909 w 1298"/>
                <a:gd name="T35" fmla="*/ 0 h 1431"/>
                <a:gd name="T36" fmla="*/ 936 w 1298"/>
                <a:gd name="T37" fmla="*/ 0 h 1431"/>
                <a:gd name="T38" fmla="*/ 962 w 1298"/>
                <a:gd name="T39" fmla="*/ 18 h 1431"/>
                <a:gd name="T40" fmla="*/ 989 w 1298"/>
                <a:gd name="T41" fmla="*/ 45 h 1431"/>
                <a:gd name="T42" fmla="*/ 989 w 1298"/>
                <a:gd name="T43" fmla="*/ 45 h 1431"/>
                <a:gd name="T44" fmla="*/ 1077 w 1298"/>
                <a:gd name="T45" fmla="*/ 212 h 1431"/>
                <a:gd name="T46" fmla="*/ 1156 w 1298"/>
                <a:gd name="T47" fmla="*/ 389 h 1431"/>
                <a:gd name="T48" fmla="*/ 1218 w 1298"/>
                <a:gd name="T49" fmla="*/ 574 h 1431"/>
                <a:gd name="T50" fmla="*/ 1253 w 1298"/>
                <a:gd name="T51" fmla="*/ 759 h 1431"/>
                <a:gd name="T52" fmla="*/ 1253 w 1298"/>
                <a:gd name="T53" fmla="*/ 759 h 1431"/>
                <a:gd name="T54" fmla="*/ 1280 w 1298"/>
                <a:gd name="T55" fmla="*/ 980 h 1431"/>
                <a:gd name="T56" fmla="*/ 1297 w 1298"/>
                <a:gd name="T57" fmla="*/ 1209 h 1431"/>
                <a:gd name="T58" fmla="*/ 1297 w 1298"/>
                <a:gd name="T59" fmla="*/ 1209 h 1431"/>
                <a:gd name="T60" fmla="*/ 1297 w 1298"/>
                <a:gd name="T61" fmla="*/ 1262 h 1431"/>
                <a:gd name="T62" fmla="*/ 1297 w 1298"/>
                <a:gd name="T63" fmla="*/ 1315 h 1431"/>
                <a:gd name="T64" fmla="*/ 1280 w 1298"/>
                <a:gd name="T65" fmla="*/ 143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8" h="1431">
                  <a:moveTo>
                    <a:pt x="1280" y="1430"/>
                  </a:moveTo>
                  <a:lnTo>
                    <a:pt x="1280" y="1430"/>
                  </a:lnTo>
                  <a:lnTo>
                    <a:pt x="724" y="1271"/>
                  </a:lnTo>
                  <a:lnTo>
                    <a:pt x="186" y="1112"/>
                  </a:lnTo>
                  <a:lnTo>
                    <a:pt x="186" y="1112"/>
                  </a:lnTo>
                  <a:lnTo>
                    <a:pt x="115" y="1086"/>
                  </a:lnTo>
                  <a:lnTo>
                    <a:pt x="62" y="1042"/>
                  </a:lnTo>
                  <a:lnTo>
                    <a:pt x="18" y="1006"/>
                  </a:lnTo>
                  <a:lnTo>
                    <a:pt x="0" y="954"/>
                  </a:lnTo>
                  <a:lnTo>
                    <a:pt x="0" y="901"/>
                  </a:lnTo>
                  <a:lnTo>
                    <a:pt x="9" y="848"/>
                  </a:lnTo>
                  <a:lnTo>
                    <a:pt x="45" y="795"/>
                  </a:lnTo>
                  <a:lnTo>
                    <a:pt x="97" y="733"/>
                  </a:lnTo>
                  <a:lnTo>
                    <a:pt x="97" y="733"/>
                  </a:lnTo>
                  <a:lnTo>
                    <a:pt x="486" y="380"/>
                  </a:lnTo>
                  <a:lnTo>
                    <a:pt x="874" y="27"/>
                  </a:lnTo>
                  <a:lnTo>
                    <a:pt x="874" y="27"/>
                  </a:lnTo>
                  <a:lnTo>
                    <a:pt x="909" y="0"/>
                  </a:lnTo>
                  <a:lnTo>
                    <a:pt x="936" y="0"/>
                  </a:lnTo>
                  <a:lnTo>
                    <a:pt x="962" y="18"/>
                  </a:lnTo>
                  <a:lnTo>
                    <a:pt x="989" y="45"/>
                  </a:lnTo>
                  <a:lnTo>
                    <a:pt x="989" y="45"/>
                  </a:lnTo>
                  <a:lnTo>
                    <a:pt x="1077" y="212"/>
                  </a:lnTo>
                  <a:lnTo>
                    <a:pt x="1156" y="389"/>
                  </a:lnTo>
                  <a:lnTo>
                    <a:pt x="1218" y="574"/>
                  </a:lnTo>
                  <a:lnTo>
                    <a:pt x="1253" y="759"/>
                  </a:lnTo>
                  <a:lnTo>
                    <a:pt x="1253" y="759"/>
                  </a:lnTo>
                  <a:lnTo>
                    <a:pt x="1280" y="980"/>
                  </a:lnTo>
                  <a:lnTo>
                    <a:pt x="1297" y="1209"/>
                  </a:lnTo>
                  <a:lnTo>
                    <a:pt x="1297" y="1209"/>
                  </a:lnTo>
                  <a:lnTo>
                    <a:pt x="1297" y="1262"/>
                  </a:lnTo>
                  <a:lnTo>
                    <a:pt x="1297" y="1315"/>
                  </a:lnTo>
                  <a:lnTo>
                    <a:pt x="1280" y="14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3" name="Freeform 16"/>
            <p:cNvSpPr>
              <a:spLocks noChangeArrowheads="1"/>
            </p:cNvSpPr>
            <p:nvPr/>
          </p:nvSpPr>
          <p:spPr bwMode="auto">
            <a:xfrm>
              <a:off x="4314825" y="3486150"/>
              <a:ext cx="500063" cy="495300"/>
            </a:xfrm>
            <a:custGeom>
              <a:avLst/>
              <a:gdLst>
                <a:gd name="T0" fmla="*/ 927 w 1387"/>
                <a:gd name="T1" fmla="*/ 1376 h 1377"/>
                <a:gd name="T2" fmla="*/ 927 w 1387"/>
                <a:gd name="T3" fmla="*/ 1376 h 1377"/>
                <a:gd name="T4" fmla="*/ 768 w 1387"/>
                <a:gd name="T5" fmla="*/ 1261 h 1377"/>
                <a:gd name="T6" fmla="*/ 618 w 1387"/>
                <a:gd name="T7" fmla="*/ 1147 h 1377"/>
                <a:gd name="T8" fmla="*/ 486 w 1387"/>
                <a:gd name="T9" fmla="*/ 1014 h 1377"/>
                <a:gd name="T10" fmla="*/ 371 w 1387"/>
                <a:gd name="T11" fmla="*/ 883 h 1377"/>
                <a:gd name="T12" fmla="*/ 256 w 1387"/>
                <a:gd name="T13" fmla="*/ 733 h 1377"/>
                <a:gd name="T14" fmla="*/ 159 w 1387"/>
                <a:gd name="T15" fmla="*/ 574 h 1377"/>
                <a:gd name="T16" fmla="*/ 71 w 1387"/>
                <a:gd name="T17" fmla="*/ 406 h 1377"/>
                <a:gd name="T18" fmla="*/ 0 w 1387"/>
                <a:gd name="T19" fmla="*/ 221 h 1377"/>
                <a:gd name="T20" fmla="*/ 0 w 1387"/>
                <a:gd name="T21" fmla="*/ 221 h 1377"/>
                <a:gd name="T22" fmla="*/ 177 w 1387"/>
                <a:gd name="T23" fmla="*/ 177 h 1377"/>
                <a:gd name="T24" fmla="*/ 345 w 1387"/>
                <a:gd name="T25" fmla="*/ 142 h 1377"/>
                <a:gd name="T26" fmla="*/ 345 w 1387"/>
                <a:gd name="T27" fmla="*/ 142 h 1377"/>
                <a:gd name="T28" fmla="*/ 1156 w 1387"/>
                <a:gd name="T29" fmla="*/ 0 h 1377"/>
                <a:gd name="T30" fmla="*/ 1156 w 1387"/>
                <a:gd name="T31" fmla="*/ 0 h 1377"/>
                <a:gd name="T32" fmla="*/ 1209 w 1387"/>
                <a:gd name="T33" fmla="*/ 0 h 1377"/>
                <a:gd name="T34" fmla="*/ 1253 w 1387"/>
                <a:gd name="T35" fmla="*/ 9 h 1377"/>
                <a:gd name="T36" fmla="*/ 1298 w 1387"/>
                <a:gd name="T37" fmla="*/ 44 h 1377"/>
                <a:gd name="T38" fmla="*/ 1333 w 1387"/>
                <a:gd name="T39" fmla="*/ 80 h 1377"/>
                <a:gd name="T40" fmla="*/ 1368 w 1387"/>
                <a:gd name="T41" fmla="*/ 124 h 1377"/>
                <a:gd name="T42" fmla="*/ 1377 w 1387"/>
                <a:gd name="T43" fmla="*/ 177 h 1377"/>
                <a:gd name="T44" fmla="*/ 1386 w 1387"/>
                <a:gd name="T45" fmla="*/ 230 h 1377"/>
                <a:gd name="T46" fmla="*/ 1368 w 1387"/>
                <a:gd name="T47" fmla="*/ 292 h 1377"/>
                <a:gd name="T48" fmla="*/ 1368 w 1387"/>
                <a:gd name="T49" fmla="*/ 292 h 1377"/>
                <a:gd name="T50" fmla="*/ 1253 w 1387"/>
                <a:gd name="T51" fmla="*/ 592 h 1377"/>
                <a:gd name="T52" fmla="*/ 1130 w 1387"/>
                <a:gd name="T53" fmla="*/ 892 h 1377"/>
                <a:gd name="T54" fmla="*/ 1130 w 1387"/>
                <a:gd name="T55" fmla="*/ 892 h 1377"/>
                <a:gd name="T56" fmla="*/ 927 w 1387"/>
                <a:gd name="T57" fmla="*/ 1376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7" h="1377">
                  <a:moveTo>
                    <a:pt x="927" y="1376"/>
                  </a:moveTo>
                  <a:lnTo>
                    <a:pt x="927" y="1376"/>
                  </a:lnTo>
                  <a:lnTo>
                    <a:pt x="768" y="1261"/>
                  </a:lnTo>
                  <a:lnTo>
                    <a:pt x="618" y="1147"/>
                  </a:lnTo>
                  <a:lnTo>
                    <a:pt x="486" y="1014"/>
                  </a:lnTo>
                  <a:lnTo>
                    <a:pt x="371" y="883"/>
                  </a:lnTo>
                  <a:lnTo>
                    <a:pt x="256" y="733"/>
                  </a:lnTo>
                  <a:lnTo>
                    <a:pt x="159" y="574"/>
                  </a:lnTo>
                  <a:lnTo>
                    <a:pt x="71" y="406"/>
                  </a:lnTo>
                  <a:lnTo>
                    <a:pt x="0" y="221"/>
                  </a:lnTo>
                  <a:lnTo>
                    <a:pt x="0" y="221"/>
                  </a:lnTo>
                  <a:lnTo>
                    <a:pt x="177" y="177"/>
                  </a:lnTo>
                  <a:lnTo>
                    <a:pt x="345" y="142"/>
                  </a:lnTo>
                  <a:lnTo>
                    <a:pt x="345" y="142"/>
                  </a:lnTo>
                  <a:lnTo>
                    <a:pt x="1156" y="0"/>
                  </a:lnTo>
                  <a:lnTo>
                    <a:pt x="1156" y="0"/>
                  </a:lnTo>
                  <a:lnTo>
                    <a:pt x="1209" y="0"/>
                  </a:lnTo>
                  <a:lnTo>
                    <a:pt x="1253" y="9"/>
                  </a:lnTo>
                  <a:lnTo>
                    <a:pt x="1298" y="44"/>
                  </a:lnTo>
                  <a:lnTo>
                    <a:pt x="1333" y="80"/>
                  </a:lnTo>
                  <a:lnTo>
                    <a:pt x="1368" y="124"/>
                  </a:lnTo>
                  <a:lnTo>
                    <a:pt x="1377" y="177"/>
                  </a:lnTo>
                  <a:lnTo>
                    <a:pt x="1386" y="230"/>
                  </a:lnTo>
                  <a:lnTo>
                    <a:pt x="1368" y="292"/>
                  </a:lnTo>
                  <a:lnTo>
                    <a:pt x="1368" y="292"/>
                  </a:lnTo>
                  <a:lnTo>
                    <a:pt x="1253" y="592"/>
                  </a:lnTo>
                  <a:lnTo>
                    <a:pt x="1130" y="892"/>
                  </a:lnTo>
                  <a:lnTo>
                    <a:pt x="1130" y="892"/>
                  </a:lnTo>
                  <a:lnTo>
                    <a:pt x="927" y="137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4" name="Freeform 17"/>
            <p:cNvSpPr>
              <a:spLocks noChangeArrowheads="1"/>
            </p:cNvSpPr>
            <p:nvPr/>
          </p:nvSpPr>
          <p:spPr bwMode="auto">
            <a:xfrm>
              <a:off x="4813300" y="3657600"/>
              <a:ext cx="533400" cy="447675"/>
            </a:xfrm>
            <a:custGeom>
              <a:avLst/>
              <a:gdLst>
                <a:gd name="T0" fmla="*/ 1481 w 1482"/>
                <a:gd name="T1" fmla="*/ 1137 h 1244"/>
                <a:gd name="T2" fmla="*/ 1481 w 1482"/>
                <a:gd name="T3" fmla="*/ 1137 h 1244"/>
                <a:gd name="T4" fmla="*/ 1296 w 1482"/>
                <a:gd name="T5" fmla="*/ 1181 h 1244"/>
                <a:gd name="T6" fmla="*/ 1111 w 1482"/>
                <a:gd name="T7" fmla="*/ 1217 h 1244"/>
                <a:gd name="T8" fmla="*/ 925 w 1482"/>
                <a:gd name="T9" fmla="*/ 1234 h 1244"/>
                <a:gd name="T10" fmla="*/ 741 w 1482"/>
                <a:gd name="T11" fmla="*/ 1243 h 1244"/>
                <a:gd name="T12" fmla="*/ 556 w 1482"/>
                <a:gd name="T13" fmla="*/ 1234 h 1244"/>
                <a:gd name="T14" fmla="*/ 370 w 1482"/>
                <a:gd name="T15" fmla="*/ 1217 h 1244"/>
                <a:gd name="T16" fmla="*/ 185 w 1482"/>
                <a:gd name="T17" fmla="*/ 1173 h 1244"/>
                <a:gd name="T18" fmla="*/ 0 w 1482"/>
                <a:gd name="T19" fmla="*/ 1120 h 1244"/>
                <a:gd name="T20" fmla="*/ 0 w 1482"/>
                <a:gd name="T21" fmla="*/ 1120 h 1244"/>
                <a:gd name="T22" fmla="*/ 264 w 1482"/>
                <a:gd name="T23" fmla="*/ 643 h 1244"/>
                <a:gd name="T24" fmla="*/ 264 w 1482"/>
                <a:gd name="T25" fmla="*/ 643 h 1244"/>
                <a:gd name="T26" fmla="*/ 397 w 1482"/>
                <a:gd name="T27" fmla="*/ 397 h 1244"/>
                <a:gd name="T28" fmla="*/ 467 w 1482"/>
                <a:gd name="T29" fmla="*/ 273 h 1244"/>
                <a:gd name="T30" fmla="*/ 538 w 1482"/>
                <a:gd name="T31" fmla="*/ 150 h 1244"/>
                <a:gd name="T32" fmla="*/ 538 w 1482"/>
                <a:gd name="T33" fmla="*/ 150 h 1244"/>
                <a:gd name="T34" fmla="*/ 573 w 1482"/>
                <a:gd name="T35" fmla="*/ 106 h 1244"/>
                <a:gd name="T36" fmla="*/ 617 w 1482"/>
                <a:gd name="T37" fmla="*/ 62 h 1244"/>
                <a:gd name="T38" fmla="*/ 662 w 1482"/>
                <a:gd name="T39" fmla="*/ 35 h 1244"/>
                <a:gd name="T40" fmla="*/ 714 w 1482"/>
                <a:gd name="T41" fmla="*/ 9 h 1244"/>
                <a:gd name="T42" fmla="*/ 714 w 1482"/>
                <a:gd name="T43" fmla="*/ 9 h 1244"/>
                <a:gd name="T44" fmla="*/ 750 w 1482"/>
                <a:gd name="T45" fmla="*/ 0 h 1244"/>
                <a:gd name="T46" fmla="*/ 785 w 1482"/>
                <a:gd name="T47" fmla="*/ 0 h 1244"/>
                <a:gd name="T48" fmla="*/ 811 w 1482"/>
                <a:gd name="T49" fmla="*/ 0 h 1244"/>
                <a:gd name="T50" fmla="*/ 846 w 1482"/>
                <a:gd name="T51" fmla="*/ 18 h 1244"/>
                <a:gd name="T52" fmla="*/ 899 w 1482"/>
                <a:gd name="T53" fmla="*/ 53 h 1244"/>
                <a:gd name="T54" fmla="*/ 934 w 1482"/>
                <a:gd name="T55" fmla="*/ 115 h 1244"/>
                <a:gd name="T56" fmla="*/ 934 w 1482"/>
                <a:gd name="T57" fmla="*/ 115 h 1244"/>
                <a:gd name="T58" fmla="*/ 1208 w 1482"/>
                <a:gd name="T59" fmla="*/ 590 h 1244"/>
                <a:gd name="T60" fmla="*/ 1472 w 1482"/>
                <a:gd name="T61" fmla="*/ 1076 h 1244"/>
                <a:gd name="T62" fmla="*/ 1472 w 1482"/>
                <a:gd name="T63" fmla="*/ 1076 h 1244"/>
                <a:gd name="T64" fmla="*/ 1481 w 1482"/>
                <a:gd name="T65" fmla="*/ 113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244">
                  <a:moveTo>
                    <a:pt x="1481" y="1137"/>
                  </a:moveTo>
                  <a:lnTo>
                    <a:pt x="1481" y="1137"/>
                  </a:lnTo>
                  <a:lnTo>
                    <a:pt x="1296" y="1181"/>
                  </a:lnTo>
                  <a:lnTo>
                    <a:pt x="1111" y="1217"/>
                  </a:lnTo>
                  <a:lnTo>
                    <a:pt x="925" y="1234"/>
                  </a:lnTo>
                  <a:lnTo>
                    <a:pt x="741" y="1243"/>
                  </a:lnTo>
                  <a:lnTo>
                    <a:pt x="556" y="1234"/>
                  </a:lnTo>
                  <a:lnTo>
                    <a:pt x="370" y="1217"/>
                  </a:lnTo>
                  <a:lnTo>
                    <a:pt x="185" y="1173"/>
                  </a:lnTo>
                  <a:lnTo>
                    <a:pt x="0" y="1120"/>
                  </a:lnTo>
                  <a:lnTo>
                    <a:pt x="0" y="1120"/>
                  </a:lnTo>
                  <a:lnTo>
                    <a:pt x="264" y="643"/>
                  </a:lnTo>
                  <a:lnTo>
                    <a:pt x="264" y="643"/>
                  </a:lnTo>
                  <a:lnTo>
                    <a:pt x="397" y="397"/>
                  </a:lnTo>
                  <a:lnTo>
                    <a:pt x="467" y="273"/>
                  </a:lnTo>
                  <a:lnTo>
                    <a:pt x="538" y="150"/>
                  </a:lnTo>
                  <a:lnTo>
                    <a:pt x="538" y="150"/>
                  </a:lnTo>
                  <a:lnTo>
                    <a:pt x="573" y="106"/>
                  </a:lnTo>
                  <a:lnTo>
                    <a:pt x="617" y="62"/>
                  </a:lnTo>
                  <a:lnTo>
                    <a:pt x="662" y="35"/>
                  </a:lnTo>
                  <a:lnTo>
                    <a:pt x="714" y="9"/>
                  </a:lnTo>
                  <a:lnTo>
                    <a:pt x="714" y="9"/>
                  </a:lnTo>
                  <a:lnTo>
                    <a:pt x="750" y="0"/>
                  </a:lnTo>
                  <a:lnTo>
                    <a:pt x="785" y="0"/>
                  </a:lnTo>
                  <a:lnTo>
                    <a:pt x="811" y="0"/>
                  </a:lnTo>
                  <a:lnTo>
                    <a:pt x="846" y="18"/>
                  </a:lnTo>
                  <a:lnTo>
                    <a:pt x="899" y="53"/>
                  </a:lnTo>
                  <a:lnTo>
                    <a:pt x="934" y="115"/>
                  </a:lnTo>
                  <a:lnTo>
                    <a:pt x="934" y="115"/>
                  </a:lnTo>
                  <a:lnTo>
                    <a:pt x="1208" y="590"/>
                  </a:lnTo>
                  <a:lnTo>
                    <a:pt x="1472" y="1076"/>
                  </a:lnTo>
                  <a:lnTo>
                    <a:pt x="1472" y="1076"/>
                  </a:lnTo>
                  <a:lnTo>
                    <a:pt x="1481" y="11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5" name="Freeform 18"/>
            <p:cNvSpPr>
              <a:spLocks noChangeArrowheads="1"/>
            </p:cNvSpPr>
            <p:nvPr/>
          </p:nvSpPr>
          <p:spPr bwMode="auto">
            <a:xfrm>
              <a:off x="5168900" y="2479675"/>
              <a:ext cx="488950" cy="485775"/>
            </a:xfrm>
            <a:custGeom>
              <a:avLst/>
              <a:gdLst>
                <a:gd name="T0" fmla="*/ 0 w 1360"/>
                <a:gd name="T1" fmla="*/ 0 h 1351"/>
                <a:gd name="T2" fmla="*/ 0 w 1360"/>
                <a:gd name="T3" fmla="*/ 0 h 1351"/>
                <a:gd name="T4" fmla="*/ 194 w 1360"/>
                <a:gd name="T5" fmla="*/ 26 h 1351"/>
                <a:gd name="T6" fmla="*/ 379 w 1360"/>
                <a:gd name="T7" fmla="*/ 70 h 1351"/>
                <a:gd name="T8" fmla="*/ 565 w 1360"/>
                <a:gd name="T9" fmla="*/ 132 h 1351"/>
                <a:gd name="T10" fmla="*/ 732 w 1360"/>
                <a:gd name="T11" fmla="*/ 212 h 1351"/>
                <a:gd name="T12" fmla="*/ 900 w 1360"/>
                <a:gd name="T13" fmla="*/ 300 h 1351"/>
                <a:gd name="T14" fmla="*/ 1059 w 1360"/>
                <a:gd name="T15" fmla="*/ 397 h 1351"/>
                <a:gd name="T16" fmla="*/ 1209 w 1360"/>
                <a:gd name="T17" fmla="*/ 520 h 1351"/>
                <a:gd name="T18" fmla="*/ 1359 w 1360"/>
                <a:gd name="T19" fmla="*/ 644 h 1351"/>
                <a:gd name="T20" fmla="*/ 1359 w 1360"/>
                <a:gd name="T21" fmla="*/ 644 h 1351"/>
                <a:gd name="T22" fmla="*/ 962 w 1360"/>
                <a:gd name="T23" fmla="*/ 926 h 1351"/>
                <a:gd name="T24" fmla="*/ 962 w 1360"/>
                <a:gd name="T25" fmla="*/ 926 h 1351"/>
                <a:gd name="T26" fmla="*/ 679 w 1360"/>
                <a:gd name="T27" fmla="*/ 1129 h 1351"/>
                <a:gd name="T28" fmla="*/ 388 w 1360"/>
                <a:gd name="T29" fmla="*/ 1332 h 1351"/>
                <a:gd name="T30" fmla="*/ 388 w 1360"/>
                <a:gd name="T31" fmla="*/ 1332 h 1351"/>
                <a:gd name="T32" fmla="*/ 344 w 1360"/>
                <a:gd name="T33" fmla="*/ 1350 h 1351"/>
                <a:gd name="T34" fmla="*/ 291 w 1360"/>
                <a:gd name="T35" fmla="*/ 1350 h 1351"/>
                <a:gd name="T36" fmla="*/ 247 w 1360"/>
                <a:gd name="T37" fmla="*/ 1350 h 1351"/>
                <a:gd name="T38" fmla="*/ 203 w 1360"/>
                <a:gd name="T39" fmla="*/ 1332 h 1351"/>
                <a:gd name="T40" fmla="*/ 203 w 1360"/>
                <a:gd name="T41" fmla="*/ 1332 h 1351"/>
                <a:gd name="T42" fmla="*/ 159 w 1360"/>
                <a:gd name="T43" fmla="*/ 1306 h 1351"/>
                <a:gd name="T44" fmla="*/ 124 w 1360"/>
                <a:gd name="T45" fmla="*/ 1262 h 1351"/>
                <a:gd name="T46" fmla="*/ 97 w 1360"/>
                <a:gd name="T47" fmla="*/ 1218 h 1351"/>
                <a:gd name="T48" fmla="*/ 79 w 1360"/>
                <a:gd name="T49" fmla="*/ 1165 h 1351"/>
                <a:gd name="T50" fmla="*/ 79 w 1360"/>
                <a:gd name="T51" fmla="*/ 1165 h 1351"/>
                <a:gd name="T52" fmla="*/ 53 w 1360"/>
                <a:gd name="T53" fmla="*/ 679 h 1351"/>
                <a:gd name="T54" fmla="*/ 27 w 1360"/>
                <a:gd name="T55" fmla="*/ 203 h 1351"/>
                <a:gd name="T56" fmla="*/ 27 w 1360"/>
                <a:gd name="T57" fmla="*/ 203 h 1351"/>
                <a:gd name="T58" fmla="*/ 18 w 1360"/>
                <a:gd name="T59" fmla="*/ 106 h 1351"/>
                <a:gd name="T60" fmla="*/ 0 w 1360"/>
                <a:gd name="T61" fmla="*/ 0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0" h="1351">
                  <a:moveTo>
                    <a:pt x="0" y="0"/>
                  </a:moveTo>
                  <a:lnTo>
                    <a:pt x="0" y="0"/>
                  </a:lnTo>
                  <a:lnTo>
                    <a:pt x="194" y="26"/>
                  </a:lnTo>
                  <a:lnTo>
                    <a:pt x="379" y="70"/>
                  </a:lnTo>
                  <a:lnTo>
                    <a:pt x="565" y="132"/>
                  </a:lnTo>
                  <a:lnTo>
                    <a:pt x="732" y="212"/>
                  </a:lnTo>
                  <a:lnTo>
                    <a:pt x="900" y="300"/>
                  </a:lnTo>
                  <a:lnTo>
                    <a:pt x="1059" y="397"/>
                  </a:lnTo>
                  <a:lnTo>
                    <a:pt x="1209" y="520"/>
                  </a:lnTo>
                  <a:lnTo>
                    <a:pt x="1359" y="644"/>
                  </a:lnTo>
                  <a:lnTo>
                    <a:pt x="1359" y="644"/>
                  </a:lnTo>
                  <a:lnTo>
                    <a:pt x="962" y="926"/>
                  </a:lnTo>
                  <a:lnTo>
                    <a:pt x="962" y="926"/>
                  </a:lnTo>
                  <a:lnTo>
                    <a:pt x="679" y="1129"/>
                  </a:lnTo>
                  <a:lnTo>
                    <a:pt x="388" y="1332"/>
                  </a:lnTo>
                  <a:lnTo>
                    <a:pt x="388" y="1332"/>
                  </a:lnTo>
                  <a:lnTo>
                    <a:pt x="344" y="1350"/>
                  </a:lnTo>
                  <a:lnTo>
                    <a:pt x="291" y="1350"/>
                  </a:lnTo>
                  <a:lnTo>
                    <a:pt x="247" y="1350"/>
                  </a:lnTo>
                  <a:lnTo>
                    <a:pt x="203" y="1332"/>
                  </a:lnTo>
                  <a:lnTo>
                    <a:pt x="203" y="1332"/>
                  </a:lnTo>
                  <a:lnTo>
                    <a:pt x="159" y="1306"/>
                  </a:lnTo>
                  <a:lnTo>
                    <a:pt x="124" y="1262"/>
                  </a:lnTo>
                  <a:lnTo>
                    <a:pt x="97" y="1218"/>
                  </a:lnTo>
                  <a:lnTo>
                    <a:pt x="79" y="1165"/>
                  </a:lnTo>
                  <a:lnTo>
                    <a:pt x="79" y="1165"/>
                  </a:lnTo>
                  <a:lnTo>
                    <a:pt x="53" y="679"/>
                  </a:lnTo>
                  <a:lnTo>
                    <a:pt x="27" y="203"/>
                  </a:lnTo>
                  <a:lnTo>
                    <a:pt x="27" y="203"/>
                  </a:lnTo>
                  <a:lnTo>
                    <a:pt x="18" y="10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6" name="Freeform 19"/>
            <p:cNvSpPr>
              <a:spLocks noChangeArrowheads="1"/>
            </p:cNvSpPr>
            <p:nvPr/>
          </p:nvSpPr>
          <p:spPr bwMode="auto">
            <a:xfrm>
              <a:off x="4937125" y="3149600"/>
              <a:ext cx="292100" cy="285750"/>
            </a:xfrm>
            <a:custGeom>
              <a:avLst/>
              <a:gdLst>
                <a:gd name="T0" fmla="*/ 397 w 812"/>
                <a:gd name="T1" fmla="*/ 0 h 795"/>
                <a:gd name="T2" fmla="*/ 397 w 812"/>
                <a:gd name="T3" fmla="*/ 0 h 795"/>
                <a:gd name="T4" fmla="*/ 520 w 812"/>
                <a:gd name="T5" fmla="*/ 9 h 795"/>
                <a:gd name="T6" fmla="*/ 572 w 812"/>
                <a:gd name="T7" fmla="*/ 18 h 795"/>
                <a:gd name="T8" fmla="*/ 590 w 812"/>
                <a:gd name="T9" fmla="*/ 35 h 795"/>
                <a:gd name="T10" fmla="*/ 608 w 812"/>
                <a:gd name="T11" fmla="*/ 44 h 795"/>
                <a:gd name="T12" fmla="*/ 608 w 812"/>
                <a:gd name="T13" fmla="*/ 44 h 795"/>
                <a:gd name="T14" fmla="*/ 670 w 812"/>
                <a:gd name="T15" fmla="*/ 106 h 795"/>
                <a:gd name="T16" fmla="*/ 731 w 812"/>
                <a:gd name="T17" fmla="*/ 176 h 795"/>
                <a:gd name="T18" fmla="*/ 775 w 812"/>
                <a:gd name="T19" fmla="*/ 247 h 795"/>
                <a:gd name="T20" fmla="*/ 793 w 812"/>
                <a:gd name="T21" fmla="*/ 291 h 795"/>
                <a:gd name="T22" fmla="*/ 802 w 812"/>
                <a:gd name="T23" fmla="*/ 326 h 795"/>
                <a:gd name="T24" fmla="*/ 802 w 812"/>
                <a:gd name="T25" fmla="*/ 326 h 795"/>
                <a:gd name="T26" fmla="*/ 811 w 812"/>
                <a:gd name="T27" fmla="*/ 371 h 795"/>
                <a:gd name="T28" fmla="*/ 811 w 812"/>
                <a:gd name="T29" fmla="*/ 415 h 795"/>
                <a:gd name="T30" fmla="*/ 793 w 812"/>
                <a:gd name="T31" fmla="*/ 503 h 795"/>
                <a:gd name="T32" fmla="*/ 758 w 812"/>
                <a:gd name="T33" fmla="*/ 582 h 795"/>
                <a:gd name="T34" fmla="*/ 714 w 812"/>
                <a:gd name="T35" fmla="*/ 653 h 795"/>
                <a:gd name="T36" fmla="*/ 714 w 812"/>
                <a:gd name="T37" fmla="*/ 653 h 795"/>
                <a:gd name="T38" fmla="*/ 652 w 812"/>
                <a:gd name="T39" fmla="*/ 715 h 795"/>
                <a:gd name="T40" fmla="*/ 572 w 812"/>
                <a:gd name="T41" fmla="*/ 759 h 795"/>
                <a:gd name="T42" fmla="*/ 493 w 812"/>
                <a:gd name="T43" fmla="*/ 785 h 795"/>
                <a:gd name="T44" fmla="*/ 406 w 812"/>
                <a:gd name="T45" fmla="*/ 794 h 795"/>
                <a:gd name="T46" fmla="*/ 406 w 812"/>
                <a:gd name="T47" fmla="*/ 794 h 795"/>
                <a:gd name="T48" fmla="*/ 318 w 812"/>
                <a:gd name="T49" fmla="*/ 785 h 795"/>
                <a:gd name="T50" fmla="*/ 238 w 812"/>
                <a:gd name="T51" fmla="*/ 759 h 795"/>
                <a:gd name="T52" fmla="*/ 159 w 812"/>
                <a:gd name="T53" fmla="*/ 715 h 795"/>
                <a:gd name="T54" fmla="*/ 88 w 812"/>
                <a:gd name="T55" fmla="*/ 653 h 795"/>
                <a:gd name="T56" fmla="*/ 88 w 812"/>
                <a:gd name="T57" fmla="*/ 653 h 795"/>
                <a:gd name="T58" fmla="*/ 70 w 812"/>
                <a:gd name="T59" fmla="*/ 626 h 795"/>
                <a:gd name="T60" fmla="*/ 44 w 812"/>
                <a:gd name="T61" fmla="*/ 591 h 795"/>
                <a:gd name="T62" fmla="*/ 18 w 812"/>
                <a:gd name="T63" fmla="*/ 503 h 795"/>
                <a:gd name="T64" fmla="*/ 0 w 812"/>
                <a:gd name="T65" fmla="*/ 415 h 795"/>
                <a:gd name="T66" fmla="*/ 9 w 812"/>
                <a:gd name="T67" fmla="*/ 335 h 795"/>
                <a:gd name="T68" fmla="*/ 9 w 812"/>
                <a:gd name="T69" fmla="*/ 335 h 795"/>
                <a:gd name="T70" fmla="*/ 18 w 812"/>
                <a:gd name="T71" fmla="*/ 300 h 795"/>
                <a:gd name="T72" fmla="*/ 35 w 812"/>
                <a:gd name="T73" fmla="*/ 256 h 795"/>
                <a:gd name="T74" fmla="*/ 79 w 812"/>
                <a:gd name="T75" fmla="*/ 185 h 795"/>
                <a:gd name="T76" fmla="*/ 132 w 812"/>
                <a:gd name="T77" fmla="*/ 115 h 795"/>
                <a:gd name="T78" fmla="*/ 194 w 812"/>
                <a:gd name="T79" fmla="*/ 53 h 795"/>
                <a:gd name="T80" fmla="*/ 194 w 812"/>
                <a:gd name="T81" fmla="*/ 53 h 795"/>
                <a:gd name="T82" fmla="*/ 212 w 812"/>
                <a:gd name="T83" fmla="*/ 35 h 795"/>
                <a:gd name="T84" fmla="*/ 238 w 812"/>
                <a:gd name="T85" fmla="*/ 26 h 795"/>
                <a:gd name="T86" fmla="*/ 291 w 812"/>
                <a:gd name="T87" fmla="*/ 9 h 795"/>
                <a:gd name="T88" fmla="*/ 397 w 812"/>
                <a:gd name="T89"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2" h="795">
                  <a:moveTo>
                    <a:pt x="397" y="0"/>
                  </a:moveTo>
                  <a:lnTo>
                    <a:pt x="397" y="0"/>
                  </a:lnTo>
                  <a:lnTo>
                    <a:pt x="520" y="9"/>
                  </a:lnTo>
                  <a:lnTo>
                    <a:pt x="572" y="18"/>
                  </a:lnTo>
                  <a:lnTo>
                    <a:pt x="590" y="35"/>
                  </a:lnTo>
                  <a:lnTo>
                    <a:pt x="608" y="44"/>
                  </a:lnTo>
                  <a:lnTo>
                    <a:pt x="608" y="44"/>
                  </a:lnTo>
                  <a:lnTo>
                    <a:pt x="670" y="106"/>
                  </a:lnTo>
                  <a:lnTo>
                    <a:pt x="731" y="176"/>
                  </a:lnTo>
                  <a:lnTo>
                    <a:pt x="775" y="247"/>
                  </a:lnTo>
                  <a:lnTo>
                    <a:pt x="793" y="291"/>
                  </a:lnTo>
                  <a:lnTo>
                    <a:pt x="802" y="326"/>
                  </a:lnTo>
                  <a:lnTo>
                    <a:pt x="802" y="326"/>
                  </a:lnTo>
                  <a:lnTo>
                    <a:pt x="811" y="371"/>
                  </a:lnTo>
                  <a:lnTo>
                    <a:pt x="811" y="415"/>
                  </a:lnTo>
                  <a:lnTo>
                    <a:pt x="793" y="503"/>
                  </a:lnTo>
                  <a:lnTo>
                    <a:pt x="758" y="582"/>
                  </a:lnTo>
                  <a:lnTo>
                    <a:pt x="714" y="653"/>
                  </a:lnTo>
                  <a:lnTo>
                    <a:pt x="714" y="653"/>
                  </a:lnTo>
                  <a:lnTo>
                    <a:pt x="652" y="715"/>
                  </a:lnTo>
                  <a:lnTo>
                    <a:pt x="572" y="759"/>
                  </a:lnTo>
                  <a:lnTo>
                    <a:pt x="493" y="785"/>
                  </a:lnTo>
                  <a:lnTo>
                    <a:pt x="406" y="794"/>
                  </a:lnTo>
                  <a:lnTo>
                    <a:pt x="406" y="794"/>
                  </a:lnTo>
                  <a:lnTo>
                    <a:pt x="318" y="785"/>
                  </a:lnTo>
                  <a:lnTo>
                    <a:pt x="238" y="759"/>
                  </a:lnTo>
                  <a:lnTo>
                    <a:pt x="159" y="715"/>
                  </a:lnTo>
                  <a:lnTo>
                    <a:pt x="88" y="653"/>
                  </a:lnTo>
                  <a:lnTo>
                    <a:pt x="88" y="653"/>
                  </a:lnTo>
                  <a:lnTo>
                    <a:pt x="70" y="626"/>
                  </a:lnTo>
                  <a:lnTo>
                    <a:pt x="44" y="591"/>
                  </a:lnTo>
                  <a:lnTo>
                    <a:pt x="18" y="503"/>
                  </a:lnTo>
                  <a:lnTo>
                    <a:pt x="0" y="415"/>
                  </a:lnTo>
                  <a:lnTo>
                    <a:pt x="9" y="335"/>
                  </a:lnTo>
                  <a:lnTo>
                    <a:pt x="9" y="335"/>
                  </a:lnTo>
                  <a:lnTo>
                    <a:pt x="18" y="300"/>
                  </a:lnTo>
                  <a:lnTo>
                    <a:pt x="35" y="256"/>
                  </a:lnTo>
                  <a:lnTo>
                    <a:pt x="79" y="185"/>
                  </a:lnTo>
                  <a:lnTo>
                    <a:pt x="132" y="115"/>
                  </a:lnTo>
                  <a:lnTo>
                    <a:pt x="194" y="53"/>
                  </a:lnTo>
                  <a:lnTo>
                    <a:pt x="194" y="53"/>
                  </a:lnTo>
                  <a:lnTo>
                    <a:pt x="212" y="35"/>
                  </a:lnTo>
                  <a:lnTo>
                    <a:pt x="238" y="26"/>
                  </a:lnTo>
                  <a:lnTo>
                    <a:pt x="291" y="9"/>
                  </a:lnTo>
                  <a:lnTo>
                    <a:pt x="3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grpSp>
        <p:nvGrpSpPr>
          <p:cNvPr id="4" name="Group 3"/>
          <p:cNvGrpSpPr/>
          <p:nvPr/>
        </p:nvGrpSpPr>
        <p:grpSpPr>
          <a:xfrm>
            <a:off x="9620726" y="2338791"/>
            <a:ext cx="1848567" cy="739464"/>
            <a:chOff x="6534640" y="2251201"/>
            <a:chExt cx="1812485" cy="725031"/>
          </a:xfrm>
        </p:grpSpPr>
        <p:grpSp>
          <p:nvGrpSpPr>
            <p:cNvPr id="32" name="Group 31"/>
            <p:cNvGrpSpPr/>
            <p:nvPr/>
          </p:nvGrpSpPr>
          <p:grpSpPr>
            <a:xfrm>
              <a:off x="6534640" y="2251201"/>
              <a:ext cx="881620" cy="693398"/>
              <a:chOff x="6529388" y="2047876"/>
              <a:chExt cx="1435100" cy="1128712"/>
            </a:xfrm>
            <a:solidFill>
              <a:srgbClr val="001F54"/>
            </a:solidFill>
          </p:grpSpPr>
          <p:sp>
            <p:nvSpPr>
              <p:cNvPr id="247" name="Freeform 33"/>
              <p:cNvSpPr>
                <a:spLocks/>
              </p:cNvSpPr>
              <p:nvPr/>
            </p:nvSpPr>
            <p:spPr bwMode="auto">
              <a:xfrm>
                <a:off x="7742238" y="2052638"/>
                <a:ext cx="222250" cy="1123950"/>
              </a:xfrm>
              <a:custGeom>
                <a:avLst/>
                <a:gdLst>
                  <a:gd name="T0" fmla="*/ 0 w 52"/>
                  <a:gd name="T1" fmla="*/ 263 h 263"/>
                  <a:gd name="T2" fmla="*/ 0 w 52"/>
                  <a:gd name="T3" fmla="*/ 246 h 263"/>
                  <a:gd name="T4" fmla="*/ 9 w 52"/>
                  <a:gd name="T5" fmla="*/ 246 h 263"/>
                  <a:gd name="T6" fmla="*/ 15 w 52"/>
                  <a:gd name="T7" fmla="*/ 243 h 263"/>
                  <a:gd name="T8" fmla="*/ 18 w 52"/>
                  <a:gd name="T9" fmla="*/ 237 h 263"/>
                  <a:gd name="T10" fmla="*/ 18 w 52"/>
                  <a:gd name="T11" fmla="*/ 148 h 263"/>
                  <a:gd name="T12" fmla="*/ 24 w 52"/>
                  <a:gd name="T13" fmla="*/ 132 h 263"/>
                  <a:gd name="T14" fmla="*/ 25 w 52"/>
                  <a:gd name="T15" fmla="*/ 131 h 263"/>
                  <a:gd name="T16" fmla="*/ 24 w 52"/>
                  <a:gd name="T17" fmla="*/ 130 h 263"/>
                  <a:gd name="T18" fmla="*/ 18 w 52"/>
                  <a:gd name="T19" fmla="*/ 114 h 263"/>
                  <a:gd name="T20" fmla="*/ 18 w 52"/>
                  <a:gd name="T21" fmla="*/ 25 h 263"/>
                  <a:gd name="T22" fmla="*/ 15 w 52"/>
                  <a:gd name="T23" fmla="*/ 19 h 263"/>
                  <a:gd name="T24" fmla="*/ 13 w 52"/>
                  <a:gd name="T25" fmla="*/ 17 h 263"/>
                  <a:gd name="T26" fmla="*/ 9 w 52"/>
                  <a:gd name="T27" fmla="*/ 16 h 263"/>
                  <a:gd name="T28" fmla="*/ 0 w 52"/>
                  <a:gd name="T29" fmla="*/ 16 h 263"/>
                  <a:gd name="T30" fmla="*/ 0 w 52"/>
                  <a:gd name="T31" fmla="*/ 0 h 263"/>
                  <a:gd name="T32" fmla="*/ 9 w 52"/>
                  <a:gd name="T33" fmla="*/ 0 h 263"/>
                  <a:gd name="T34" fmla="*/ 19 w 52"/>
                  <a:gd name="T35" fmla="*/ 2 h 263"/>
                  <a:gd name="T36" fmla="*/ 27 w 52"/>
                  <a:gd name="T37" fmla="*/ 7 h 263"/>
                  <a:gd name="T38" fmla="*/ 35 w 52"/>
                  <a:gd name="T39" fmla="*/ 25 h 263"/>
                  <a:gd name="T40" fmla="*/ 35 w 52"/>
                  <a:gd name="T41" fmla="*/ 114 h 263"/>
                  <a:gd name="T42" fmla="*/ 37 w 52"/>
                  <a:gd name="T43" fmla="*/ 120 h 263"/>
                  <a:gd name="T44" fmla="*/ 43 w 52"/>
                  <a:gd name="T45" fmla="*/ 123 h 263"/>
                  <a:gd name="T46" fmla="*/ 52 w 52"/>
                  <a:gd name="T47" fmla="*/ 123 h 263"/>
                  <a:gd name="T48" fmla="*/ 52 w 52"/>
                  <a:gd name="T49" fmla="*/ 139 h 263"/>
                  <a:gd name="T50" fmla="*/ 43 w 52"/>
                  <a:gd name="T51" fmla="*/ 139 h 263"/>
                  <a:gd name="T52" fmla="*/ 37 w 52"/>
                  <a:gd name="T53" fmla="*/ 142 h 263"/>
                  <a:gd name="T54" fmla="*/ 35 w 52"/>
                  <a:gd name="T55" fmla="*/ 148 h 263"/>
                  <a:gd name="T56" fmla="*/ 35 w 52"/>
                  <a:gd name="T57" fmla="*/ 237 h 263"/>
                  <a:gd name="T58" fmla="*/ 27 w 52"/>
                  <a:gd name="T59" fmla="*/ 255 h 263"/>
                  <a:gd name="T60" fmla="*/ 9 w 52"/>
                  <a:gd name="T61" fmla="*/ 263 h 263"/>
                  <a:gd name="T62" fmla="*/ 0 w 52"/>
                  <a:gd name="T6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63">
                    <a:moveTo>
                      <a:pt x="0" y="263"/>
                    </a:moveTo>
                    <a:cubicBezTo>
                      <a:pt x="0" y="246"/>
                      <a:pt x="0" y="246"/>
                      <a:pt x="0" y="246"/>
                    </a:cubicBezTo>
                    <a:cubicBezTo>
                      <a:pt x="9" y="246"/>
                      <a:pt x="9" y="246"/>
                      <a:pt x="9" y="246"/>
                    </a:cubicBezTo>
                    <a:cubicBezTo>
                      <a:pt x="12" y="246"/>
                      <a:pt x="14" y="245"/>
                      <a:pt x="15" y="243"/>
                    </a:cubicBezTo>
                    <a:cubicBezTo>
                      <a:pt x="17" y="242"/>
                      <a:pt x="18" y="240"/>
                      <a:pt x="18" y="237"/>
                    </a:cubicBezTo>
                    <a:cubicBezTo>
                      <a:pt x="18" y="148"/>
                      <a:pt x="18" y="148"/>
                      <a:pt x="18" y="148"/>
                    </a:cubicBezTo>
                    <a:cubicBezTo>
                      <a:pt x="18" y="143"/>
                      <a:pt x="20" y="137"/>
                      <a:pt x="24" y="132"/>
                    </a:cubicBezTo>
                    <a:cubicBezTo>
                      <a:pt x="25" y="131"/>
                      <a:pt x="25" y="131"/>
                      <a:pt x="25" y="131"/>
                    </a:cubicBezTo>
                    <a:cubicBezTo>
                      <a:pt x="24" y="130"/>
                      <a:pt x="24" y="130"/>
                      <a:pt x="24" y="130"/>
                    </a:cubicBezTo>
                    <a:cubicBezTo>
                      <a:pt x="20" y="125"/>
                      <a:pt x="18" y="120"/>
                      <a:pt x="18" y="114"/>
                    </a:cubicBezTo>
                    <a:cubicBezTo>
                      <a:pt x="18" y="25"/>
                      <a:pt x="18" y="25"/>
                      <a:pt x="18" y="25"/>
                    </a:cubicBezTo>
                    <a:cubicBezTo>
                      <a:pt x="18" y="23"/>
                      <a:pt x="17" y="21"/>
                      <a:pt x="15" y="19"/>
                    </a:cubicBezTo>
                    <a:cubicBezTo>
                      <a:pt x="15" y="18"/>
                      <a:pt x="14" y="18"/>
                      <a:pt x="13" y="17"/>
                    </a:cubicBezTo>
                    <a:cubicBezTo>
                      <a:pt x="12" y="17"/>
                      <a:pt x="11" y="16"/>
                      <a:pt x="9" y="16"/>
                    </a:cubicBezTo>
                    <a:cubicBezTo>
                      <a:pt x="0" y="16"/>
                      <a:pt x="0" y="16"/>
                      <a:pt x="0" y="16"/>
                    </a:cubicBezTo>
                    <a:cubicBezTo>
                      <a:pt x="0" y="0"/>
                      <a:pt x="0" y="0"/>
                      <a:pt x="0" y="0"/>
                    </a:cubicBezTo>
                    <a:cubicBezTo>
                      <a:pt x="9" y="0"/>
                      <a:pt x="9" y="0"/>
                      <a:pt x="9" y="0"/>
                    </a:cubicBezTo>
                    <a:cubicBezTo>
                      <a:pt x="12" y="0"/>
                      <a:pt x="16" y="0"/>
                      <a:pt x="19" y="2"/>
                    </a:cubicBezTo>
                    <a:cubicBezTo>
                      <a:pt x="22" y="3"/>
                      <a:pt x="25" y="5"/>
                      <a:pt x="27" y="7"/>
                    </a:cubicBezTo>
                    <a:cubicBezTo>
                      <a:pt x="32" y="12"/>
                      <a:pt x="35" y="18"/>
                      <a:pt x="35" y="25"/>
                    </a:cubicBezTo>
                    <a:cubicBezTo>
                      <a:pt x="35" y="114"/>
                      <a:pt x="35" y="114"/>
                      <a:pt x="35" y="114"/>
                    </a:cubicBezTo>
                    <a:cubicBezTo>
                      <a:pt x="35" y="117"/>
                      <a:pt x="36" y="119"/>
                      <a:pt x="37" y="120"/>
                    </a:cubicBezTo>
                    <a:cubicBezTo>
                      <a:pt x="39" y="122"/>
                      <a:pt x="41" y="123"/>
                      <a:pt x="43" y="123"/>
                    </a:cubicBezTo>
                    <a:cubicBezTo>
                      <a:pt x="52" y="123"/>
                      <a:pt x="52" y="123"/>
                      <a:pt x="52" y="123"/>
                    </a:cubicBezTo>
                    <a:cubicBezTo>
                      <a:pt x="52" y="139"/>
                      <a:pt x="52" y="139"/>
                      <a:pt x="52" y="139"/>
                    </a:cubicBezTo>
                    <a:cubicBezTo>
                      <a:pt x="43" y="139"/>
                      <a:pt x="43" y="139"/>
                      <a:pt x="43" y="139"/>
                    </a:cubicBezTo>
                    <a:cubicBezTo>
                      <a:pt x="41" y="139"/>
                      <a:pt x="39" y="140"/>
                      <a:pt x="37" y="142"/>
                    </a:cubicBezTo>
                    <a:cubicBezTo>
                      <a:pt x="36" y="144"/>
                      <a:pt x="35" y="146"/>
                      <a:pt x="35" y="148"/>
                    </a:cubicBezTo>
                    <a:cubicBezTo>
                      <a:pt x="35" y="237"/>
                      <a:pt x="35" y="237"/>
                      <a:pt x="35" y="237"/>
                    </a:cubicBezTo>
                    <a:cubicBezTo>
                      <a:pt x="35" y="244"/>
                      <a:pt x="32" y="250"/>
                      <a:pt x="27" y="255"/>
                    </a:cubicBezTo>
                    <a:cubicBezTo>
                      <a:pt x="23" y="260"/>
                      <a:pt x="16" y="263"/>
                      <a:pt x="9" y="263"/>
                    </a:cubicBezTo>
                    <a:lnTo>
                      <a:pt x="0"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8" name="Freeform 34"/>
              <p:cNvSpPr>
                <a:spLocks noEditPoints="1"/>
              </p:cNvSpPr>
              <p:nvPr/>
            </p:nvSpPr>
            <p:spPr bwMode="auto">
              <a:xfrm>
                <a:off x="6840538" y="2143125"/>
                <a:ext cx="803275" cy="866775"/>
              </a:xfrm>
              <a:custGeom>
                <a:avLst/>
                <a:gdLst>
                  <a:gd name="T0" fmla="*/ 132 w 188"/>
                  <a:gd name="T1" fmla="*/ 201 h 203"/>
                  <a:gd name="T2" fmla="*/ 129 w 188"/>
                  <a:gd name="T3" fmla="*/ 153 h 203"/>
                  <a:gd name="T4" fmla="*/ 138 w 188"/>
                  <a:gd name="T5" fmla="*/ 144 h 203"/>
                  <a:gd name="T6" fmla="*/ 150 w 188"/>
                  <a:gd name="T7" fmla="*/ 125 h 203"/>
                  <a:gd name="T8" fmla="*/ 143 w 188"/>
                  <a:gd name="T9" fmla="*/ 116 h 203"/>
                  <a:gd name="T10" fmla="*/ 95 w 188"/>
                  <a:gd name="T11" fmla="*/ 103 h 203"/>
                  <a:gd name="T12" fmla="*/ 93 w 188"/>
                  <a:gd name="T13" fmla="*/ 103 h 203"/>
                  <a:gd name="T14" fmla="*/ 46 w 188"/>
                  <a:gd name="T15" fmla="*/ 116 h 203"/>
                  <a:gd name="T16" fmla="*/ 39 w 188"/>
                  <a:gd name="T17" fmla="*/ 125 h 203"/>
                  <a:gd name="T18" fmla="*/ 50 w 188"/>
                  <a:gd name="T19" fmla="*/ 144 h 203"/>
                  <a:gd name="T20" fmla="*/ 56 w 188"/>
                  <a:gd name="T21" fmla="*/ 146 h 203"/>
                  <a:gd name="T22" fmla="*/ 59 w 188"/>
                  <a:gd name="T23" fmla="*/ 194 h 203"/>
                  <a:gd name="T24" fmla="*/ 50 w 188"/>
                  <a:gd name="T25" fmla="*/ 203 h 203"/>
                  <a:gd name="T26" fmla="*/ 2 w 188"/>
                  <a:gd name="T27" fmla="*/ 201 h 203"/>
                  <a:gd name="T28" fmla="*/ 0 w 188"/>
                  <a:gd name="T29" fmla="*/ 153 h 203"/>
                  <a:gd name="T30" fmla="*/ 9 w 188"/>
                  <a:gd name="T31" fmla="*/ 144 h 203"/>
                  <a:gd name="T32" fmla="*/ 22 w 188"/>
                  <a:gd name="T33" fmla="*/ 125 h 203"/>
                  <a:gd name="T34" fmla="*/ 42 w 188"/>
                  <a:gd name="T35" fmla="*/ 100 h 203"/>
                  <a:gd name="T36" fmla="*/ 84 w 188"/>
                  <a:gd name="T37" fmla="*/ 88 h 203"/>
                  <a:gd name="T38" fmla="*/ 86 w 188"/>
                  <a:gd name="T39" fmla="*/ 62 h 203"/>
                  <a:gd name="T40" fmla="*/ 65 w 188"/>
                  <a:gd name="T41" fmla="*/ 59 h 203"/>
                  <a:gd name="T42" fmla="*/ 62 w 188"/>
                  <a:gd name="T43" fmla="*/ 10 h 203"/>
                  <a:gd name="T44" fmla="*/ 73 w 188"/>
                  <a:gd name="T45" fmla="*/ 0 h 203"/>
                  <a:gd name="T46" fmla="*/ 117 w 188"/>
                  <a:gd name="T47" fmla="*/ 1 h 203"/>
                  <a:gd name="T48" fmla="*/ 124 w 188"/>
                  <a:gd name="T49" fmla="*/ 10 h 203"/>
                  <a:gd name="T50" fmla="*/ 121 w 188"/>
                  <a:gd name="T51" fmla="*/ 59 h 203"/>
                  <a:gd name="T52" fmla="*/ 102 w 188"/>
                  <a:gd name="T53" fmla="*/ 62 h 203"/>
                  <a:gd name="T54" fmla="*/ 104 w 188"/>
                  <a:gd name="T55" fmla="*/ 88 h 203"/>
                  <a:gd name="T56" fmla="*/ 146 w 188"/>
                  <a:gd name="T57" fmla="*/ 100 h 203"/>
                  <a:gd name="T58" fmla="*/ 166 w 188"/>
                  <a:gd name="T59" fmla="*/ 125 h 203"/>
                  <a:gd name="T60" fmla="*/ 179 w 188"/>
                  <a:gd name="T61" fmla="*/ 144 h 203"/>
                  <a:gd name="T62" fmla="*/ 185 w 188"/>
                  <a:gd name="T63" fmla="*/ 146 h 203"/>
                  <a:gd name="T64" fmla="*/ 188 w 188"/>
                  <a:gd name="T65" fmla="*/ 194 h 203"/>
                  <a:gd name="T66" fmla="*/ 179 w 188"/>
                  <a:gd name="T67" fmla="*/ 203 h 203"/>
                  <a:gd name="T68" fmla="*/ 144 w 188"/>
                  <a:gd name="T69" fmla="*/ 188 h 203"/>
                  <a:gd name="T70" fmla="*/ 173 w 188"/>
                  <a:gd name="T71" fmla="*/ 159 h 203"/>
                  <a:gd name="T72" fmla="*/ 144 w 188"/>
                  <a:gd name="T73" fmla="*/ 188 h 203"/>
                  <a:gd name="T74" fmla="*/ 43 w 188"/>
                  <a:gd name="T75" fmla="*/ 188 h 203"/>
                  <a:gd name="T76" fmla="*/ 15 w 188"/>
                  <a:gd name="T77" fmla="*/ 159 h 203"/>
                  <a:gd name="T78" fmla="*/ 79 w 188"/>
                  <a:gd name="T79" fmla="*/ 45 h 203"/>
                  <a:gd name="T80" fmla="*/ 107 w 188"/>
                  <a:gd name="T81" fmla="*/ 16 h 203"/>
                  <a:gd name="T82" fmla="*/ 79 w 188"/>
                  <a:gd name="T83" fmla="*/ 4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3">
                    <a:moveTo>
                      <a:pt x="138" y="203"/>
                    </a:moveTo>
                    <a:cubicBezTo>
                      <a:pt x="135" y="203"/>
                      <a:pt x="133" y="202"/>
                      <a:pt x="132" y="201"/>
                    </a:cubicBezTo>
                    <a:cubicBezTo>
                      <a:pt x="130" y="199"/>
                      <a:pt x="129" y="196"/>
                      <a:pt x="129" y="194"/>
                    </a:cubicBezTo>
                    <a:cubicBezTo>
                      <a:pt x="129" y="153"/>
                      <a:pt x="129" y="153"/>
                      <a:pt x="129" y="153"/>
                    </a:cubicBezTo>
                    <a:cubicBezTo>
                      <a:pt x="129" y="150"/>
                      <a:pt x="130" y="148"/>
                      <a:pt x="132" y="146"/>
                    </a:cubicBezTo>
                    <a:cubicBezTo>
                      <a:pt x="133" y="145"/>
                      <a:pt x="135" y="144"/>
                      <a:pt x="138" y="144"/>
                    </a:cubicBezTo>
                    <a:cubicBezTo>
                      <a:pt x="150" y="144"/>
                      <a:pt x="150" y="144"/>
                      <a:pt x="150" y="144"/>
                    </a:cubicBezTo>
                    <a:cubicBezTo>
                      <a:pt x="150" y="125"/>
                      <a:pt x="150" y="125"/>
                      <a:pt x="150" y="125"/>
                    </a:cubicBezTo>
                    <a:cubicBezTo>
                      <a:pt x="150" y="123"/>
                      <a:pt x="149" y="121"/>
                      <a:pt x="147" y="120"/>
                    </a:cubicBezTo>
                    <a:cubicBezTo>
                      <a:pt x="146" y="118"/>
                      <a:pt x="145" y="117"/>
                      <a:pt x="143" y="116"/>
                    </a:cubicBezTo>
                    <a:cubicBezTo>
                      <a:pt x="106" y="108"/>
                      <a:pt x="106" y="108"/>
                      <a:pt x="106" y="108"/>
                    </a:cubicBezTo>
                    <a:cubicBezTo>
                      <a:pt x="102" y="107"/>
                      <a:pt x="98" y="105"/>
                      <a:pt x="95" y="103"/>
                    </a:cubicBezTo>
                    <a:cubicBezTo>
                      <a:pt x="94" y="102"/>
                      <a:pt x="94" y="102"/>
                      <a:pt x="94" y="102"/>
                    </a:cubicBezTo>
                    <a:cubicBezTo>
                      <a:pt x="93" y="103"/>
                      <a:pt x="93" y="103"/>
                      <a:pt x="93" y="103"/>
                    </a:cubicBezTo>
                    <a:cubicBezTo>
                      <a:pt x="90" y="105"/>
                      <a:pt x="87" y="107"/>
                      <a:pt x="83" y="108"/>
                    </a:cubicBezTo>
                    <a:cubicBezTo>
                      <a:pt x="46" y="116"/>
                      <a:pt x="46" y="116"/>
                      <a:pt x="46" y="116"/>
                    </a:cubicBezTo>
                    <a:cubicBezTo>
                      <a:pt x="43" y="117"/>
                      <a:pt x="42" y="118"/>
                      <a:pt x="41" y="120"/>
                    </a:cubicBezTo>
                    <a:cubicBezTo>
                      <a:pt x="39" y="121"/>
                      <a:pt x="39" y="123"/>
                      <a:pt x="39" y="125"/>
                    </a:cubicBezTo>
                    <a:cubicBezTo>
                      <a:pt x="39" y="144"/>
                      <a:pt x="39" y="144"/>
                      <a:pt x="39" y="144"/>
                    </a:cubicBezTo>
                    <a:cubicBezTo>
                      <a:pt x="50" y="144"/>
                      <a:pt x="50" y="144"/>
                      <a:pt x="50" y="144"/>
                    </a:cubicBezTo>
                    <a:cubicBezTo>
                      <a:pt x="51" y="144"/>
                      <a:pt x="52" y="144"/>
                      <a:pt x="53" y="144"/>
                    </a:cubicBezTo>
                    <a:cubicBezTo>
                      <a:pt x="54" y="145"/>
                      <a:pt x="55" y="146"/>
                      <a:pt x="56" y="146"/>
                    </a:cubicBezTo>
                    <a:cubicBezTo>
                      <a:pt x="58" y="148"/>
                      <a:pt x="59" y="150"/>
                      <a:pt x="59" y="153"/>
                    </a:cubicBezTo>
                    <a:cubicBezTo>
                      <a:pt x="59" y="194"/>
                      <a:pt x="59" y="194"/>
                      <a:pt x="59" y="194"/>
                    </a:cubicBezTo>
                    <a:cubicBezTo>
                      <a:pt x="59" y="197"/>
                      <a:pt x="58" y="199"/>
                      <a:pt x="56" y="201"/>
                    </a:cubicBezTo>
                    <a:cubicBezTo>
                      <a:pt x="54" y="203"/>
                      <a:pt x="52" y="203"/>
                      <a:pt x="50" y="203"/>
                    </a:cubicBezTo>
                    <a:cubicBezTo>
                      <a:pt x="9" y="203"/>
                      <a:pt x="9" y="203"/>
                      <a:pt x="9" y="203"/>
                    </a:cubicBezTo>
                    <a:cubicBezTo>
                      <a:pt x="6" y="203"/>
                      <a:pt x="4" y="202"/>
                      <a:pt x="2" y="201"/>
                    </a:cubicBezTo>
                    <a:cubicBezTo>
                      <a:pt x="1" y="199"/>
                      <a:pt x="0" y="197"/>
                      <a:pt x="0" y="194"/>
                    </a:cubicBezTo>
                    <a:cubicBezTo>
                      <a:pt x="0" y="153"/>
                      <a:pt x="0" y="153"/>
                      <a:pt x="0" y="153"/>
                    </a:cubicBezTo>
                    <a:cubicBezTo>
                      <a:pt x="0" y="150"/>
                      <a:pt x="1" y="148"/>
                      <a:pt x="2" y="146"/>
                    </a:cubicBezTo>
                    <a:cubicBezTo>
                      <a:pt x="4" y="145"/>
                      <a:pt x="6" y="144"/>
                      <a:pt x="9" y="144"/>
                    </a:cubicBezTo>
                    <a:cubicBezTo>
                      <a:pt x="22" y="144"/>
                      <a:pt x="22" y="144"/>
                      <a:pt x="22" y="144"/>
                    </a:cubicBezTo>
                    <a:cubicBezTo>
                      <a:pt x="22" y="125"/>
                      <a:pt x="22" y="125"/>
                      <a:pt x="22" y="125"/>
                    </a:cubicBezTo>
                    <a:cubicBezTo>
                      <a:pt x="22" y="119"/>
                      <a:pt x="24" y="114"/>
                      <a:pt x="28" y="109"/>
                    </a:cubicBezTo>
                    <a:cubicBezTo>
                      <a:pt x="31" y="105"/>
                      <a:pt x="36" y="101"/>
                      <a:pt x="42" y="100"/>
                    </a:cubicBezTo>
                    <a:cubicBezTo>
                      <a:pt x="79" y="92"/>
                      <a:pt x="79" y="92"/>
                      <a:pt x="79" y="92"/>
                    </a:cubicBezTo>
                    <a:cubicBezTo>
                      <a:pt x="81" y="91"/>
                      <a:pt x="83" y="90"/>
                      <a:pt x="84" y="88"/>
                    </a:cubicBezTo>
                    <a:cubicBezTo>
                      <a:pt x="85" y="87"/>
                      <a:pt x="86" y="85"/>
                      <a:pt x="86" y="83"/>
                    </a:cubicBezTo>
                    <a:cubicBezTo>
                      <a:pt x="86" y="62"/>
                      <a:pt x="86" y="62"/>
                      <a:pt x="86" y="62"/>
                    </a:cubicBezTo>
                    <a:cubicBezTo>
                      <a:pt x="73" y="62"/>
                      <a:pt x="73" y="62"/>
                      <a:pt x="73" y="62"/>
                    </a:cubicBezTo>
                    <a:cubicBezTo>
                      <a:pt x="70" y="62"/>
                      <a:pt x="67" y="61"/>
                      <a:pt x="65" y="59"/>
                    </a:cubicBezTo>
                    <a:cubicBezTo>
                      <a:pt x="63" y="57"/>
                      <a:pt x="62" y="54"/>
                      <a:pt x="62" y="51"/>
                    </a:cubicBezTo>
                    <a:cubicBezTo>
                      <a:pt x="62" y="10"/>
                      <a:pt x="62" y="10"/>
                      <a:pt x="62" y="10"/>
                    </a:cubicBezTo>
                    <a:cubicBezTo>
                      <a:pt x="62" y="8"/>
                      <a:pt x="63" y="5"/>
                      <a:pt x="65" y="3"/>
                    </a:cubicBezTo>
                    <a:cubicBezTo>
                      <a:pt x="67" y="1"/>
                      <a:pt x="70" y="0"/>
                      <a:pt x="73" y="0"/>
                    </a:cubicBezTo>
                    <a:cubicBezTo>
                      <a:pt x="113" y="0"/>
                      <a:pt x="113" y="0"/>
                      <a:pt x="113" y="0"/>
                    </a:cubicBezTo>
                    <a:cubicBezTo>
                      <a:pt x="115" y="0"/>
                      <a:pt x="116" y="0"/>
                      <a:pt x="117" y="1"/>
                    </a:cubicBezTo>
                    <a:cubicBezTo>
                      <a:pt x="118" y="1"/>
                      <a:pt x="120" y="2"/>
                      <a:pt x="121" y="3"/>
                    </a:cubicBezTo>
                    <a:cubicBezTo>
                      <a:pt x="123" y="5"/>
                      <a:pt x="124" y="8"/>
                      <a:pt x="124" y="10"/>
                    </a:cubicBezTo>
                    <a:cubicBezTo>
                      <a:pt x="124" y="51"/>
                      <a:pt x="124" y="51"/>
                      <a:pt x="124" y="51"/>
                    </a:cubicBezTo>
                    <a:cubicBezTo>
                      <a:pt x="124" y="54"/>
                      <a:pt x="123" y="57"/>
                      <a:pt x="121" y="59"/>
                    </a:cubicBezTo>
                    <a:cubicBezTo>
                      <a:pt x="119" y="61"/>
                      <a:pt x="116" y="62"/>
                      <a:pt x="113" y="62"/>
                    </a:cubicBezTo>
                    <a:cubicBezTo>
                      <a:pt x="102" y="62"/>
                      <a:pt x="102" y="62"/>
                      <a:pt x="102" y="62"/>
                    </a:cubicBezTo>
                    <a:cubicBezTo>
                      <a:pt x="102" y="83"/>
                      <a:pt x="102" y="83"/>
                      <a:pt x="102" y="83"/>
                    </a:cubicBezTo>
                    <a:cubicBezTo>
                      <a:pt x="102" y="85"/>
                      <a:pt x="103" y="87"/>
                      <a:pt x="104" y="88"/>
                    </a:cubicBezTo>
                    <a:cubicBezTo>
                      <a:pt x="106" y="90"/>
                      <a:pt x="107" y="91"/>
                      <a:pt x="109" y="92"/>
                    </a:cubicBezTo>
                    <a:cubicBezTo>
                      <a:pt x="146" y="100"/>
                      <a:pt x="146" y="100"/>
                      <a:pt x="146" y="100"/>
                    </a:cubicBezTo>
                    <a:cubicBezTo>
                      <a:pt x="152" y="101"/>
                      <a:pt x="157" y="105"/>
                      <a:pt x="160" y="109"/>
                    </a:cubicBezTo>
                    <a:cubicBezTo>
                      <a:pt x="164" y="114"/>
                      <a:pt x="166" y="119"/>
                      <a:pt x="166" y="125"/>
                    </a:cubicBezTo>
                    <a:cubicBezTo>
                      <a:pt x="166" y="144"/>
                      <a:pt x="166" y="144"/>
                      <a:pt x="166" y="144"/>
                    </a:cubicBezTo>
                    <a:cubicBezTo>
                      <a:pt x="179" y="144"/>
                      <a:pt x="179" y="144"/>
                      <a:pt x="179" y="144"/>
                    </a:cubicBezTo>
                    <a:cubicBezTo>
                      <a:pt x="180" y="144"/>
                      <a:pt x="181" y="144"/>
                      <a:pt x="182" y="144"/>
                    </a:cubicBezTo>
                    <a:cubicBezTo>
                      <a:pt x="184" y="145"/>
                      <a:pt x="184" y="146"/>
                      <a:pt x="185" y="146"/>
                    </a:cubicBezTo>
                    <a:cubicBezTo>
                      <a:pt x="187" y="148"/>
                      <a:pt x="188" y="151"/>
                      <a:pt x="188" y="153"/>
                    </a:cubicBezTo>
                    <a:cubicBezTo>
                      <a:pt x="188" y="194"/>
                      <a:pt x="188" y="194"/>
                      <a:pt x="188" y="194"/>
                    </a:cubicBezTo>
                    <a:cubicBezTo>
                      <a:pt x="188" y="197"/>
                      <a:pt x="186" y="199"/>
                      <a:pt x="185" y="201"/>
                    </a:cubicBezTo>
                    <a:cubicBezTo>
                      <a:pt x="184" y="202"/>
                      <a:pt x="181" y="203"/>
                      <a:pt x="179" y="203"/>
                    </a:cubicBezTo>
                    <a:lnTo>
                      <a:pt x="138" y="203"/>
                    </a:lnTo>
                    <a:close/>
                    <a:moveTo>
                      <a:pt x="144" y="188"/>
                    </a:moveTo>
                    <a:cubicBezTo>
                      <a:pt x="173" y="188"/>
                      <a:pt x="173" y="188"/>
                      <a:pt x="173" y="188"/>
                    </a:cubicBezTo>
                    <a:cubicBezTo>
                      <a:pt x="173" y="159"/>
                      <a:pt x="173" y="159"/>
                      <a:pt x="173" y="159"/>
                    </a:cubicBezTo>
                    <a:cubicBezTo>
                      <a:pt x="144" y="159"/>
                      <a:pt x="144" y="159"/>
                      <a:pt x="144" y="159"/>
                    </a:cubicBezTo>
                    <a:lnTo>
                      <a:pt x="144" y="188"/>
                    </a:lnTo>
                    <a:close/>
                    <a:moveTo>
                      <a:pt x="15" y="188"/>
                    </a:moveTo>
                    <a:cubicBezTo>
                      <a:pt x="43" y="188"/>
                      <a:pt x="43" y="188"/>
                      <a:pt x="43" y="188"/>
                    </a:cubicBezTo>
                    <a:cubicBezTo>
                      <a:pt x="43" y="159"/>
                      <a:pt x="43" y="159"/>
                      <a:pt x="43" y="159"/>
                    </a:cubicBezTo>
                    <a:cubicBezTo>
                      <a:pt x="15" y="159"/>
                      <a:pt x="15" y="159"/>
                      <a:pt x="15" y="159"/>
                    </a:cubicBezTo>
                    <a:lnTo>
                      <a:pt x="15" y="188"/>
                    </a:lnTo>
                    <a:close/>
                    <a:moveTo>
                      <a:pt x="79" y="45"/>
                    </a:moveTo>
                    <a:cubicBezTo>
                      <a:pt x="107" y="45"/>
                      <a:pt x="107" y="45"/>
                      <a:pt x="107" y="45"/>
                    </a:cubicBezTo>
                    <a:cubicBezTo>
                      <a:pt x="107" y="16"/>
                      <a:pt x="107" y="16"/>
                      <a:pt x="107" y="16"/>
                    </a:cubicBezTo>
                    <a:cubicBezTo>
                      <a:pt x="79" y="16"/>
                      <a:pt x="79" y="16"/>
                      <a:pt x="79" y="16"/>
                    </a:cubicBezTo>
                    <a:lnTo>
                      <a:pt x="79"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9" name="Freeform 35"/>
              <p:cNvSpPr>
                <a:spLocks/>
              </p:cNvSpPr>
              <p:nvPr/>
            </p:nvSpPr>
            <p:spPr bwMode="auto">
              <a:xfrm>
                <a:off x="6529388" y="2047876"/>
                <a:ext cx="222250" cy="1120775"/>
              </a:xfrm>
              <a:custGeom>
                <a:avLst/>
                <a:gdLst>
                  <a:gd name="T0" fmla="*/ 44 w 52"/>
                  <a:gd name="T1" fmla="*/ 262 h 262"/>
                  <a:gd name="T2" fmla="*/ 26 w 52"/>
                  <a:gd name="T3" fmla="*/ 255 h 262"/>
                  <a:gd name="T4" fmla="*/ 18 w 52"/>
                  <a:gd name="T5" fmla="*/ 237 h 262"/>
                  <a:gd name="T6" fmla="*/ 18 w 52"/>
                  <a:gd name="T7" fmla="*/ 148 h 262"/>
                  <a:gd name="T8" fmla="*/ 15 w 52"/>
                  <a:gd name="T9" fmla="*/ 142 h 262"/>
                  <a:gd name="T10" fmla="*/ 13 w 52"/>
                  <a:gd name="T11" fmla="*/ 140 h 262"/>
                  <a:gd name="T12" fmla="*/ 10 w 52"/>
                  <a:gd name="T13" fmla="*/ 139 h 262"/>
                  <a:gd name="T14" fmla="*/ 0 w 52"/>
                  <a:gd name="T15" fmla="*/ 139 h 262"/>
                  <a:gd name="T16" fmla="*/ 0 w 52"/>
                  <a:gd name="T17" fmla="*/ 123 h 262"/>
                  <a:gd name="T18" fmla="*/ 10 w 52"/>
                  <a:gd name="T19" fmla="*/ 123 h 262"/>
                  <a:gd name="T20" fmla="*/ 15 w 52"/>
                  <a:gd name="T21" fmla="*/ 120 h 262"/>
                  <a:gd name="T22" fmla="*/ 18 w 52"/>
                  <a:gd name="T23" fmla="*/ 114 h 262"/>
                  <a:gd name="T24" fmla="*/ 18 w 52"/>
                  <a:gd name="T25" fmla="*/ 25 h 262"/>
                  <a:gd name="T26" fmla="*/ 26 w 52"/>
                  <a:gd name="T27" fmla="*/ 7 h 262"/>
                  <a:gd name="T28" fmla="*/ 44 w 52"/>
                  <a:gd name="T29" fmla="*/ 0 h 262"/>
                  <a:gd name="T30" fmla="*/ 52 w 52"/>
                  <a:gd name="T31" fmla="*/ 0 h 262"/>
                  <a:gd name="T32" fmla="*/ 52 w 52"/>
                  <a:gd name="T33" fmla="*/ 16 h 262"/>
                  <a:gd name="T34" fmla="*/ 44 w 52"/>
                  <a:gd name="T35" fmla="*/ 16 h 262"/>
                  <a:gd name="T36" fmla="*/ 37 w 52"/>
                  <a:gd name="T37" fmla="*/ 19 h 262"/>
                  <a:gd name="T38" fmla="*/ 35 w 52"/>
                  <a:gd name="T39" fmla="*/ 25 h 262"/>
                  <a:gd name="T40" fmla="*/ 35 w 52"/>
                  <a:gd name="T41" fmla="*/ 114 h 262"/>
                  <a:gd name="T42" fmla="*/ 29 w 52"/>
                  <a:gd name="T43" fmla="*/ 130 h 262"/>
                  <a:gd name="T44" fmla="*/ 28 w 52"/>
                  <a:gd name="T45" fmla="*/ 131 h 262"/>
                  <a:gd name="T46" fmla="*/ 29 w 52"/>
                  <a:gd name="T47" fmla="*/ 132 h 262"/>
                  <a:gd name="T48" fmla="*/ 35 w 52"/>
                  <a:gd name="T49" fmla="*/ 148 h 262"/>
                  <a:gd name="T50" fmla="*/ 35 w 52"/>
                  <a:gd name="T51" fmla="*/ 237 h 262"/>
                  <a:gd name="T52" fmla="*/ 37 w 52"/>
                  <a:gd name="T53" fmla="*/ 243 h 262"/>
                  <a:gd name="T54" fmla="*/ 44 w 52"/>
                  <a:gd name="T55" fmla="*/ 246 h 262"/>
                  <a:gd name="T56" fmla="*/ 52 w 52"/>
                  <a:gd name="T57" fmla="*/ 246 h 262"/>
                  <a:gd name="T58" fmla="*/ 52 w 52"/>
                  <a:gd name="T59" fmla="*/ 262 h 262"/>
                  <a:gd name="T60" fmla="*/ 44 w 52"/>
                  <a:gd name="T6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262">
                    <a:moveTo>
                      <a:pt x="44" y="262"/>
                    </a:moveTo>
                    <a:cubicBezTo>
                      <a:pt x="37" y="262"/>
                      <a:pt x="30" y="260"/>
                      <a:pt x="26" y="255"/>
                    </a:cubicBezTo>
                    <a:cubicBezTo>
                      <a:pt x="21" y="250"/>
                      <a:pt x="18" y="244"/>
                      <a:pt x="18" y="237"/>
                    </a:cubicBezTo>
                    <a:cubicBezTo>
                      <a:pt x="18" y="148"/>
                      <a:pt x="18" y="148"/>
                      <a:pt x="18" y="148"/>
                    </a:cubicBezTo>
                    <a:cubicBezTo>
                      <a:pt x="18" y="146"/>
                      <a:pt x="17" y="144"/>
                      <a:pt x="15" y="142"/>
                    </a:cubicBezTo>
                    <a:cubicBezTo>
                      <a:pt x="15" y="141"/>
                      <a:pt x="14" y="141"/>
                      <a:pt x="13" y="140"/>
                    </a:cubicBezTo>
                    <a:cubicBezTo>
                      <a:pt x="12" y="140"/>
                      <a:pt x="11" y="139"/>
                      <a:pt x="10" y="139"/>
                    </a:cubicBezTo>
                    <a:cubicBezTo>
                      <a:pt x="0" y="139"/>
                      <a:pt x="0" y="139"/>
                      <a:pt x="0" y="139"/>
                    </a:cubicBezTo>
                    <a:cubicBezTo>
                      <a:pt x="0" y="123"/>
                      <a:pt x="0" y="123"/>
                      <a:pt x="0" y="123"/>
                    </a:cubicBezTo>
                    <a:cubicBezTo>
                      <a:pt x="10" y="123"/>
                      <a:pt x="10" y="123"/>
                      <a:pt x="10" y="123"/>
                    </a:cubicBezTo>
                    <a:cubicBezTo>
                      <a:pt x="12" y="123"/>
                      <a:pt x="14" y="122"/>
                      <a:pt x="15" y="120"/>
                    </a:cubicBezTo>
                    <a:cubicBezTo>
                      <a:pt x="17" y="118"/>
                      <a:pt x="18" y="116"/>
                      <a:pt x="18" y="114"/>
                    </a:cubicBezTo>
                    <a:cubicBezTo>
                      <a:pt x="18" y="25"/>
                      <a:pt x="18" y="25"/>
                      <a:pt x="18" y="25"/>
                    </a:cubicBezTo>
                    <a:cubicBezTo>
                      <a:pt x="18" y="19"/>
                      <a:pt x="21" y="12"/>
                      <a:pt x="26" y="7"/>
                    </a:cubicBezTo>
                    <a:cubicBezTo>
                      <a:pt x="30" y="2"/>
                      <a:pt x="37" y="0"/>
                      <a:pt x="44" y="0"/>
                    </a:cubicBezTo>
                    <a:cubicBezTo>
                      <a:pt x="52" y="0"/>
                      <a:pt x="52" y="0"/>
                      <a:pt x="52" y="0"/>
                    </a:cubicBezTo>
                    <a:cubicBezTo>
                      <a:pt x="52" y="16"/>
                      <a:pt x="52" y="16"/>
                      <a:pt x="52" y="16"/>
                    </a:cubicBezTo>
                    <a:cubicBezTo>
                      <a:pt x="44" y="16"/>
                      <a:pt x="44" y="16"/>
                      <a:pt x="44" y="16"/>
                    </a:cubicBezTo>
                    <a:cubicBezTo>
                      <a:pt x="41" y="16"/>
                      <a:pt x="39" y="17"/>
                      <a:pt x="37" y="19"/>
                    </a:cubicBezTo>
                    <a:cubicBezTo>
                      <a:pt x="36" y="21"/>
                      <a:pt x="35" y="23"/>
                      <a:pt x="35" y="25"/>
                    </a:cubicBezTo>
                    <a:cubicBezTo>
                      <a:pt x="35" y="114"/>
                      <a:pt x="35" y="114"/>
                      <a:pt x="35" y="114"/>
                    </a:cubicBezTo>
                    <a:cubicBezTo>
                      <a:pt x="35" y="120"/>
                      <a:pt x="33" y="125"/>
                      <a:pt x="29" y="130"/>
                    </a:cubicBezTo>
                    <a:cubicBezTo>
                      <a:pt x="28" y="131"/>
                      <a:pt x="28" y="131"/>
                      <a:pt x="28" y="131"/>
                    </a:cubicBezTo>
                    <a:cubicBezTo>
                      <a:pt x="29" y="132"/>
                      <a:pt x="29" y="132"/>
                      <a:pt x="29" y="132"/>
                    </a:cubicBezTo>
                    <a:cubicBezTo>
                      <a:pt x="33" y="137"/>
                      <a:pt x="35" y="142"/>
                      <a:pt x="35" y="148"/>
                    </a:cubicBezTo>
                    <a:cubicBezTo>
                      <a:pt x="35" y="237"/>
                      <a:pt x="35" y="237"/>
                      <a:pt x="35" y="237"/>
                    </a:cubicBezTo>
                    <a:cubicBezTo>
                      <a:pt x="35" y="239"/>
                      <a:pt x="36" y="241"/>
                      <a:pt x="37" y="243"/>
                    </a:cubicBezTo>
                    <a:cubicBezTo>
                      <a:pt x="39" y="245"/>
                      <a:pt x="41" y="246"/>
                      <a:pt x="44" y="246"/>
                    </a:cubicBezTo>
                    <a:cubicBezTo>
                      <a:pt x="52" y="246"/>
                      <a:pt x="52" y="246"/>
                      <a:pt x="52" y="246"/>
                    </a:cubicBezTo>
                    <a:cubicBezTo>
                      <a:pt x="52" y="262"/>
                      <a:pt x="52" y="262"/>
                      <a:pt x="52" y="262"/>
                    </a:cubicBezTo>
                    <a:lnTo>
                      <a:pt x="44"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57" name="Group 156"/>
            <p:cNvGrpSpPr/>
            <p:nvPr/>
          </p:nvGrpSpPr>
          <p:grpSpPr>
            <a:xfrm>
              <a:off x="7565227" y="2293034"/>
              <a:ext cx="781898" cy="683198"/>
              <a:chOff x="2528994" y="1563688"/>
              <a:chExt cx="5141663" cy="4492625"/>
            </a:xfrm>
            <a:solidFill>
              <a:srgbClr val="001F54"/>
            </a:solidFill>
          </p:grpSpPr>
          <p:sp>
            <p:nvSpPr>
              <p:cNvPr id="158" name="Freeform 1"/>
              <p:cNvSpPr>
                <a:spLocks noChangeArrowheads="1"/>
              </p:cNvSpPr>
              <p:nvPr/>
            </p:nvSpPr>
            <p:spPr bwMode="auto">
              <a:xfrm>
                <a:off x="3840163" y="1563688"/>
                <a:ext cx="2600325" cy="4492625"/>
              </a:xfrm>
              <a:custGeom>
                <a:avLst/>
                <a:gdLst>
                  <a:gd name="T0" fmla="*/ 1065 w 7222"/>
                  <a:gd name="T1" fmla="*/ 5719 h 12478"/>
                  <a:gd name="T2" fmla="*/ 2408 w 7222"/>
                  <a:gd name="T3" fmla="*/ 790 h 12478"/>
                  <a:gd name="T4" fmla="*/ 5390 w 7222"/>
                  <a:gd name="T5" fmla="*/ 790 h 12478"/>
                  <a:gd name="T6" fmla="*/ 3473 w 7222"/>
                  <a:gd name="T7" fmla="*/ 4639 h 12478"/>
                  <a:gd name="T8" fmla="*/ 5717 w 7222"/>
                  <a:gd name="T9" fmla="*/ 4639 h 12478"/>
                  <a:gd name="T10" fmla="*/ 2821 w 7222"/>
                  <a:gd name="T11" fmla="*/ 8953 h 12478"/>
                  <a:gd name="T12" fmla="*/ 3385 w 7222"/>
                  <a:gd name="T13" fmla="*/ 5719 h 12478"/>
                  <a:gd name="T14" fmla="*/ 1065 w 7222"/>
                  <a:gd name="T15" fmla="*/ 5719 h 12478"/>
                  <a:gd name="T16" fmla="*/ 7221 w 7222"/>
                  <a:gd name="T17" fmla="*/ 3850 h 12478"/>
                  <a:gd name="T18" fmla="*/ 4738 w 7222"/>
                  <a:gd name="T19" fmla="*/ 3850 h 12478"/>
                  <a:gd name="T20" fmla="*/ 6769 w 7222"/>
                  <a:gd name="T21" fmla="*/ 0 h 12478"/>
                  <a:gd name="T22" fmla="*/ 1842 w 7222"/>
                  <a:gd name="T23" fmla="*/ 0 h 12478"/>
                  <a:gd name="T24" fmla="*/ 0 w 7222"/>
                  <a:gd name="T25" fmla="*/ 6508 h 12478"/>
                  <a:gd name="T26" fmla="*/ 2533 w 7222"/>
                  <a:gd name="T27" fmla="*/ 6508 h 12478"/>
                  <a:gd name="T28" fmla="*/ 1265 w 7222"/>
                  <a:gd name="T29" fmla="*/ 12477 h 12478"/>
                  <a:gd name="T30" fmla="*/ 7221 w 7222"/>
                  <a:gd name="T31" fmla="*/ 3850 h 1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2" h="12478">
                    <a:moveTo>
                      <a:pt x="1065" y="5719"/>
                    </a:moveTo>
                    <a:lnTo>
                      <a:pt x="2408" y="790"/>
                    </a:lnTo>
                    <a:lnTo>
                      <a:pt x="5390" y="790"/>
                    </a:lnTo>
                    <a:lnTo>
                      <a:pt x="3473" y="4639"/>
                    </a:lnTo>
                    <a:lnTo>
                      <a:pt x="5717" y="4639"/>
                    </a:lnTo>
                    <a:lnTo>
                      <a:pt x="2821" y="8953"/>
                    </a:lnTo>
                    <a:lnTo>
                      <a:pt x="3385" y="5719"/>
                    </a:lnTo>
                    <a:lnTo>
                      <a:pt x="1065" y="5719"/>
                    </a:lnTo>
                    <a:close/>
                    <a:moveTo>
                      <a:pt x="7221" y="3850"/>
                    </a:moveTo>
                    <a:lnTo>
                      <a:pt x="4738" y="3850"/>
                    </a:lnTo>
                    <a:lnTo>
                      <a:pt x="6769" y="0"/>
                    </a:lnTo>
                    <a:lnTo>
                      <a:pt x="1842" y="0"/>
                    </a:lnTo>
                    <a:lnTo>
                      <a:pt x="0" y="6508"/>
                    </a:lnTo>
                    <a:lnTo>
                      <a:pt x="2533" y="6508"/>
                    </a:lnTo>
                    <a:lnTo>
                      <a:pt x="1265" y="12477"/>
                    </a:lnTo>
                    <a:lnTo>
                      <a:pt x="7221" y="38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9" name="Freeform 2"/>
              <p:cNvSpPr>
                <a:spLocks noChangeArrowheads="1"/>
              </p:cNvSpPr>
              <p:nvPr/>
            </p:nvSpPr>
            <p:spPr bwMode="auto">
              <a:xfrm>
                <a:off x="2528994" y="2769723"/>
                <a:ext cx="908929" cy="1580501"/>
              </a:xfrm>
              <a:custGeom>
                <a:avLst/>
                <a:gdLst>
                  <a:gd name="T0" fmla="*/ 3097 w 3561"/>
                  <a:gd name="T1" fmla="*/ 6195 h 6196"/>
                  <a:gd name="T2" fmla="*/ 0 w 3561"/>
                  <a:gd name="T3" fmla="*/ 3098 h 6196"/>
                  <a:gd name="T4" fmla="*/ 3097 w 3561"/>
                  <a:gd name="T5" fmla="*/ 0 h 6196"/>
                  <a:gd name="T6" fmla="*/ 3560 w 3561"/>
                  <a:gd name="T7" fmla="*/ 464 h 6196"/>
                  <a:gd name="T8" fmla="*/ 940 w 3561"/>
                  <a:gd name="T9" fmla="*/ 3098 h 6196"/>
                  <a:gd name="T10" fmla="*/ 3560 w 3561"/>
                  <a:gd name="T11" fmla="*/ 5718 h 6196"/>
                  <a:gd name="T12" fmla="*/ 3097 w 3561"/>
                  <a:gd name="T13" fmla="*/ 6195 h 6196"/>
                </a:gdLst>
                <a:ahLst/>
                <a:cxnLst>
                  <a:cxn ang="0">
                    <a:pos x="T0" y="T1"/>
                  </a:cxn>
                  <a:cxn ang="0">
                    <a:pos x="T2" y="T3"/>
                  </a:cxn>
                  <a:cxn ang="0">
                    <a:pos x="T4" y="T5"/>
                  </a:cxn>
                  <a:cxn ang="0">
                    <a:pos x="T6" y="T7"/>
                  </a:cxn>
                  <a:cxn ang="0">
                    <a:pos x="T8" y="T9"/>
                  </a:cxn>
                  <a:cxn ang="0">
                    <a:pos x="T10" y="T11"/>
                  </a:cxn>
                  <a:cxn ang="0">
                    <a:pos x="T12" y="T13"/>
                  </a:cxn>
                </a:cxnLst>
                <a:rect l="0" t="0" r="r" b="b"/>
                <a:pathLst>
                  <a:path w="3561" h="6196">
                    <a:moveTo>
                      <a:pt x="3097" y="6195"/>
                    </a:moveTo>
                    <a:lnTo>
                      <a:pt x="0" y="3098"/>
                    </a:lnTo>
                    <a:lnTo>
                      <a:pt x="3097" y="0"/>
                    </a:lnTo>
                    <a:lnTo>
                      <a:pt x="3560" y="464"/>
                    </a:lnTo>
                    <a:lnTo>
                      <a:pt x="940" y="3098"/>
                    </a:lnTo>
                    <a:lnTo>
                      <a:pt x="3560" y="5718"/>
                    </a:lnTo>
                    <a:lnTo>
                      <a:pt x="3097" y="6195"/>
                    </a:lnTo>
                  </a:path>
                </a:pathLst>
              </a:custGeom>
              <a:grpFill/>
              <a:ln w="12700" cap="flat">
                <a:solidFill>
                  <a:srgbClr val="001F54"/>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60" name="Freeform 3"/>
              <p:cNvSpPr>
                <a:spLocks noChangeArrowheads="1"/>
              </p:cNvSpPr>
              <p:nvPr/>
            </p:nvSpPr>
            <p:spPr bwMode="auto">
              <a:xfrm>
                <a:off x="6761728" y="2769723"/>
                <a:ext cx="908929" cy="1580501"/>
              </a:xfrm>
              <a:custGeom>
                <a:avLst/>
                <a:gdLst>
                  <a:gd name="T0" fmla="*/ 463 w 3561"/>
                  <a:gd name="T1" fmla="*/ 6195 h 6196"/>
                  <a:gd name="T2" fmla="*/ 0 w 3561"/>
                  <a:gd name="T3" fmla="*/ 5718 h 6196"/>
                  <a:gd name="T4" fmla="*/ 2620 w 3561"/>
                  <a:gd name="T5" fmla="*/ 3098 h 6196"/>
                  <a:gd name="T6" fmla="*/ 0 w 3561"/>
                  <a:gd name="T7" fmla="*/ 464 h 6196"/>
                  <a:gd name="T8" fmla="*/ 463 w 3561"/>
                  <a:gd name="T9" fmla="*/ 0 h 6196"/>
                  <a:gd name="T10" fmla="*/ 3560 w 3561"/>
                  <a:gd name="T11" fmla="*/ 3098 h 6196"/>
                  <a:gd name="T12" fmla="*/ 463 w 3561"/>
                  <a:gd name="T13" fmla="*/ 6195 h 6196"/>
                </a:gdLst>
                <a:ahLst/>
                <a:cxnLst>
                  <a:cxn ang="0">
                    <a:pos x="T0" y="T1"/>
                  </a:cxn>
                  <a:cxn ang="0">
                    <a:pos x="T2" y="T3"/>
                  </a:cxn>
                  <a:cxn ang="0">
                    <a:pos x="T4" y="T5"/>
                  </a:cxn>
                  <a:cxn ang="0">
                    <a:pos x="T6" y="T7"/>
                  </a:cxn>
                  <a:cxn ang="0">
                    <a:pos x="T8" y="T9"/>
                  </a:cxn>
                  <a:cxn ang="0">
                    <a:pos x="T10" y="T11"/>
                  </a:cxn>
                  <a:cxn ang="0">
                    <a:pos x="T12" y="T13"/>
                  </a:cxn>
                </a:cxnLst>
                <a:rect l="0" t="0" r="r" b="b"/>
                <a:pathLst>
                  <a:path w="3561" h="6196">
                    <a:moveTo>
                      <a:pt x="463" y="6195"/>
                    </a:moveTo>
                    <a:lnTo>
                      <a:pt x="0" y="5718"/>
                    </a:lnTo>
                    <a:lnTo>
                      <a:pt x="2620" y="3098"/>
                    </a:lnTo>
                    <a:lnTo>
                      <a:pt x="0" y="464"/>
                    </a:lnTo>
                    <a:lnTo>
                      <a:pt x="463" y="0"/>
                    </a:lnTo>
                    <a:lnTo>
                      <a:pt x="3560" y="3098"/>
                    </a:lnTo>
                    <a:lnTo>
                      <a:pt x="463" y="6195"/>
                    </a:lnTo>
                  </a:path>
                </a:pathLst>
              </a:custGeom>
              <a:grpFill/>
              <a:ln w="12700" cap="flat">
                <a:solidFill>
                  <a:srgbClr val="001F54"/>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grpSp>
      <p:sp>
        <p:nvSpPr>
          <p:cNvPr id="93" name="Freeform 92"/>
          <p:cNvSpPr>
            <a:spLocks noChangeArrowheads="1"/>
          </p:cNvSpPr>
          <p:nvPr/>
        </p:nvSpPr>
        <p:spPr bwMode="auto">
          <a:xfrm>
            <a:off x="4348542" y="2281321"/>
            <a:ext cx="848367" cy="854401"/>
          </a:xfrm>
          <a:custGeom>
            <a:avLst/>
            <a:gdLst>
              <a:gd name="T0" fmla="*/ 5475 w 6200"/>
              <a:gd name="T1" fmla="*/ 1705 h 6244"/>
              <a:gd name="T2" fmla="*/ 4071 w 6200"/>
              <a:gd name="T3" fmla="*/ 1228 h 6244"/>
              <a:gd name="T4" fmla="*/ 3876 w 6200"/>
              <a:gd name="T5" fmla="*/ 353 h 6244"/>
              <a:gd name="T6" fmla="*/ 3012 w 6200"/>
              <a:gd name="T7" fmla="*/ 0 h 6244"/>
              <a:gd name="T8" fmla="*/ 2208 w 6200"/>
              <a:gd name="T9" fmla="*/ 601 h 6244"/>
              <a:gd name="T10" fmla="*/ 1581 w 6200"/>
              <a:gd name="T11" fmla="*/ 1872 h 6244"/>
              <a:gd name="T12" fmla="*/ 795 w 6200"/>
              <a:gd name="T13" fmla="*/ 1687 h 6244"/>
              <a:gd name="T14" fmla="*/ 53 w 6200"/>
              <a:gd name="T15" fmla="*/ 2358 h 6244"/>
              <a:gd name="T16" fmla="*/ 230 w 6200"/>
              <a:gd name="T17" fmla="*/ 3276 h 6244"/>
              <a:gd name="T18" fmla="*/ 1033 w 6200"/>
              <a:gd name="T19" fmla="*/ 3638 h 6244"/>
              <a:gd name="T20" fmla="*/ 698 w 6200"/>
              <a:gd name="T21" fmla="*/ 5254 h 6244"/>
              <a:gd name="T22" fmla="*/ 1210 w 6200"/>
              <a:gd name="T23" fmla="*/ 6128 h 6244"/>
              <a:gd name="T24" fmla="*/ 2093 w 6200"/>
              <a:gd name="T25" fmla="*/ 6155 h 6244"/>
              <a:gd name="T26" fmla="*/ 2650 w 6200"/>
              <a:gd name="T27" fmla="*/ 5466 h 6244"/>
              <a:gd name="T28" fmla="*/ 3991 w 6200"/>
              <a:gd name="T29" fmla="*/ 6066 h 6244"/>
              <a:gd name="T30" fmla="*/ 4839 w 6200"/>
              <a:gd name="T31" fmla="*/ 6199 h 6244"/>
              <a:gd name="T32" fmla="*/ 5510 w 6200"/>
              <a:gd name="T33" fmla="*/ 5457 h 6244"/>
              <a:gd name="T34" fmla="*/ 5007 w 6200"/>
              <a:gd name="T35" fmla="*/ 4388 h 6244"/>
              <a:gd name="T36" fmla="*/ 5987 w 6200"/>
              <a:gd name="T37" fmla="*/ 3258 h 6244"/>
              <a:gd name="T38" fmla="*/ 6146 w 6200"/>
              <a:gd name="T39" fmla="*/ 2340 h 6244"/>
              <a:gd name="T40" fmla="*/ 3479 w 6200"/>
              <a:gd name="T41" fmla="*/ 539 h 6244"/>
              <a:gd name="T42" fmla="*/ 3691 w 6200"/>
              <a:gd name="T43" fmla="*/ 1042 h 6244"/>
              <a:gd name="T44" fmla="*/ 3337 w 6200"/>
              <a:gd name="T45" fmla="*/ 1519 h 6244"/>
              <a:gd name="T46" fmla="*/ 2791 w 6200"/>
              <a:gd name="T47" fmla="*/ 1466 h 6244"/>
              <a:gd name="T48" fmla="*/ 2535 w 6200"/>
              <a:gd name="T49" fmla="*/ 980 h 6244"/>
              <a:gd name="T50" fmla="*/ 2844 w 6200"/>
              <a:gd name="T51" fmla="*/ 477 h 6244"/>
              <a:gd name="T52" fmla="*/ 459 w 6200"/>
              <a:gd name="T53" fmla="*/ 2429 h 6244"/>
              <a:gd name="T54" fmla="*/ 927 w 6200"/>
              <a:gd name="T55" fmla="*/ 2075 h 6244"/>
              <a:gd name="T56" fmla="*/ 1440 w 6200"/>
              <a:gd name="T57" fmla="*/ 2287 h 6244"/>
              <a:gd name="T58" fmla="*/ 1546 w 6200"/>
              <a:gd name="T59" fmla="*/ 2826 h 6244"/>
              <a:gd name="T60" fmla="*/ 1104 w 6200"/>
              <a:gd name="T61" fmla="*/ 3214 h 6244"/>
              <a:gd name="T62" fmla="*/ 583 w 6200"/>
              <a:gd name="T63" fmla="*/ 3065 h 6244"/>
              <a:gd name="T64" fmla="*/ 1625 w 6200"/>
              <a:gd name="T65" fmla="*/ 5837 h 6244"/>
              <a:gd name="T66" fmla="*/ 1148 w 6200"/>
              <a:gd name="T67" fmla="*/ 5483 h 6244"/>
              <a:gd name="T68" fmla="*/ 1201 w 6200"/>
              <a:gd name="T69" fmla="*/ 4936 h 6244"/>
              <a:gd name="T70" fmla="*/ 1678 w 6200"/>
              <a:gd name="T71" fmla="*/ 4680 h 6244"/>
              <a:gd name="T72" fmla="*/ 2217 w 6200"/>
              <a:gd name="T73" fmla="*/ 5466 h 6244"/>
              <a:gd name="T74" fmla="*/ 4433 w 6200"/>
              <a:gd name="T75" fmla="*/ 5828 h 6244"/>
              <a:gd name="T76" fmla="*/ 4000 w 6200"/>
              <a:gd name="T77" fmla="*/ 5430 h 6244"/>
              <a:gd name="T78" fmla="*/ 4106 w 6200"/>
              <a:gd name="T79" fmla="*/ 4892 h 6244"/>
              <a:gd name="T80" fmla="*/ 4609 w 6200"/>
              <a:gd name="T81" fmla="*/ 4680 h 6244"/>
              <a:gd name="T82" fmla="*/ 5077 w 6200"/>
              <a:gd name="T83" fmla="*/ 5033 h 6244"/>
              <a:gd name="T84" fmla="*/ 5024 w 6200"/>
              <a:gd name="T85" fmla="*/ 5581 h 6244"/>
              <a:gd name="T86" fmla="*/ 4547 w 6200"/>
              <a:gd name="T87" fmla="*/ 4274 h 6244"/>
              <a:gd name="T88" fmla="*/ 3806 w 6200"/>
              <a:gd name="T89" fmla="*/ 4609 h 6244"/>
              <a:gd name="T90" fmla="*/ 2561 w 6200"/>
              <a:gd name="T91" fmla="*/ 4812 h 6244"/>
              <a:gd name="T92" fmla="*/ 1855 w 6200"/>
              <a:gd name="T93" fmla="*/ 4291 h 6244"/>
              <a:gd name="T94" fmla="*/ 1890 w 6200"/>
              <a:gd name="T95" fmla="*/ 3056 h 6244"/>
              <a:gd name="T96" fmla="*/ 2491 w 6200"/>
              <a:gd name="T97" fmla="*/ 1749 h 6244"/>
              <a:gd name="T98" fmla="*/ 3417 w 6200"/>
              <a:gd name="T99" fmla="*/ 1925 h 6244"/>
              <a:gd name="T100" fmla="*/ 4265 w 6200"/>
              <a:gd name="T101" fmla="*/ 2393 h 6244"/>
              <a:gd name="T102" fmla="*/ 4424 w 6200"/>
              <a:gd name="T103" fmla="*/ 3240 h 6244"/>
              <a:gd name="T104" fmla="*/ 5766 w 6200"/>
              <a:gd name="T105" fmla="*/ 2808 h 6244"/>
              <a:gd name="T106" fmla="*/ 5395 w 6200"/>
              <a:gd name="T107" fmla="*/ 3196 h 6244"/>
              <a:gd name="T108" fmla="*/ 4857 w 6200"/>
              <a:gd name="T109" fmla="*/ 3109 h 6244"/>
              <a:gd name="T110" fmla="*/ 4645 w 6200"/>
              <a:gd name="T111" fmla="*/ 2561 h 6244"/>
              <a:gd name="T112" fmla="*/ 4980 w 6200"/>
              <a:gd name="T113" fmla="*/ 2128 h 6244"/>
              <a:gd name="T114" fmla="*/ 5528 w 6200"/>
              <a:gd name="T115" fmla="*/ 2164 h 6244"/>
              <a:gd name="T116" fmla="*/ 5784 w 6200"/>
              <a:gd name="T117" fmla="*/ 2694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00" h="6244">
                <a:moveTo>
                  <a:pt x="6067" y="2164"/>
                </a:moveTo>
                <a:lnTo>
                  <a:pt x="6067" y="2164"/>
                </a:lnTo>
                <a:lnTo>
                  <a:pt x="6014" y="2084"/>
                </a:lnTo>
                <a:lnTo>
                  <a:pt x="5961" y="2005"/>
                </a:lnTo>
                <a:lnTo>
                  <a:pt x="5890" y="1934"/>
                </a:lnTo>
                <a:lnTo>
                  <a:pt x="5819" y="1872"/>
                </a:lnTo>
                <a:lnTo>
                  <a:pt x="5740" y="1819"/>
                </a:lnTo>
                <a:lnTo>
                  <a:pt x="5651" y="1775"/>
                </a:lnTo>
                <a:lnTo>
                  <a:pt x="5563" y="1731"/>
                </a:lnTo>
                <a:lnTo>
                  <a:pt x="5475" y="1705"/>
                </a:lnTo>
                <a:lnTo>
                  <a:pt x="5475" y="1705"/>
                </a:lnTo>
                <a:lnTo>
                  <a:pt x="5369" y="1678"/>
                </a:lnTo>
                <a:lnTo>
                  <a:pt x="5254" y="1669"/>
                </a:lnTo>
                <a:lnTo>
                  <a:pt x="5148" y="1669"/>
                </a:lnTo>
                <a:lnTo>
                  <a:pt x="5042" y="1687"/>
                </a:lnTo>
                <a:lnTo>
                  <a:pt x="4945" y="1705"/>
                </a:lnTo>
                <a:lnTo>
                  <a:pt x="4848" y="1740"/>
                </a:lnTo>
                <a:lnTo>
                  <a:pt x="4751" y="1784"/>
                </a:lnTo>
                <a:lnTo>
                  <a:pt x="4662" y="1846"/>
                </a:lnTo>
                <a:lnTo>
                  <a:pt x="4044" y="1298"/>
                </a:lnTo>
                <a:lnTo>
                  <a:pt x="4044" y="1298"/>
                </a:lnTo>
                <a:lnTo>
                  <a:pt x="4071" y="1228"/>
                </a:lnTo>
                <a:lnTo>
                  <a:pt x="4088" y="1148"/>
                </a:lnTo>
                <a:lnTo>
                  <a:pt x="4097" y="1069"/>
                </a:lnTo>
                <a:lnTo>
                  <a:pt x="4097" y="980"/>
                </a:lnTo>
                <a:lnTo>
                  <a:pt x="4097" y="980"/>
                </a:lnTo>
                <a:lnTo>
                  <a:pt x="4097" y="883"/>
                </a:lnTo>
                <a:lnTo>
                  <a:pt x="4079" y="786"/>
                </a:lnTo>
                <a:lnTo>
                  <a:pt x="4053" y="689"/>
                </a:lnTo>
                <a:lnTo>
                  <a:pt x="4026" y="601"/>
                </a:lnTo>
                <a:lnTo>
                  <a:pt x="3982" y="512"/>
                </a:lnTo>
                <a:lnTo>
                  <a:pt x="3929" y="433"/>
                </a:lnTo>
                <a:lnTo>
                  <a:pt x="3876" y="353"/>
                </a:lnTo>
                <a:lnTo>
                  <a:pt x="3814" y="291"/>
                </a:lnTo>
                <a:lnTo>
                  <a:pt x="3744" y="221"/>
                </a:lnTo>
                <a:lnTo>
                  <a:pt x="3664" y="168"/>
                </a:lnTo>
                <a:lnTo>
                  <a:pt x="3585" y="115"/>
                </a:lnTo>
                <a:lnTo>
                  <a:pt x="3496" y="79"/>
                </a:lnTo>
                <a:lnTo>
                  <a:pt x="3408" y="44"/>
                </a:lnTo>
                <a:lnTo>
                  <a:pt x="3311" y="18"/>
                </a:lnTo>
                <a:lnTo>
                  <a:pt x="3214" y="0"/>
                </a:lnTo>
                <a:lnTo>
                  <a:pt x="3117" y="0"/>
                </a:lnTo>
                <a:lnTo>
                  <a:pt x="3117" y="0"/>
                </a:lnTo>
                <a:lnTo>
                  <a:pt x="3012" y="0"/>
                </a:lnTo>
                <a:lnTo>
                  <a:pt x="2915" y="18"/>
                </a:lnTo>
                <a:lnTo>
                  <a:pt x="2826" y="44"/>
                </a:lnTo>
                <a:lnTo>
                  <a:pt x="2729" y="79"/>
                </a:lnTo>
                <a:lnTo>
                  <a:pt x="2641" y="115"/>
                </a:lnTo>
                <a:lnTo>
                  <a:pt x="2561" y="168"/>
                </a:lnTo>
                <a:lnTo>
                  <a:pt x="2491" y="221"/>
                </a:lnTo>
                <a:lnTo>
                  <a:pt x="2420" y="291"/>
                </a:lnTo>
                <a:lnTo>
                  <a:pt x="2358" y="353"/>
                </a:lnTo>
                <a:lnTo>
                  <a:pt x="2296" y="433"/>
                </a:lnTo>
                <a:lnTo>
                  <a:pt x="2252" y="512"/>
                </a:lnTo>
                <a:lnTo>
                  <a:pt x="2208" y="601"/>
                </a:lnTo>
                <a:lnTo>
                  <a:pt x="2173" y="689"/>
                </a:lnTo>
                <a:lnTo>
                  <a:pt x="2146" y="786"/>
                </a:lnTo>
                <a:lnTo>
                  <a:pt x="2137" y="883"/>
                </a:lnTo>
                <a:lnTo>
                  <a:pt x="2128" y="980"/>
                </a:lnTo>
                <a:lnTo>
                  <a:pt x="2128" y="980"/>
                </a:lnTo>
                <a:lnTo>
                  <a:pt x="2137" y="1077"/>
                </a:lnTo>
                <a:lnTo>
                  <a:pt x="2146" y="1166"/>
                </a:lnTo>
                <a:lnTo>
                  <a:pt x="2173" y="1254"/>
                </a:lnTo>
                <a:lnTo>
                  <a:pt x="2199" y="1342"/>
                </a:lnTo>
                <a:lnTo>
                  <a:pt x="1581" y="1872"/>
                </a:lnTo>
                <a:lnTo>
                  <a:pt x="1581" y="1872"/>
                </a:lnTo>
                <a:lnTo>
                  <a:pt x="1519" y="1828"/>
                </a:lnTo>
                <a:lnTo>
                  <a:pt x="1457" y="1784"/>
                </a:lnTo>
                <a:lnTo>
                  <a:pt x="1387" y="1749"/>
                </a:lnTo>
                <a:lnTo>
                  <a:pt x="1307" y="1722"/>
                </a:lnTo>
                <a:lnTo>
                  <a:pt x="1236" y="1696"/>
                </a:lnTo>
                <a:lnTo>
                  <a:pt x="1157" y="1678"/>
                </a:lnTo>
                <a:lnTo>
                  <a:pt x="1077" y="1669"/>
                </a:lnTo>
                <a:lnTo>
                  <a:pt x="989" y="1669"/>
                </a:lnTo>
                <a:lnTo>
                  <a:pt x="989" y="1669"/>
                </a:lnTo>
                <a:lnTo>
                  <a:pt x="892" y="1669"/>
                </a:lnTo>
                <a:lnTo>
                  <a:pt x="795" y="1687"/>
                </a:lnTo>
                <a:lnTo>
                  <a:pt x="698" y="1713"/>
                </a:lnTo>
                <a:lnTo>
                  <a:pt x="609" y="1740"/>
                </a:lnTo>
                <a:lnTo>
                  <a:pt x="521" y="1784"/>
                </a:lnTo>
                <a:lnTo>
                  <a:pt x="442" y="1837"/>
                </a:lnTo>
                <a:lnTo>
                  <a:pt x="362" y="1890"/>
                </a:lnTo>
                <a:lnTo>
                  <a:pt x="291" y="1952"/>
                </a:lnTo>
                <a:lnTo>
                  <a:pt x="230" y="2022"/>
                </a:lnTo>
                <a:lnTo>
                  <a:pt x="177" y="2102"/>
                </a:lnTo>
                <a:lnTo>
                  <a:pt x="124" y="2181"/>
                </a:lnTo>
                <a:lnTo>
                  <a:pt x="79" y="2270"/>
                </a:lnTo>
                <a:lnTo>
                  <a:pt x="53" y="2358"/>
                </a:lnTo>
                <a:lnTo>
                  <a:pt x="26" y="2455"/>
                </a:lnTo>
                <a:lnTo>
                  <a:pt x="9" y="2552"/>
                </a:lnTo>
                <a:lnTo>
                  <a:pt x="0" y="2650"/>
                </a:lnTo>
                <a:lnTo>
                  <a:pt x="0" y="2650"/>
                </a:lnTo>
                <a:lnTo>
                  <a:pt x="9" y="2755"/>
                </a:lnTo>
                <a:lnTo>
                  <a:pt x="26" y="2853"/>
                </a:lnTo>
                <a:lnTo>
                  <a:pt x="53" y="2941"/>
                </a:lnTo>
                <a:lnTo>
                  <a:pt x="79" y="3038"/>
                </a:lnTo>
                <a:lnTo>
                  <a:pt x="124" y="3125"/>
                </a:lnTo>
                <a:lnTo>
                  <a:pt x="177" y="3205"/>
                </a:lnTo>
                <a:lnTo>
                  <a:pt x="230" y="3276"/>
                </a:lnTo>
                <a:lnTo>
                  <a:pt x="291" y="3346"/>
                </a:lnTo>
                <a:lnTo>
                  <a:pt x="362" y="3408"/>
                </a:lnTo>
                <a:lnTo>
                  <a:pt x="442" y="3470"/>
                </a:lnTo>
                <a:lnTo>
                  <a:pt x="521" y="3514"/>
                </a:lnTo>
                <a:lnTo>
                  <a:pt x="609" y="3558"/>
                </a:lnTo>
                <a:lnTo>
                  <a:pt x="698" y="3593"/>
                </a:lnTo>
                <a:lnTo>
                  <a:pt x="795" y="3620"/>
                </a:lnTo>
                <a:lnTo>
                  <a:pt x="892" y="3629"/>
                </a:lnTo>
                <a:lnTo>
                  <a:pt x="989" y="3638"/>
                </a:lnTo>
                <a:lnTo>
                  <a:pt x="989" y="3638"/>
                </a:lnTo>
                <a:lnTo>
                  <a:pt x="1033" y="3638"/>
                </a:lnTo>
                <a:lnTo>
                  <a:pt x="1219" y="4388"/>
                </a:lnTo>
                <a:lnTo>
                  <a:pt x="1219" y="4388"/>
                </a:lnTo>
                <a:lnTo>
                  <a:pt x="1113" y="4459"/>
                </a:lnTo>
                <a:lnTo>
                  <a:pt x="1007" y="4547"/>
                </a:lnTo>
                <a:lnTo>
                  <a:pt x="919" y="4636"/>
                </a:lnTo>
                <a:lnTo>
                  <a:pt x="839" y="4742"/>
                </a:lnTo>
                <a:lnTo>
                  <a:pt x="777" y="4865"/>
                </a:lnTo>
                <a:lnTo>
                  <a:pt x="733" y="4989"/>
                </a:lnTo>
                <a:lnTo>
                  <a:pt x="707" y="5121"/>
                </a:lnTo>
                <a:lnTo>
                  <a:pt x="698" y="5254"/>
                </a:lnTo>
                <a:lnTo>
                  <a:pt x="698" y="5254"/>
                </a:lnTo>
                <a:lnTo>
                  <a:pt x="698" y="5360"/>
                </a:lnTo>
                <a:lnTo>
                  <a:pt x="715" y="5457"/>
                </a:lnTo>
                <a:lnTo>
                  <a:pt x="742" y="5554"/>
                </a:lnTo>
                <a:lnTo>
                  <a:pt x="768" y="5642"/>
                </a:lnTo>
                <a:lnTo>
                  <a:pt x="813" y="5731"/>
                </a:lnTo>
                <a:lnTo>
                  <a:pt x="866" y="5810"/>
                </a:lnTo>
                <a:lnTo>
                  <a:pt x="919" y="5881"/>
                </a:lnTo>
                <a:lnTo>
                  <a:pt x="980" y="5952"/>
                </a:lnTo>
                <a:lnTo>
                  <a:pt x="1051" y="6022"/>
                </a:lnTo>
                <a:lnTo>
                  <a:pt x="1130" y="6075"/>
                </a:lnTo>
                <a:lnTo>
                  <a:pt x="1210" y="6128"/>
                </a:lnTo>
                <a:lnTo>
                  <a:pt x="1298" y="6164"/>
                </a:lnTo>
                <a:lnTo>
                  <a:pt x="1387" y="6199"/>
                </a:lnTo>
                <a:lnTo>
                  <a:pt x="1484" y="6225"/>
                </a:lnTo>
                <a:lnTo>
                  <a:pt x="1581" y="6243"/>
                </a:lnTo>
                <a:lnTo>
                  <a:pt x="1678" y="6243"/>
                </a:lnTo>
                <a:lnTo>
                  <a:pt x="1678" y="6243"/>
                </a:lnTo>
                <a:lnTo>
                  <a:pt x="1766" y="6243"/>
                </a:lnTo>
                <a:lnTo>
                  <a:pt x="1855" y="6225"/>
                </a:lnTo>
                <a:lnTo>
                  <a:pt x="1934" y="6208"/>
                </a:lnTo>
                <a:lnTo>
                  <a:pt x="2023" y="6181"/>
                </a:lnTo>
                <a:lnTo>
                  <a:pt x="2093" y="6155"/>
                </a:lnTo>
                <a:lnTo>
                  <a:pt x="2173" y="6111"/>
                </a:lnTo>
                <a:lnTo>
                  <a:pt x="2243" y="6066"/>
                </a:lnTo>
                <a:lnTo>
                  <a:pt x="2305" y="6022"/>
                </a:lnTo>
                <a:lnTo>
                  <a:pt x="2367" y="5969"/>
                </a:lnTo>
                <a:lnTo>
                  <a:pt x="2420" y="5907"/>
                </a:lnTo>
                <a:lnTo>
                  <a:pt x="2473" y="5837"/>
                </a:lnTo>
                <a:lnTo>
                  <a:pt x="2526" y="5775"/>
                </a:lnTo>
                <a:lnTo>
                  <a:pt x="2561" y="5695"/>
                </a:lnTo>
                <a:lnTo>
                  <a:pt x="2597" y="5625"/>
                </a:lnTo>
                <a:lnTo>
                  <a:pt x="2623" y="5545"/>
                </a:lnTo>
                <a:lnTo>
                  <a:pt x="2650" y="5466"/>
                </a:lnTo>
                <a:lnTo>
                  <a:pt x="3585" y="5466"/>
                </a:lnTo>
                <a:lnTo>
                  <a:pt x="3585" y="5466"/>
                </a:lnTo>
                <a:lnTo>
                  <a:pt x="3602" y="5545"/>
                </a:lnTo>
                <a:lnTo>
                  <a:pt x="3629" y="5625"/>
                </a:lnTo>
                <a:lnTo>
                  <a:pt x="3664" y="5695"/>
                </a:lnTo>
                <a:lnTo>
                  <a:pt x="3708" y="5775"/>
                </a:lnTo>
                <a:lnTo>
                  <a:pt x="3753" y="5837"/>
                </a:lnTo>
                <a:lnTo>
                  <a:pt x="3806" y="5907"/>
                </a:lnTo>
                <a:lnTo>
                  <a:pt x="3859" y="5969"/>
                </a:lnTo>
                <a:lnTo>
                  <a:pt x="3920" y="6022"/>
                </a:lnTo>
                <a:lnTo>
                  <a:pt x="3991" y="6066"/>
                </a:lnTo>
                <a:lnTo>
                  <a:pt x="4062" y="6111"/>
                </a:lnTo>
                <a:lnTo>
                  <a:pt x="4132" y="6155"/>
                </a:lnTo>
                <a:lnTo>
                  <a:pt x="4212" y="6181"/>
                </a:lnTo>
                <a:lnTo>
                  <a:pt x="4291" y="6208"/>
                </a:lnTo>
                <a:lnTo>
                  <a:pt x="4371" y="6225"/>
                </a:lnTo>
                <a:lnTo>
                  <a:pt x="4459" y="6243"/>
                </a:lnTo>
                <a:lnTo>
                  <a:pt x="4547" y="6243"/>
                </a:lnTo>
                <a:lnTo>
                  <a:pt x="4547" y="6243"/>
                </a:lnTo>
                <a:lnTo>
                  <a:pt x="4645" y="6243"/>
                </a:lnTo>
                <a:lnTo>
                  <a:pt x="4742" y="6225"/>
                </a:lnTo>
                <a:lnTo>
                  <a:pt x="4839" y="6199"/>
                </a:lnTo>
                <a:lnTo>
                  <a:pt x="4927" y="6164"/>
                </a:lnTo>
                <a:lnTo>
                  <a:pt x="5016" y="6128"/>
                </a:lnTo>
                <a:lnTo>
                  <a:pt x="5095" y="6075"/>
                </a:lnTo>
                <a:lnTo>
                  <a:pt x="5174" y="6022"/>
                </a:lnTo>
                <a:lnTo>
                  <a:pt x="5245" y="5952"/>
                </a:lnTo>
                <a:lnTo>
                  <a:pt x="5307" y="5881"/>
                </a:lnTo>
                <a:lnTo>
                  <a:pt x="5369" y="5810"/>
                </a:lnTo>
                <a:lnTo>
                  <a:pt x="5413" y="5731"/>
                </a:lnTo>
                <a:lnTo>
                  <a:pt x="5457" y="5642"/>
                </a:lnTo>
                <a:lnTo>
                  <a:pt x="5492" y="5554"/>
                </a:lnTo>
                <a:lnTo>
                  <a:pt x="5510" y="5457"/>
                </a:lnTo>
                <a:lnTo>
                  <a:pt x="5528" y="5360"/>
                </a:lnTo>
                <a:lnTo>
                  <a:pt x="5537" y="5254"/>
                </a:lnTo>
                <a:lnTo>
                  <a:pt x="5537" y="5254"/>
                </a:lnTo>
                <a:lnTo>
                  <a:pt x="5528" y="5121"/>
                </a:lnTo>
                <a:lnTo>
                  <a:pt x="5492" y="4989"/>
                </a:lnTo>
                <a:lnTo>
                  <a:pt x="5448" y="4865"/>
                </a:lnTo>
                <a:lnTo>
                  <a:pt x="5386" y="4742"/>
                </a:lnTo>
                <a:lnTo>
                  <a:pt x="5307" y="4636"/>
                </a:lnTo>
                <a:lnTo>
                  <a:pt x="5219" y="4538"/>
                </a:lnTo>
                <a:lnTo>
                  <a:pt x="5122" y="4459"/>
                </a:lnTo>
                <a:lnTo>
                  <a:pt x="5007" y="4388"/>
                </a:lnTo>
                <a:lnTo>
                  <a:pt x="5254" y="3638"/>
                </a:lnTo>
                <a:lnTo>
                  <a:pt x="5254" y="3638"/>
                </a:lnTo>
                <a:lnTo>
                  <a:pt x="5369" y="3620"/>
                </a:lnTo>
                <a:lnTo>
                  <a:pt x="5484" y="3602"/>
                </a:lnTo>
                <a:lnTo>
                  <a:pt x="5590" y="3558"/>
                </a:lnTo>
                <a:lnTo>
                  <a:pt x="5696" y="3505"/>
                </a:lnTo>
                <a:lnTo>
                  <a:pt x="5696" y="3505"/>
                </a:lnTo>
                <a:lnTo>
                  <a:pt x="5784" y="3452"/>
                </a:lnTo>
                <a:lnTo>
                  <a:pt x="5855" y="3399"/>
                </a:lnTo>
                <a:lnTo>
                  <a:pt x="5925" y="3329"/>
                </a:lnTo>
                <a:lnTo>
                  <a:pt x="5987" y="3258"/>
                </a:lnTo>
                <a:lnTo>
                  <a:pt x="6049" y="3178"/>
                </a:lnTo>
                <a:lnTo>
                  <a:pt x="6093" y="3100"/>
                </a:lnTo>
                <a:lnTo>
                  <a:pt x="6128" y="3003"/>
                </a:lnTo>
                <a:lnTo>
                  <a:pt x="6164" y="2914"/>
                </a:lnTo>
                <a:lnTo>
                  <a:pt x="6164" y="2914"/>
                </a:lnTo>
                <a:lnTo>
                  <a:pt x="6181" y="2817"/>
                </a:lnTo>
                <a:lnTo>
                  <a:pt x="6199" y="2720"/>
                </a:lnTo>
                <a:lnTo>
                  <a:pt x="6199" y="2623"/>
                </a:lnTo>
                <a:lnTo>
                  <a:pt x="6190" y="2526"/>
                </a:lnTo>
                <a:lnTo>
                  <a:pt x="6173" y="2438"/>
                </a:lnTo>
                <a:lnTo>
                  <a:pt x="6146" y="2340"/>
                </a:lnTo>
                <a:lnTo>
                  <a:pt x="6111" y="2252"/>
                </a:lnTo>
                <a:lnTo>
                  <a:pt x="6067" y="2164"/>
                </a:lnTo>
                <a:close/>
                <a:moveTo>
                  <a:pt x="3117" y="406"/>
                </a:moveTo>
                <a:lnTo>
                  <a:pt x="3117" y="406"/>
                </a:lnTo>
                <a:lnTo>
                  <a:pt x="3170" y="406"/>
                </a:lnTo>
                <a:lnTo>
                  <a:pt x="3231" y="415"/>
                </a:lnTo>
                <a:lnTo>
                  <a:pt x="3284" y="433"/>
                </a:lnTo>
                <a:lnTo>
                  <a:pt x="3337" y="450"/>
                </a:lnTo>
                <a:lnTo>
                  <a:pt x="3390" y="477"/>
                </a:lnTo>
                <a:lnTo>
                  <a:pt x="3435" y="503"/>
                </a:lnTo>
                <a:lnTo>
                  <a:pt x="3479" y="539"/>
                </a:lnTo>
                <a:lnTo>
                  <a:pt x="3523" y="574"/>
                </a:lnTo>
                <a:lnTo>
                  <a:pt x="3558" y="618"/>
                </a:lnTo>
                <a:lnTo>
                  <a:pt x="3594" y="662"/>
                </a:lnTo>
                <a:lnTo>
                  <a:pt x="3620" y="707"/>
                </a:lnTo>
                <a:lnTo>
                  <a:pt x="3647" y="760"/>
                </a:lnTo>
                <a:lnTo>
                  <a:pt x="3664" y="813"/>
                </a:lnTo>
                <a:lnTo>
                  <a:pt x="3682" y="866"/>
                </a:lnTo>
                <a:lnTo>
                  <a:pt x="3691" y="927"/>
                </a:lnTo>
                <a:lnTo>
                  <a:pt x="3691" y="980"/>
                </a:lnTo>
                <a:lnTo>
                  <a:pt x="3691" y="980"/>
                </a:lnTo>
                <a:lnTo>
                  <a:pt x="3691" y="1042"/>
                </a:lnTo>
                <a:lnTo>
                  <a:pt x="3682" y="1104"/>
                </a:lnTo>
                <a:lnTo>
                  <a:pt x="3664" y="1157"/>
                </a:lnTo>
                <a:lnTo>
                  <a:pt x="3647" y="1210"/>
                </a:lnTo>
                <a:lnTo>
                  <a:pt x="3620" y="1263"/>
                </a:lnTo>
                <a:lnTo>
                  <a:pt x="3594" y="1307"/>
                </a:lnTo>
                <a:lnTo>
                  <a:pt x="3558" y="1351"/>
                </a:lnTo>
                <a:lnTo>
                  <a:pt x="3523" y="1395"/>
                </a:lnTo>
                <a:lnTo>
                  <a:pt x="3479" y="1431"/>
                </a:lnTo>
                <a:lnTo>
                  <a:pt x="3435" y="1466"/>
                </a:lnTo>
                <a:lnTo>
                  <a:pt x="3390" y="1493"/>
                </a:lnTo>
                <a:lnTo>
                  <a:pt x="3337" y="1519"/>
                </a:lnTo>
                <a:lnTo>
                  <a:pt x="3284" y="1537"/>
                </a:lnTo>
                <a:lnTo>
                  <a:pt x="3231" y="1554"/>
                </a:lnTo>
                <a:lnTo>
                  <a:pt x="3170" y="1563"/>
                </a:lnTo>
                <a:lnTo>
                  <a:pt x="3117" y="1563"/>
                </a:lnTo>
                <a:lnTo>
                  <a:pt x="3117" y="1563"/>
                </a:lnTo>
                <a:lnTo>
                  <a:pt x="3056" y="1563"/>
                </a:lnTo>
                <a:lnTo>
                  <a:pt x="3003" y="1554"/>
                </a:lnTo>
                <a:lnTo>
                  <a:pt x="2941" y="1537"/>
                </a:lnTo>
                <a:lnTo>
                  <a:pt x="2888" y="1519"/>
                </a:lnTo>
                <a:lnTo>
                  <a:pt x="2844" y="1493"/>
                </a:lnTo>
                <a:lnTo>
                  <a:pt x="2791" y="1466"/>
                </a:lnTo>
                <a:lnTo>
                  <a:pt x="2747" y="1431"/>
                </a:lnTo>
                <a:lnTo>
                  <a:pt x="2703" y="1395"/>
                </a:lnTo>
                <a:lnTo>
                  <a:pt x="2667" y="1351"/>
                </a:lnTo>
                <a:lnTo>
                  <a:pt x="2632" y="1307"/>
                </a:lnTo>
                <a:lnTo>
                  <a:pt x="2605" y="1263"/>
                </a:lnTo>
                <a:lnTo>
                  <a:pt x="2579" y="1210"/>
                </a:lnTo>
                <a:lnTo>
                  <a:pt x="2561" y="1157"/>
                </a:lnTo>
                <a:lnTo>
                  <a:pt x="2552" y="1104"/>
                </a:lnTo>
                <a:lnTo>
                  <a:pt x="2544" y="1042"/>
                </a:lnTo>
                <a:lnTo>
                  <a:pt x="2535" y="980"/>
                </a:lnTo>
                <a:lnTo>
                  <a:pt x="2535" y="980"/>
                </a:lnTo>
                <a:lnTo>
                  <a:pt x="2544" y="927"/>
                </a:lnTo>
                <a:lnTo>
                  <a:pt x="2552" y="866"/>
                </a:lnTo>
                <a:lnTo>
                  <a:pt x="2561" y="813"/>
                </a:lnTo>
                <a:lnTo>
                  <a:pt x="2579" y="760"/>
                </a:lnTo>
                <a:lnTo>
                  <a:pt x="2605" y="707"/>
                </a:lnTo>
                <a:lnTo>
                  <a:pt x="2632" y="662"/>
                </a:lnTo>
                <a:lnTo>
                  <a:pt x="2667" y="618"/>
                </a:lnTo>
                <a:lnTo>
                  <a:pt x="2703" y="574"/>
                </a:lnTo>
                <a:lnTo>
                  <a:pt x="2747" y="539"/>
                </a:lnTo>
                <a:lnTo>
                  <a:pt x="2791" y="503"/>
                </a:lnTo>
                <a:lnTo>
                  <a:pt x="2844" y="477"/>
                </a:lnTo>
                <a:lnTo>
                  <a:pt x="2888" y="450"/>
                </a:lnTo>
                <a:lnTo>
                  <a:pt x="2941" y="433"/>
                </a:lnTo>
                <a:lnTo>
                  <a:pt x="3003" y="415"/>
                </a:lnTo>
                <a:lnTo>
                  <a:pt x="3056" y="406"/>
                </a:lnTo>
                <a:lnTo>
                  <a:pt x="3117" y="406"/>
                </a:lnTo>
                <a:close/>
                <a:moveTo>
                  <a:pt x="415" y="2650"/>
                </a:moveTo>
                <a:lnTo>
                  <a:pt x="415" y="2650"/>
                </a:lnTo>
                <a:lnTo>
                  <a:pt x="415" y="2597"/>
                </a:lnTo>
                <a:lnTo>
                  <a:pt x="424" y="2535"/>
                </a:lnTo>
                <a:lnTo>
                  <a:pt x="442" y="2482"/>
                </a:lnTo>
                <a:lnTo>
                  <a:pt x="459" y="2429"/>
                </a:lnTo>
                <a:lnTo>
                  <a:pt x="486" y="2376"/>
                </a:lnTo>
                <a:lnTo>
                  <a:pt x="512" y="2332"/>
                </a:lnTo>
                <a:lnTo>
                  <a:pt x="548" y="2287"/>
                </a:lnTo>
                <a:lnTo>
                  <a:pt x="583" y="2243"/>
                </a:lnTo>
                <a:lnTo>
                  <a:pt x="627" y="2208"/>
                </a:lnTo>
                <a:lnTo>
                  <a:pt x="671" y="2173"/>
                </a:lnTo>
                <a:lnTo>
                  <a:pt x="715" y="2146"/>
                </a:lnTo>
                <a:lnTo>
                  <a:pt x="768" y="2120"/>
                </a:lnTo>
                <a:lnTo>
                  <a:pt x="821" y="2102"/>
                </a:lnTo>
                <a:lnTo>
                  <a:pt x="874" y="2084"/>
                </a:lnTo>
                <a:lnTo>
                  <a:pt x="927" y="2075"/>
                </a:lnTo>
                <a:lnTo>
                  <a:pt x="989" y="2075"/>
                </a:lnTo>
                <a:lnTo>
                  <a:pt x="989" y="2075"/>
                </a:lnTo>
                <a:lnTo>
                  <a:pt x="1051" y="2075"/>
                </a:lnTo>
                <a:lnTo>
                  <a:pt x="1104" y="2084"/>
                </a:lnTo>
                <a:lnTo>
                  <a:pt x="1166" y="2102"/>
                </a:lnTo>
                <a:lnTo>
                  <a:pt x="1219" y="2120"/>
                </a:lnTo>
                <a:lnTo>
                  <a:pt x="1263" y="2146"/>
                </a:lnTo>
                <a:lnTo>
                  <a:pt x="1316" y="2173"/>
                </a:lnTo>
                <a:lnTo>
                  <a:pt x="1360" y="2208"/>
                </a:lnTo>
                <a:lnTo>
                  <a:pt x="1395" y="2243"/>
                </a:lnTo>
                <a:lnTo>
                  <a:pt x="1440" y="2287"/>
                </a:lnTo>
                <a:lnTo>
                  <a:pt x="1466" y="2332"/>
                </a:lnTo>
                <a:lnTo>
                  <a:pt x="1501" y="2376"/>
                </a:lnTo>
                <a:lnTo>
                  <a:pt x="1519" y="2429"/>
                </a:lnTo>
                <a:lnTo>
                  <a:pt x="1546" y="2482"/>
                </a:lnTo>
                <a:lnTo>
                  <a:pt x="1554" y="2535"/>
                </a:lnTo>
                <a:lnTo>
                  <a:pt x="1563" y="2597"/>
                </a:lnTo>
                <a:lnTo>
                  <a:pt x="1572" y="2650"/>
                </a:lnTo>
                <a:lnTo>
                  <a:pt x="1572" y="2650"/>
                </a:lnTo>
                <a:lnTo>
                  <a:pt x="1563" y="2711"/>
                </a:lnTo>
                <a:lnTo>
                  <a:pt x="1554" y="2773"/>
                </a:lnTo>
                <a:lnTo>
                  <a:pt x="1546" y="2826"/>
                </a:lnTo>
                <a:lnTo>
                  <a:pt x="1519" y="2879"/>
                </a:lnTo>
                <a:lnTo>
                  <a:pt x="1501" y="2923"/>
                </a:lnTo>
                <a:lnTo>
                  <a:pt x="1466" y="2976"/>
                </a:lnTo>
                <a:lnTo>
                  <a:pt x="1440" y="3020"/>
                </a:lnTo>
                <a:lnTo>
                  <a:pt x="1395" y="3065"/>
                </a:lnTo>
                <a:lnTo>
                  <a:pt x="1360" y="3100"/>
                </a:lnTo>
                <a:lnTo>
                  <a:pt x="1316" y="3134"/>
                </a:lnTo>
                <a:lnTo>
                  <a:pt x="1263" y="3161"/>
                </a:lnTo>
                <a:lnTo>
                  <a:pt x="1219" y="3187"/>
                </a:lnTo>
                <a:lnTo>
                  <a:pt x="1166" y="3205"/>
                </a:lnTo>
                <a:lnTo>
                  <a:pt x="1104" y="3214"/>
                </a:lnTo>
                <a:lnTo>
                  <a:pt x="1051" y="3223"/>
                </a:lnTo>
                <a:lnTo>
                  <a:pt x="989" y="3231"/>
                </a:lnTo>
                <a:lnTo>
                  <a:pt x="989" y="3231"/>
                </a:lnTo>
                <a:lnTo>
                  <a:pt x="927" y="3223"/>
                </a:lnTo>
                <a:lnTo>
                  <a:pt x="874" y="3214"/>
                </a:lnTo>
                <a:lnTo>
                  <a:pt x="821" y="3205"/>
                </a:lnTo>
                <a:lnTo>
                  <a:pt x="768" y="3187"/>
                </a:lnTo>
                <a:lnTo>
                  <a:pt x="715" y="3161"/>
                </a:lnTo>
                <a:lnTo>
                  <a:pt x="671" y="3134"/>
                </a:lnTo>
                <a:lnTo>
                  <a:pt x="627" y="3100"/>
                </a:lnTo>
                <a:lnTo>
                  <a:pt x="583" y="3065"/>
                </a:lnTo>
                <a:lnTo>
                  <a:pt x="548" y="3020"/>
                </a:lnTo>
                <a:lnTo>
                  <a:pt x="512" y="2976"/>
                </a:lnTo>
                <a:lnTo>
                  <a:pt x="486" y="2923"/>
                </a:lnTo>
                <a:lnTo>
                  <a:pt x="459" y="2879"/>
                </a:lnTo>
                <a:lnTo>
                  <a:pt x="442" y="2826"/>
                </a:lnTo>
                <a:lnTo>
                  <a:pt x="424" y="2773"/>
                </a:lnTo>
                <a:lnTo>
                  <a:pt x="415" y="2711"/>
                </a:lnTo>
                <a:lnTo>
                  <a:pt x="415" y="2650"/>
                </a:lnTo>
                <a:close/>
                <a:moveTo>
                  <a:pt x="1678" y="5837"/>
                </a:moveTo>
                <a:lnTo>
                  <a:pt x="1678" y="5837"/>
                </a:lnTo>
                <a:lnTo>
                  <a:pt x="1625" y="5837"/>
                </a:lnTo>
                <a:lnTo>
                  <a:pt x="1563" y="5828"/>
                </a:lnTo>
                <a:lnTo>
                  <a:pt x="1510" y="5810"/>
                </a:lnTo>
                <a:lnTo>
                  <a:pt x="1457" y="5793"/>
                </a:lnTo>
                <a:lnTo>
                  <a:pt x="1404" y="5766"/>
                </a:lnTo>
                <a:lnTo>
                  <a:pt x="1360" y="5740"/>
                </a:lnTo>
                <a:lnTo>
                  <a:pt x="1316" y="5704"/>
                </a:lnTo>
                <a:lnTo>
                  <a:pt x="1272" y="5669"/>
                </a:lnTo>
                <a:lnTo>
                  <a:pt x="1236" y="5625"/>
                </a:lnTo>
                <a:lnTo>
                  <a:pt x="1201" y="5581"/>
                </a:lnTo>
                <a:lnTo>
                  <a:pt x="1175" y="5536"/>
                </a:lnTo>
                <a:lnTo>
                  <a:pt x="1148" y="5483"/>
                </a:lnTo>
                <a:lnTo>
                  <a:pt x="1130" y="5430"/>
                </a:lnTo>
                <a:lnTo>
                  <a:pt x="1113" y="5377"/>
                </a:lnTo>
                <a:lnTo>
                  <a:pt x="1104" y="5316"/>
                </a:lnTo>
                <a:lnTo>
                  <a:pt x="1104" y="5254"/>
                </a:lnTo>
                <a:lnTo>
                  <a:pt x="1104" y="5254"/>
                </a:lnTo>
                <a:lnTo>
                  <a:pt x="1104" y="5201"/>
                </a:lnTo>
                <a:lnTo>
                  <a:pt x="1113" y="5139"/>
                </a:lnTo>
                <a:lnTo>
                  <a:pt x="1130" y="5086"/>
                </a:lnTo>
                <a:lnTo>
                  <a:pt x="1148" y="5033"/>
                </a:lnTo>
                <a:lnTo>
                  <a:pt x="1175" y="4980"/>
                </a:lnTo>
                <a:lnTo>
                  <a:pt x="1201" y="4936"/>
                </a:lnTo>
                <a:lnTo>
                  <a:pt x="1236" y="4892"/>
                </a:lnTo>
                <a:lnTo>
                  <a:pt x="1272" y="4848"/>
                </a:lnTo>
                <a:lnTo>
                  <a:pt x="1316" y="4812"/>
                </a:lnTo>
                <a:lnTo>
                  <a:pt x="1360" y="4777"/>
                </a:lnTo>
                <a:lnTo>
                  <a:pt x="1404" y="4750"/>
                </a:lnTo>
                <a:lnTo>
                  <a:pt x="1457" y="4724"/>
                </a:lnTo>
                <a:lnTo>
                  <a:pt x="1510" y="4706"/>
                </a:lnTo>
                <a:lnTo>
                  <a:pt x="1563" y="4689"/>
                </a:lnTo>
                <a:lnTo>
                  <a:pt x="1625" y="4680"/>
                </a:lnTo>
                <a:lnTo>
                  <a:pt x="1678" y="4680"/>
                </a:lnTo>
                <a:lnTo>
                  <a:pt x="1678" y="4680"/>
                </a:lnTo>
                <a:lnTo>
                  <a:pt x="1784" y="4689"/>
                </a:lnTo>
                <a:lnTo>
                  <a:pt x="1881" y="4715"/>
                </a:lnTo>
                <a:lnTo>
                  <a:pt x="1970" y="4759"/>
                </a:lnTo>
                <a:lnTo>
                  <a:pt x="2049" y="4812"/>
                </a:lnTo>
                <a:lnTo>
                  <a:pt x="2120" y="4883"/>
                </a:lnTo>
                <a:lnTo>
                  <a:pt x="2181" y="4962"/>
                </a:lnTo>
                <a:lnTo>
                  <a:pt x="2217" y="5051"/>
                </a:lnTo>
                <a:lnTo>
                  <a:pt x="2252" y="5148"/>
                </a:lnTo>
                <a:lnTo>
                  <a:pt x="2252" y="5369"/>
                </a:lnTo>
                <a:lnTo>
                  <a:pt x="2252" y="5369"/>
                </a:lnTo>
                <a:lnTo>
                  <a:pt x="2217" y="5466"/>
                </a:lnTo>
                <a:lnTo>
                  <a:pt x="2181" y="5554"/>
                </a:lnTo>
                <a:lnTo>
                  <a:pt x="2120" y="5634"/>
                </a:lnTo>
                <a:lnTo>
                  <a:pt x="2049" y="5704"/>
                </a:lnTo>
                <a:lnTo>
                  <a:pt x="1970" y="5757"/>
                </a:lnTo>
                <a:lnTo>
                  <a:pt x="1881" y="5801"/>
                </a:lnTo>
                <a:lnTo>
                  <a:pt x="1784" y="5828"/>
                </a:lnTo>
                <a:lnTo>
                  <a:pt x="1678" y="5837"/>
                </a:lnTo>
                <a:close/>
                <a:moveTo>
                  <a:pt x="4547" y="5837"/>
                </a:moveTo>
                <a:lnTo>
                  <a:pt x="4547" y="5837"/>
                </a:lnTo>
                <a:lnTo>
                  <a:pt x="4486" y="5837"/>
                </a:lnTo>
                <a:lnTo>
                  <a:pt x="4433" y="5828"/>
                </a:lnTo>
                <a:lnTo>
                  <a:pt x="4380" y="5810"/>
                </a:lnTo>
                <a:lnTo>
                  <a:pt x="4327" y="5793"/>
                </a:lnTo>
                <a:lnTo>
                  <a:pt x="4274" y="5766"/>
                </a:lnTo>
                <a:lnTo>
                  <a:pt x="4221" y="5740"/>
                </a:lnTo>
                <a:lnTo>
                  <a:pt x="4176" y="5704"/>
                </a:lnTo>
                <a:lnTo>
                  <a:pt x="4141" y="5669"/>
                </a:lnTo>
                <a:lnTo>
                  <a:pt x="4106" y="5625"/>
                </a:lnTo>
                <a:lnTo>
                  <a:pt x="4071" y="5581"/>
                </a:lnTo>
                <a:lnTo>
                  <a:pt x="4035" y="5536"/>
                </a:lnTo>
                <a:lnTo>
                  <a:pt x="4018" y="5483"/>
                </a:lnTo>
                <a:lnTo>
                  <a:pt x="4000" y="5430"/>
                </a:lnTo>
                <a:lnTo>
                  <a:pt x="3982" y="5377"/>
                </a:lnTo>
                <a:lnTo>
                  <a:pt x="3973" y="5316"/>
                </a:lnTo>
                <a:lnTo>
                  <a:pt x="3973" y="5254"/>
                </a:lnTo>
                <a:lnTo>
                  <a:pt x="3973" y="5254"/>
                </a:lnTo>
                <a:lnTo>
                  <a:pt x="3973" y="5201"/>
                </a:lnTo>
                <a:lnTo>
                  <a:pt x="3982" y="5139"/>
                </a:lnTo>
                <a:lnTo>
                  <a:pt x="4000" y="5086"/>
                </a:lnTo>
                <a:lnTo>
                  <a:pt x="4018" y="5033"/>
                </a:lnTo>
                <a:lnTo>
                  <a:pt x="4035" y="4980"/>
                </a:lnTo>
                <a:lnTo>
                  <a:pt x="4071" y="4936"/>
                </a:lnTo>
                <a:lnTo>
                  <a:pt x="4106" y="4892"/>
                </a:lnTo>
                <a:lnTo>
                  <a:pt x="4141" y="4848"/>
                </a:lnTo>
                <a:lnTo>
                  <a:pt x="4176" y="4812"/>
                </a:lnTo>
                <a:lnTo>
                  <a:pt x="4221" y="4777"/>
                </a:lnTo>
                <a:lnTo>
                  <a:pt x="4274" y="4750"/>
                </a:lnTo>
                <a:lnTo>
                  <a:pt x="4327" y="4724"/>
                </a:lnTo>
                <a:lnTo>
                  <a:pt x="4380" y="4706"/>
                </a:lnTo>
                <a:lnTo>
                  <a:pt x="4433" y="4689"/>
                </a:lnTo>
                <a:lnTo>
                  <a:pt x="4486" y="4680"/>
                </a:lnTo>
                <a:lnTo>
                  <a:pt x="4547" y="4680"/>
                </a:lnTo>
                <a:lnTo>
                  <a:pt x="4547" y="4680"/>
                </a:lnTo>
                <a:lnTo>
                  <a:pt x="4609" y="4680"/>
                </a:lnTo>
                <a:lnTo>
                  <a:pt x="4662" y="4689"/>
                </a:lnTo>
                <a:lnTo>
                  <a:pt x="4715" y="4706"/>
                </a:lnTo>
                <a:lnTo>
                  <a:pt x="4768" y="4724"/>
                </a:lnTo>
                <a:lnTo>
                  <a:pt x="4821" y="4750"/>
                </a:lnTo>
                <a:lnTo>
                  <a:pt x="4874" y="4777"/>
                </a:lnTo>
                <a:lnTo>
                  <a:pt x="4918" y="4812"/>
                </a:lnTo>
                <a:lnTo>
                  <a:pt x="4954" y="4848"/>
                </a:lnTo>
                <a:lnTo>
                  <a:pt x="4989" y="4892"/>
                </a:lnTo>
                <a:lnTo>
                  <a:pt x="5024" y="4936"/>
                </a:lnTo>
                <a:lnTo>
                  <a:pt x="5051" y="4980"/>
                </a:lnTo>
                <a:lnTo>
                  <a:pt x="5077" y="5033"/>
                </a:lnTo>
                <a:lnTo>
                  <a:pt x="5095" y="5086"/>
                </a:lnTo>
                <a:lnTo>
                  <a:pt x="5113" y="5139"/>
                </a:lnTo>
                <a:lnTo>
                  <a:pt x="5122" y="5201"/>
                </a:lnTo>
                <a:lnTo>
                  <a:pt x="5122" y="5254"/>
                </a:lnTo>
                <a:lnTo>
                  <a:pt x="5122" y="5254"/>
                </a:lnTo>
                <a:lnTo>
                  <a:pt x="5122" y="5316"/>
                </a:lnTo>
                <a:lnTo>
                  <a:pt x="5113" y="5377"/>
                </a:lnTo>
                <a:lnTo>
                  <a:pt x="5095" y="5430"/>
                </a:lnTo>
                <a:lnTo>
                  <a:pt x="5077" y="5483"/>
                </a:lnTo>
                <a:lnTo>
                  <a:pt x="5051" y="5536"/>
                </a:lnTo>
                <a:lnTo>
                  <a:pt x="5024" y="5581"/>
                </a:lnTo>
                <a:lnTo>
                  <a:pt x="4989" y="5625"/>
                </a:lnTo>
                <a:lnTo>
                  <a:pt x="4954" y="5669"/>
                </a:lnTo>
                <a:lnTo>
                  <a:pt x="4918" y="5704"/>
                </a:lnTo>
                <a:lnTo>
                  <a:pt x="4874" y="5740"/>
                </a:lnTo>
                <a:lnTo>
                  <a:pt x="4821" y="5766"/>
                </a:lnTo>
                <a:lnTo>
                  <a:pt x="4768" y="5793"/>
                </a:lnTo>
                <a:lnTo>
                  <a:pt x="4715" y="5810"/>
                </a:lnTo>
                <a:lnTo>
                  <a:pt x="4662" y="5828"/>
                </a:lnTo>
                <a:lnTo>
                  <a:pt x="4609" y="5837"/>
                </a:lnTo>
                <a:lnTo>
                  <a:pt x="4547" y="5837"/>
                </a:lnTo>
                <a:close/>
                <a:moveTo>
                  <a:pt x="4547" y="4274"/>
                </a:moveTo>
                <a:lnTo>
                  <a:pt x="4547" y="4274"/>
                </a:lnTo>
                <a:lnTo>
                  <a:pt x="4459" y="4274"/>
                </a:lnTo>
                <a:lnTo>
                  <a:pt x="4371" y="4291"/>
                </a:lnTo>
                <a:lnTo>
                  <a:pt x="4291" y="4309"/>
                </a:lnTo>
                <a:lnTo>
                  <a:pt x="4212" y="4335"/>
                </a:lnTo>
                <a:lnTo>
                  <a:pt x="4132" y="4362"/>
                </a:lnTo>
                <a:lnTo>
                  <a:pt x="4062" y="4397"/>
                </a:lnTo>
                <a:lnTo>
                  <a:pt x="3991" y="4441"/>
                </a:lnTo>
                <a:lnTo>
                  <a:pt x="3920" y="4494"/>
                </a:lnTo>
                <a:lnTo>
                  <a:pt x="3859" y="4547"/>
                </a:lnTo>
                <a:lnTo>
                  <a:pt x="3806" y="4609"/>
                </a:lnTo>
                <a:lnTo>
                  <a:pt x="3753" y="4671"/>
                </a:lnTo>
                <a:lnTo>
                  <a:pt x="3708" y="4742"/>
                </a:lnTo>
                <a:lnTo>
                  <a:pt x="3664" y="4812"/>
                </a:lnTo>
                <a:lnTo>
                  <a:pt x="3629" y="4892"/>
                </a:lnTo>
                <a:lnTo>
                  <a:pt x="3602" y="4971"/>
                </a:lnTo>
                <a:lnTo>
                  <a:pt x="3585" y="5051"/>
                </a:lnTo>
                <a:lnTo>
                  <a:pt x="2650" y="5051"/>
                </a:lnTo>
                <a:lnTo>
                  <a:pt x="2650" y="5051"/>
                </a:lnTo>
                <a:lnTo>
                  <a:pt x="2623" y="4971"/>
                </a:lnTo>
                <a:lnTo>
                  <a:pt x="2597" y="4892"/>
                </a:lnTo>
                <a:lnTo>
                  <a:pt x="2561" y="4812"/>
                </a:lnTo>
                <a:lnTo>
                  <a:pt x="2526" y="4742"/>
                </a:lnTo>
                <a:lnTo>
                  <a:pt x="2473" y="4671"/>
                </a:lnTo>
                <a:lnTo>
                  <a:pt x="2420" y="4609"/>
                </a:lnTo>
                <a:lnTo>
                  <a:pt x="2367" y="4547"/>
                </a:lnTo>
                <a:lnTo>
                  <a:pt x="2305" y="4494"/>
                </a:lnTo>
                <a:lnTo>
                  <a:pt x="2243" y="4441"/>
                </a:lnTo>
                <a:lnTo>
                  <a:pt x="2173" y="4397"/>
                </a:lnTo>
                <a:lnTo>
                  <a:pt x="2093" y="4362"/>
                </a:lnTo>
                <a:lnTo>
                  <a:pt x="2023" y="4335"/>
                </a:lnTo>
                <a:lnTo>
                  <a:pt x="1934" y="4309"/>
                </a:lnTo>
                <a:lnTo>
                  <a:pt x="1855" y="4291"/>
                </a:lnTo>
                <a:lnTo>
                  <a:pt x="1766" y="4274"/>
                </a:lnTo>
                <a:lnTo>
                  <a:pt x="1678" y="4274"/>
                </a:lnTo>
                <a:lnTo>
                  <a:pt x="1678" y="4274"/>
                </a:lnTo>
                <a:lnTo>
                  <a:pt x="1616" y="4282"/>
                </a:lnTo>
                <a:lnTo>
                  <a:pt x="1422" y="3532"/>
                </a:lnTo>
                <a:lnTo>
                  <a:pt x="1422" y="3532"/>
                </a:lnTo>
                <a:lnTo>
                  <a:pt x="1546" y="3461"/>
                </a:lnTo>
                <a:lnTo>
                  <a:pt x="1652" y="3382"/>
                </a:lnTo>
                <a:lnTo>
                  <a:pt x="1740" y="3284"/>
                </a:lnTo>
                <a:lnTo>
                  <a:pt x="1819" y="3178"/>
                </a:lnTo>
                <a:lnTo>
                  <a:pt x="1890" y="3056"/>
                </a:lnTo>
                <a:lnTo>
                  <a:pt x="1934" y="2932"/>
                </a:lnTo>
                <a:lnTo>
                  <a:pt x="1970" y="2791"/>
                </a:lnTo>
                <a:lnTo>
                  <a:pt x="1978" y="2650"/>
                </a:lnTo>
                <a:lnTo>
                  <a:pt x="1978" y="2650"/>
                </a:lnTo>
                <a:lnTo>
                  <a:pt x="1970" y="2526"/>
                </a:lnTo>
                <a:lnTo>
                  <a:pt x="1943" y="2402"/>
                </a:lnTo>
                <a:lnTo>
                  <a:pt x="1899" y="2287"/>
                </a:lnTo>
                <a:lnTo>
                  <a:pt x="1855" y="2181"/>
                </a:lnTo>
                <a:lnTo>
                  <a:pt x="2420" y="1687"/>
                </a:lnTo>
                <a:lnTo>
                  <a:pt x="2420" y="1687"/>
                </a:lnTo>
                <a:lnTo>
                  <a:pt x="2491" y="1749"/>
                </a:lnTo>
                <a:lnTo>
                  <a:pt x="2570" y="1802"/>
                </a:lnTo>
                <a:lnTo>
                  <a:pt x="2650" y="1855"/>
                </a:lnTo>
                <a:lnTo>
                  <a:pt x="2738" y="1890"/>
                </a:lnTo>
                <a:lnTo>
                  <a:pt x="2826" y="1925"/>
                </a:lnTo>
                <a:lnTo>
                  <a:pt x="2915" y="1952"/>
                </a:lnTo>
                <a:lnTo>
                  <a:pt x="3012" y="1969"/>
                </a:lnTo>
                <a:lnTo>
                  <a:pt x="3117" y="1969"/>
                </a:lnTo>
                <a:lnTo>
                  <a:pt x="3117" y="1969"/>
                </a:lnTo>
                <a:lnTo>
                  <a:pt x="3223" y="1961"/>
                </a:lnTo>
                <a:lnTo>
                  <a:pt x="3320" y="1952"/>
                </a:lnTo>
                <a:lnTo>
                  <a:pt x="3417" y="1925"/>
                </a:lnTo>
                <a:lnTo>
                  <a:pt x="3514" y="1890"/>
                </a:lnTo>
                <a:lnTo>
                  <a:pt x="3602" y="1837"/>
                </a:lnTo>
                <a:lnTo>
                  <a:pt x="3682" y="1784"/>
                </a:lnTo>
                <a:lnTo>
                  <a:pt x="3761" y="1722"/>
                </a:lnTo>
                <a:lnTo>
                  <a:pt x="3832" y="1660"/>
                </a:lnTo>
                <a:lnTo>
                  <a:pt x="4380" y="2137"/>
                </a:lnTo>
                <a:lnTo>
                  <a:pt x="4380" y="2137"/>
                </a:lnTo>
                <a:lnTo>
                  <a:pt x="4309" y="2261"/>
                </a:lnTo>
                <a:lnTo>
                  <a:pt x="4282" y="2323"/>
                </a:lnTo>
                <a:lnTo>
                  <a:pt x="4265" y="2393"/>
                </a:lnTo>
                <a:lnTo>
                  <a:pt x="4265" y="2393"/>
                </a:lnTo>
                <a:lnTo>
                  <a:pt x="4265" y="2393"/>
                </a:lnTo>
                <a:lnTo>
                  <a:pt x="4238" y="2482"/>
                </a:lnTo>
                <a:lnTo>
                  <a:pt x="4229" y="2570"/>
                </a:lnTo>
                <a:lnTo>
                  <a:pt x="4229" y="2667"/>
                </a:lnTo>
                <a:lnTo>
                  <a:pt x="4229" y="2755"/>
                </a:lnTo>
                <a:lnTo>
                  <a:pt x="4247" y="2844"/>
                </a:lnTo>
                <a:lnTo>
                  <a:pt x="4265" y="2923"/>
                </a:lnTo>
                <a:lnTo>
                  <a:pt x="4291" y="3012"/>
                </a:lnTo>
                <a:lnTo>
                  <a:pt x="4335" y="3091"/>
                </a:lnTo>
                <a:lnTo>
                  <a:pt x="4371" y="3170"/>
                </a:lnTo>
                <a:lnTo>
                  <a:pt x="4424" y="3240"/>
                </a:lnTo>
                <a:lnTo>
                  <a:pt x="4477" y="3311"/>
                </a:lnTo>
                <a:lnTo>
                  <a:pt x="4539" y="3373"/>
                </a:lnTo>
                <a:lnTo>
                  <a:pt x="4609" y="3426"/>
                </a:lnTo>
                <a:lnTo>
                  <a:pt x="4680" y="3479"/>
                </a:lnTo>
                <a:lnTo>
                  <a:pt x="4759" y="3523"/>
                </a:lnTo>
                <a:lnTo>
                  <a:pt x="4848" y="3558"/>
                </a:lnTo>
                <a:lnTo>
                  <a:pt x="4609" y="4282"/>
                </a:lnTo>
                <a:lnTo>
                  <a:pt x="4609" y="4282"/>
                </a:lnTo>
                <a:lnTo>
                  <a:pt x="4547" y="4274"/>
                </a:lnTo>
                <a:close/>
                <a:moveTo>
                  <a:pt x="5766" y="2808"/>
                </a:moveTo>
                <a:lnTo>
                  <a:pt x="5766" y="2808"/>
                </a:lnTo>
                <a:lnTo>
                  <a:pt x="5749" y="2861"/>
                </a:lnTo>
                <a:lnTo>
                  <a:pt x="5731" y="2914"/>
                </a:lnTo>
                <a:lnTo>
                  <a:pt x="5704" y="2959"/>
                </a:lnTo>
                <a:lnTo>
                  <a:pt x="5669" y="3012"/>
                </a:lnTo>
                <a:lnTo>
                  <a:pt x="5634" y="3047"/>
                </a:lnTo>
                <a:lnTo>
                  <a:pt x="5590" y="3091"/>
                </a:lnTo>
                <a:lnTo>
                  <a:pt x="5545" y="3125"/>
                </a:lnTo>
                <a:lnTo>
                  <a:pt x="5501" y="3152"/>
                </a:lnTo>
                <a:lnTo>
                  <a:pt x="5501" y="3152"/>
                </a:lnTo>
                <a:lnTo>
                  <a:pt x="5448" y="3178"/>
                </a:lnTo>
                <a:lnTo>
                  <a:pt x="5395" y="3196"/>
                </a:lnTo>
                <a:lnTo>
                  <a:pt x="5342" y="3214"/>
                </a:lnTo>
                <a:lnTo>
                  <a:pt x="5280" y="3223"/>
                </a:lnTo>
                <a:lnTo>
                  <a:pt x="5227" y="3231"/>
                </a:lnTo>
                <a:lnTo>
                  <a:pt x="5174" y="3231"/>
                </a:lnTo>
                <a:lnTo>
                  <a:pt x="5113" y="3223"/>
                </a:lnTo>
                <a:lnTo>
                  <a:pt x="5060" y="3205"/>
                </a:lnTo>
                <a:lnTo>
                  <a:pt x="5060" y="3205"/>
                </a:lnTo>
                <a:lnTo>
                  <a:pt x="5007" y="3187"/>
                </a:lnTo>
                <a:lnTo>
                  <a:pt x="4954" y="3170"/>
                </a:lnTo>
                <a:lnTo>
                  <a:pt x="4901" y="3134"/>
                </a:lnTo>
                <a:lnTo>
                  <a:pt x="4857" y="3109"/>
                </a:lnTo>
                <a:lnTo>
                  <a:pt x="4812" y="3073"/>
                </a:lnTo>
                <a:lnTo>
                  <a:pt x="4777" y="3029"/>
                </a:lnTo>
                <a:lnTo>
                  <a:pt x="4742" y="2985"/>
                </a:lnTo>
                <a:lnTo>
                  <a:pt x="4706" y="2941"/>
                </a:lnTo>
                <a:lnTo>
                  <a:pt x="4689" y="2888"/>
                </a:lnTo>
                <a:lnTo>
                  <a:pt x="4662" y="2835"/>
                </a:lnTo>
                <a:lnTo>
                  <a:pt x="4653" y="2782"/>
                </a:lnTo>
                <a:lnTo>
                  <a:pt x="4636" y="2729"/>
                </a:lnTo>
                <a:lnTo>
                  <a:pt x="4636" y="2676"/>
                </a:lnTo>
                <a:lnTo>
                  <a:pt x="4636" y="2614"/>
                </a:lnTo>
                <a:lnTo>
                  <a:pt x="4645" y="2561"/>
                </a:lnTo>
                <a:lnTo>
                  <a:pt x="4653" y="2499"/>
                </a:lnTo>
                <a:lnTo>
                  <a:pt x="4653" y="2499"/>
                </a:lnTo>
                <a:lnTo>
                  <a:pt x="4671" y="2446"/>
                </a:lnTo>
                <a:lnTo>
                  <a:pt x="4698" y="2393"/>
                </a:lnTo>
                <a:lnTo>
                  <a:pt x="4724" y="2340"/>
                </a:lnTo>
                <a:lnTo>
                  <a:pt x="4759" y="2296"/>
                </a:lnTo>
                <a:lnTo>
                  <a:pt x="4795" y="2252"/>
                </a:lnTo>
                <a:lnTo>
                  <a:pt x="4839" y="2217"/>
                </a:lnTo>
                <a:lnTo>
                  <a:pt x="4883" y="2181"/>
                </a:lnTo>
                <a:lnTo>
                  <a:pt x="4927" y="2146"/>
                </a:lnTo>
                <a:lnTo>
                  <a:pt x="4980" y="2128"/>
                </a:lnTo>
                <a:lnTo>
                  <a:pt x="5024" y="2102"/>
                </a:lnTo>
                <a:lnTo>
                  <a:pt x="5077" y="2093"/>
                </a:lnTo>
                <a:lnTo>
                  <a:pt x="5139" y="2075"/>
                </a:lnTo>
                <a:lnTo>
                  <a:pt x="5192" y="2075"/>
                </a:lnTo>
                <a:lnTo>
                  <a:pt x="5254" y="2075"/>
                </a:lnTo>
                <a:lnTo>
                  <a:pt x="5307" y="2084"/>
                </a:lnTo>
                <a:lnTo>
                  <a:pt x="5369" y="2093"/>
                </a:lnTo>
                <a:lnTo>
                  <a:pt x="5369" y="2093"/>
                </a:lnTo>
                <a:lnTo>
                  <a:pt x="5422" y="2111"/>
                </a:lnTo>
                <a:lnTo>
                  <a:pt x="5475" y="2137"/>
                </a:lnTo>
                <a:lnTo>
                  <a:pt x="5528" y="2164"/>
                </a:lnTo>
                <a:lnTo>
                  <a:pt x="5572" y="2199"/>
                </a:lnTo>
                <a:lnTo>
                  <a:pt x="5616" y="2234"/>
                </a:lnTo>
                <a:lnTo>
                  <a:pt x="5651" y="2279"/>
                </a:lnTo>
                <a:lnTo>
                  <a:pt x="5687" y="2323"/>
                </a:lnTo>
                <a:lnTo>
                  <a:pt x="5713" y="2367"/>
                </a:lnTo>
                <a:lnTo>
                  <a:pt x="5740" y="2420"/>
                </a:lnTo>
                <a:lnTo>
                  <a:pt x="5757" y="2464"/>
                </a:lnTo>
                <a:lnTo>
                  <a:pt x="5775" y="2526"/>
                </a:lnTo>
                <a:lnTo>
                  <a:pt x="5784" y="2579"/>
                </a:lnTo>
                <a:lnTo>
                  <a:pt x="5793" y="2632"/>
                </a:lnTo>
                <a:lnTo>
                  <a:pt x="5784" y="2694"/>
                </a:lnTo>
                <a:lnTo>
                  <a:pt x="5784" y="2747"/>
                </a:lnTo>
                <a:lnTo>
                  <a:pt x="5766" y="2808"/>
                </a:lnTo>
                <a:close/>
              </a:path>
            </a:pathLst>
          </a:custGeom>
          <a:solidFill>
            <a:srgbClr val="001F54"/>
          </a:solidFill>
          <a:ln>
            <a:noFill/>
          </a:ln>
          <a:effectLst/>
        </p:spPr>
        <p:txBody>
          <a:bodyPr wrap="none" anchor="ctr"/>
          <a:lstStyle/>
          <a:p>
            <a:endParaRPr lang="en-US" sz="1836"/>
          </a:p>
        </p:txBody>
      </p:sp>
    </p:spTree>
    <p:extLst>
      <p:ext uri="{BB962C8B-B14F-4D97-AF65-F5344CB8AC3E}">
        <p14:creationId xmlns:p14="http://schemas.microsoft.com/office/powerpoint/2010/main" val="6550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250"/>
                                        <p:tgtEl>
                                          <p:spTgt spid="13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250"/>
                                        <p:tgtEl>
                                          <p:spTgt spid="8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4"/>
                                        </p:tgtEl>
                                        <p:attrNameLst>
                                          <p:attrName>style.visibility</p:attrName>
                                        </p:attrNameLst>
                                      </p:cBhvr>
                                      <p:to>
                                        <p:strVal val="visible"/>
                                      </p:to>
                                    </p:set>
                                    <p:animEffect transition="in" filter="fade">
                                      <p:cBhvr>
                                        <p:cTn id="14" dur="250"/>
                                        <p:tgtEl>
                                          <p:spTgt spid="254"/>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250"/>
                                        <p:tgtEl>
                                          <p:spTgt spid="6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250"/>
                                        <p:tgtEl>
                                          <p:spTgt spid="93"/>
                                        </p:tgtEl>
                                      </p:cBhvr>
                                    </p:animEffec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25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250"/>
                                        <p:tgtEl>
                                          <p:spTgt spid="25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250"/>
                                        <p:tgtEl>
                                          <p:spTgt spid="65"/>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50"/>
                                        <p:tgtEl>
                                          <p:spTgt spid="18"/>
                                        </p:tgtEl>
                                      </p:cBhvr>
                                    </p:animEffect>
                                  </p:childTnLst>
                                </p:cTn>
                              </p:par>
                            </p:childTnLst>
                          </p:cTn>
                        </p:par>
                        <p:par>
                          <p:cTn id="36" fill="hold">
                            <p:stCondLst>
                              <p:cond delay="1250"/>
                            </p:stCondLst>
                            <p:childTnLst>
                              <p:par>
                                <p:cTn id="37" presetID="10" presetClass="entr" presetSubtype="0"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250"/>
                                        <p:tgtEl>
                                          <p:spTgt spid="7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3"/>
                                        </p:tgtEl>
                                        <p:attrNameLst>
                                          <p:attrName>style.visibility</p:attrName>
                                        </p:attrNameLst>
                                      </p:cBhvr>
                                      <p:to>
                                        <p:strVal val="visible"/>
                                      </p:to>
                                    </p:set>
                                    <p:animEffect transition="in" filter="fade">
                                      <p:cBhvr>
                                        <p:cTn id="42" dur="250"/>
                                        <p:tgtEl>
                                          <p:spTgt spid="25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25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250"/>
                                        <p:tgtEl>
                                          <p:spTgt spid="4"/>
                                        </p:tgtEl>
                                      </p:cBhvr>
                                    </p:animEffect>
                                  </p:childTnLst>
                                </p:cTn>
                              </p:par>
                            </p:childTnLst>
                          </p:cTn>
                        </p:par>
                        <p:par>
                          <p:cTn id="50" fill="hold">
                            <p:stCondLst>
                              <p:cond delay="1750"/>
                            </p:stCondLst>
                            <p:childTnLst>
                              <p:par>
                                <p:cTn id="51" presetID="10" presetClass="entr" presetSubtype="0"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25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5"/>
                                        </p:tgtEl>
                                        <p:attrNameLst>
                                          <p:attrName>style.visibility</p:attrName>
                                        </p:attrNameLst>
                                      </p:cBhvr>
                                      <p:to>
                                        <p:strVal val="visible"/>
                                      </p:to>
                                    </p:set>
                                    <p:animEffect transition="in" filter="fade">
                                      <p:cBhvr>
                                        <p:cTn id="56" dur="250"/>
                                        <p:tgtEl>
                                          <p:spTgt spid="25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par>
                                <p:cTn id="74" presetID="10" presetClass="entr" presetSubtype="0" fill="hold"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par>
                                <p:cTn id="77" presetID="10" presetClass="entr" presetSubtype="0"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253" grpId="0"/>
      <p:bldP spid="82" grpId="0"/>
      <p:bldP spid="254" grpId="0"/>
      <p:bldP spid="52" grpId="0"/>
      <p:bldP spid="255" grpId="0"/>
      <p:bldP spid="37" grpId="0"/>
      <p:bldP spid="256" grpId="0"/>
      <p:bldP spid="47" grpId="0" animBg="1"/>
      <p:bldP spid="48" grpId="0" animBg="1"/>
      <p:bldP spid="49" grpId="0"/>
      <p:bldP spid="50" grpId="0"/>
      <p:bldP spid="51" grpId="0"/>
      <p:bldP spid="9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3"/>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605217"/>
            <a:ext cx="219393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Engage your customers</a:t>
            </a:r>
          </a:p>
        </p:txBody>
      </p:sp>
      <p:sp>
        <p:nvSpPr>
          <p:cNvPr id="71" name="empower"/>
          <p:cNvSpPr/>
          <p:nvPr/>
        </p:nvSpPr>
        <p:spPr bwMode="auto">
          <a:xfrm>
            <a:off x="1315005" y="4818317"/>
            <a:ext cx="256407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Empower your employees</a:t>
            </a:r>
          </a:p>
        </p:txBody>
      </p:sp>
      <p:sp>
        <p:nvSpPr>
          <p:cNvPr id="70" name="optimize"/>
          <p:cNvSpPr/>
          <p:nvPr/>
        </p:nvSpPr>
        <p:spPr bwMode="auto">
          <a:xfrm>
            <a:off x="8099682" y="4818317"/>
            <a:ext cx="2613288"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a:solidFill>
                  <a:schemeClr val="tx2"/>
                </a:solidFill>
                <a:ea typeface="Segoe UI Light" charset="0"/>
                <a:cs typeface="Segoe UI Light" charset="0"/>
              </a:rPr>
              <a:t>Optimize your operations</a:t>
            </a:r>
          </a:p>
        </p:txBody>
      </p:sp>
      <p:sp>
        <p:nvSpPr>
          <p:cNvPr id="68" name="transform"/>
          <p:cNvSpPr/>
          <p:nvPr/>
        </p:nvSpPr>
        <p:spPr bwMode="auto">
          <a:xfrm>
            <a:off x="8238877" y="1605218"/>
            <a:ext cx="2367185" cy="871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040" b="1" dirty="0">
                <a:solidFill>
                  <a:schemeClr val="tx2"/>
                </a:solidFill>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3"/>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881" y="0"/>
            <a:ext cx="12434712" cy="7027622"/>
          </a:xfrm>
          <a:prstGeom prst="rect">
            <a:avLst/>
          </a:prstGeom>
          <a:solidFill>
            <a:srgbClr val="F2F2F2">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a:xfrm>
            <a:off x="4494808" y="3441385"/>
            <a:ext cx="3306205"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12 years average</a:t>
            </a:r>
            <a:br>
              <a:rPr lang="en-US" sz="2448" kern="0" dirty="0">
                <a:ln w="3175">
                  <a:noFill/>
                </a:ln>
                <a:solidFill>
                  <a:schemeClr val="tx2"/>
                </a:solidFill>
                <a:latin typeface="Segoe UI Light" charset="0"/>
                <a:ea typeface="Segoe UI Light" charset="0"/>
                <a:cs typeface="Segoe UI Light" charset="0"/>
              </a:rPr>
            </a:br>
            <a:r>
              <a:rPr lang="en-US" sz="2448" kern="0" dirty="0">
                <a:ln w="3175">
                  <a:noFill/>
                </a:ln>
                <a:solidFill>
                  <a:schemeClr val="tx2"/>
                </a:solidFill>
                <a:latin typeface="Segoe UI Light" charset="0"/>
                <a:ea typeface="Segoe UI Light" charset="0"/>
                <a:cs typeface="Segoe UI Light" charset="0"/>
              </a:rPr>
              <a:t>age of S&amp;P 500 corporations by 2020</a:t>
            </a:r>
          </a:p>
        </p:txBody>
      </p:sp>
      <p:sp>
        <p:nvSpPr>
          <p:cNvPr id="118" name="Rectangle 117"/>
          <p:cNvSpPr/>
          <p:nvPr/>
        </p:nvSpPr>
        <p:spPr>
          <a:xfrm>
            <a:off x="1148309" y="3441385"/>
            <a:ext cx="2830147"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1 million/hour </a:t>
            </a:r>
          </a:p>
          <a:p>
            <a:pPr algn="ctr" defTabSz="914049">
              <a:lnSpc>
                <a:spcPct val="90000"/>
              </a:lnSpc>
              <a:spcAft>
                <a:spcPct val="0"/>
              </a:spcAft>
              <a:defRPr/>
            </a:pPr>
            <a:r>
              <a:rPr lang="en-US" sz="2448" kern="0" dirty="0">
                <a:ln w="3175">
                  <a:noFill/>
                </a:ln>
                <a:solidFill>
                  <a:schemeClr val="tx2"/>
                </a:solidFill>
                <a:latin typeface="Segoe UI Light" charset="0"/>
                <a:ea typeface="Segoe UI Light" charset="0"/>
                <a:cs typeface="Segoe UI Light" charset="0"/>
              </a:rPr>
              <a:t>new devices coming online by 2020</a:t>
            </a:r>
          </a:p>
        </p:txBody>
      </p:sp>
      <p:sp>
        <p:nvSpPr>
          <p:cNvPr id="113" name="Rectangle 112"/>
          <p:cNvSpPr/>
          <p:nvPr/>
        </p:nvSpPr>
        <p:spPr>
          <a:xfrm>
            <a:off x="8376627" y="3446306"/>
            <a:ext cx="2722469" cy="1037452"/>
          </a:xfrm>
          <a:prstGeom prst="rect">
            <a:avLst/>
          </a:prstGeom>
          <a:noFill/>
          <a:ln w="28575">
            <a:noFill/>
          </a:ln>
        </p:spPr>
        <p:txBody>
          <a:bodyPr wrap="square" lIns="0" tIns="0" rIns="0" bIns="0" anchor="t">
            <a:spAutoFit/>
          </a:bodyPr>
          <a:lstStyle/>
          <a:p>
            <a:pPr algn="ctr" defTabSz="914049">
              <a:lnSpc>
                <a:spcPct val="90000"/>
              </a:lnSpc>
              <a:spcAft>
                <a:spcPct val="0"/>
              </a:spcAft>
              <a:defRPr/>
            </a:pPr>
            <a:r>
              <a:rPr lang="en-US" sz="2448" b="1" kern="0" dirty="0">
                <a:ln w="3175">
                  <a:noFill/>
                </a:ln>
                <a:solidFill>
                  <a:schemeClr val="tx2"/>
                </a:solidFill>
                <a:latin typeface="Segoe UI Light" charset="0"/>
                <a:ea typeface="Segoe UI Light" charset="0"/>
                <a:cs typeface="Segoe UI Light" charset="0"/>
              </a:rPr>
              <a:t>60% computing</a:t>
            </a:r>
          </a:p>
          <a:p>
            <a:pPr algn="ctr" defTabSz="914049">
              <a:lnSpc>
                <a:spcPct val="90000"/>
              </a:lnSpc>
              <a:spcAft>
                <a:spcPct val="0"/>
              </a:spcAft>
              <a:defRPr/>
            </a:pPr>
            <a:r>
              <a:rPr lang="en-US" sz="2448" kern="0" dirty="0">
                <a:ln w="3175">
                  <a:noFill/>
                </a:ln>
                <a:solidFill>
                  <a:schemeClr val="tx2"/>
                </a:solidFill>
                <a:latin typeface="Segoe UI Light" charset="0"/>
                <a:ea typeface="Segoe UI Light" charset="0"/>
                <a:cs typeface="Segoe UI Light" charset="0"/>
              </a:rPr>
              <a:t>in the public cloud by 2025</a:t>
            </a:r>
          </a:p>
        </p:txBody>
      </p:sp>
      <p:sp>
        <p:nvSpPr>
          <p:cNvPr id="116" name="Business Trans large"/>
          <p:cNvSpPr txBox="1"/>
          <p:nvPr/>
        </p:nvSpPr>
        <p:spPr>
          <a:xfrm>
            <a:off x="4424348" y="2380772"/>
            <a:ext cx="3376665" cy="1058660"/>
          </a:xfrm>
          <a:prstGeom prst="rect">
            <a:avLst/>
          </a:prstGeom>
          <a:noFill/>
          <a:ln w="28575">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78D7"/>
                </a:solidFill>
                <a:latin typeface="Segoe UI"/>
                <a:cs typeface="Segoe UI Semilight" panose="020B0402040204020203" pitchFamily="34" charset="0"/>
              </a:rPr>
              <a:t>Going digital</a:t>
            </a:r>
          </a:p>
        </p:txBody>
      </p:sp>
      <p:grpSp>
        <p:nvGrpSpPr>
          <p:cNvPr id="11" name="Group 10"/>
          <p:cNvGrpSpPr/>
          <p:nvPr/>
        </p:nvGrpSpPr>
        <p:grpSpPr>
          <a:xfrm>
            <a:off x="752862" y="1243307"/>
            <a:ext cx="487464" cy="865480"/>
            <a:chOff x="749671" y="1272712"/>
            <a:chExt cx="477949" cy="848587"/>
          </a:xfrm>
        </p:grpSpPr>
        <p:grpSp>
          <p:nvGrpSpPr>
            <p:cNvPr id="88" name="Group 135"/>
            <p:cNvGrpSpPr>
              <a:grpSpLocks noChangeAspect="1"/>
            </p:cNvGrpSpPr>
            <p:nvPr/>
          </p:nvGrpSpPr>
          <p:grpSpPr bwMode="auto">
            <a:xfrm>
              <a:off x="860163" y="1548571"/>
              <a:ext cx="273312" cy="331910"/>
              <a:chOff x="3828" y="2131"/>
              <a:chExt cx="237" cy="419"/>
            </a:xfrm>
            <a:solidFill>
              <a:srgbClr val="001F50"/>
            </a:solidFill>
          </p:grpSpPr>
          <p:sp>
            <p:nvSpPr>
              <p:cNvPr id="90"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1"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2"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93"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89"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7" name="Group 26"/>
          <p:cNvGrpSpPr/>
          <p:nvPr/>
        </p:nvGrpSpPr>
        <p:grpSpPr>
          <a:xfrm>
            <a:off x="2121074" y="767454"/>
            <a:ext cx="989344" cy="811944"/>
            <a:chOff x="2657475" y="611188"/>
            <a:chExt cx="1611313" cy="1322388"/>
          </a:xfrm>
        </p:grpSpPr>
        <p:sp>
          <p:nvSpPr>
            <p:cNvPr id="23"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35" name="Group 234"/>
          <p:cNvGrpSpPr/>
          <p:nvPr/>
        </p:nvGrpSpPr>
        <p:grpSpPr>
          <a:xfrm>
            <a:off x="5407535" y="582033"/>
            <a:ext cx="997367" cy="997366"/>
            <a:chOff x="6461125" y="374650"/>
            <a:chExt cx="1751013" cy="1751012"/>
          </a:xfrm>
        </p:grpSpPr>
        <p:sp>
          <p:nvSpPr>
            <p:cNvPr id="231"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3"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39" name="Freeform 21"/>
          <p:cNvSpPr>
            <a:spLocks noEditPoints="1"/>
          </p:cNvSpPr>
          <p:nvPr/>
        </p:nvSpPr>
        <p:spPr bwMode="auto">
          <a:xfrm>
            <a:off x="7285651" y="1455045"/>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25" name="Group 124"/>
          <p:cNvGrpSpPr/>
          <p:nvPr/>
        </p:nvGrpSpPr>
        <p:grpSpPr>
          <a:xfrm>
            <a:off x="10769508" y="1528434"/>
            <a:ext cx="739544" cy="580354"/>
            <a:chOff x="8963025" y="-1204913"/>
            <a:chExt cx="1873251" cy="1470026"/>
          </a:xfrm>
          <a:solidFill>
            <a:srgbClr val="001F50"/>
          </a:solidFill>
        </p:grpSpPr>
        <p:sp>
          <p:nvSpPr>
            <p:cNvPr id="126"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7"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8"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9"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30"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31"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71" name="Group 270"/>
          <p:cNvGrpSpPr/>
          <p:nvPr/>
        </p:nvGrpSpPr>
        <p:grpSpPr>
          <a:xfrm>
            <a:off x="9001636" y="660593"/>
            <a:ext cx="887125" cy="936773"/>
            <a:chOff x="8907463" y="388938"/>
            <a:chExt cx="1503363" cy="1587500"/>
          </a:xfrm>
          <a:solidFill>
            <a:srgbClr val="001F50"/>
          </a:solidFill>
        </p:grpSpPr>
        <p:sp>
          <p:nvSpPr>
            <p:cNvPr id="267"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8"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9"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0"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96" name="Group 295"/>
          <p:cNvGrpSpPr/>
          <p:nvPr/>
        </p:nvGrpSpPr>
        <p:grpSpPr>
          <a:xfrm>
            <a:off x="2689024" y="6001491"/>
            <a:ext cx="796618" cy="490528"/>
            <a:chOff x="2960687" y="4940300"/>
            <a:chExt cx="1611314" cy="992187"/>
          </a:xfrm>
          <a:solidFill>
            <a:srgbClr val="001F50"/>
          </a:solidFill>
        </p:grpSpPr>
        <p:sp>
          <p:nvSpPr>
            <p:cNvPr id="286"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7"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8"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9"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0"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3"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4"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07" name="Freeform 56"/>
          <p:cNvSpPr>
            <a:spLocks noEditPoints="1"/>
          </p:cNvSpPr>
          <p:nvPr/>
        </p:nvSpPr>
        <p:spPr bwMode="auto">
          <a:xfrm>
            <a:off x="4669667" y="5399441"/>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84" name="Group 83"/>
          <p:cNvGrpSpPr/>
          <p:nvPr/>
        </p:nvGrpSpPr>
        <p:grpSpPr>
          <a:xfrm>
            <a:off x="10526636" y="5789913"/>
            <a:ext cx="1031315" cy="702106"/>
            <a:chOff x="10160000" y="4967288"/>
            <a:chExt cx="1611313" cy="1096962"/>
          </a:xfrm>
        </p:grpSpPr>
        <p:sp>
          <p:nvSpPr>
            <p:cNvPr id="82"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3"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4" name="Freeform 10"/>
          <p:cNvSpPr>
            <a:spLocks noEditPoints="1"/>
          </p:cNvSpPr>
          <p:nvPr/>
        </p:nvSpPr>
        <p:spPr bwMode="auto">
          <a:xfrm>
            <a:off x="6754963" y="5820852"/>
            <a:ext cx="748712" cy="729172"/>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5"/>
          <p:cNvSpPr>
            <a:spLocks noEditPoints="1"/>
          </p:cNvSpPr>
          <p:nvPr/>
        </p:nvSpPr>
        <p:spPr bwMode="auto">
          <a:xfrm>
            <a:off x="3978884" y="1272155"/>
            <a:ext cx="763788" cy="807782"/>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66" name="Group 65"/>
          <p:cNvGrpSpPr/>
          <p:nvPr/>
        </p:nvGrpSpPr>
        <p:grpSpPr>
          <a:xfrm>
            <a:off x="739310" y="5184018"/>
            <a:ext cx="591319" cy="905079"/>
            <a:chOff x="9382125" y="2730501"/>
            <a:chExt cx="1011238" cy="1547812"/>
          </a:xfrm>
          <a:solidFill>
            <a:srgbClr val="001F50"/>
          </a:solidFill>
        </p:grpSpPr>
        <p:sp>
          <p:nvSpPr>
            <p:cNvPr id="67"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8"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9" name="Freeform 14"/>
          <p:cNvSpPr>
            <a:spLocks noEditPoints="1"/>
          </p:cNvSpPr>
          <p:nvPr/>
        </p:nvSpPr>
        <p:spPr bwMode="auto">
          <a:xfrm>
            <a:off x="8688752" y="5323920"/>
            <a:ext cx="647874" cy="625273"/>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600639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42" presetClass="path" presetSubtype="0" accel="50000" decel="50000" fill="hold" grpId="1" nodeType="withEffect">
                                  <p:stCondLst>
                                    <p:cond delay="0"/>
                                  </p:stCondLst>
                                  <p:childTnLst>
                                    <p:animMotion origin="layout" path="M 2.08333E-7 -4.81481E-6 L 2.08333E-7 0.17987 " pathEditMode="relative" rAng="0" ptsTypes="AA">
                                      <p:cBhvr>
                                        <p:cTn id="12" dur="1000" spd="-100000" fill="hold"/>
                                        <p:tgtEl>
                                          <p:spTgt spid="118"/>
                                        </p:tgtEl>
                                        <p:attrNameLst>
                                          <p:attrName>ppt_x</p:attrName>
                                          <p:attrName>ppt_y</p:attrName>
                                        </p:attrNameLst>
                                      </p:cBhvr>
                                      <p:rCtr x="0" y="8981"/>
                                    </p:animMotion>
                                  </p:childTnLst>
                                </p:cTn>
                              </p:par>
                              <p:par>
                                <p:cTn id="13" presetID="10" presetClass="entr" presetSubtype="0" fill="hold" grpId="0" nodeType="withEffect">
                                  <p:stCondLst>
                                    <p:cond delay="60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42" presetClass="path" presetSubtype="0" accel="50000" decel="50000" fill="hold" grpId="1" nodeType="withEffect">
                                  <p:stCondLst>
                                    <p:cond delay="100"/>
                                  </p:stCondLst>
                                  <p:childTnLst>
                                    <p:animMotion origin="layout" path="M -1.04167E-6 -4.81481E-6 L -1.04167E-6 0.1801 " pathEditMode="relative" rAng="0" ptsTypes="AA">
                                      <p:cBhvr>
                                        <p:cTn id="17" dur="1000" spd="-100000" fill="hold"/>
                                        <p:tgtEl>
                                          <p:spTgt spid="115"/>
                                        </p:tgtEl>
                                        <p:attrNameLst>
                                          <p:attrName>ppt_x</p:attrName>
                                          <p:attrName>ppt_y</p:attrName>
                                        </p:attrNameLst>
                                      </p:cBhvr>
                                      <p:rCtr x="0" y="9005"/>
                                    </p:animMotion>
                                  </p:childTnLst>
                                </p:cTn>
                              </p:par>
                              <p:par>
                                <p:cTn id="18" presetID="10" presetClass="entr" presetSubtype="0" fill="hold" grpId="0" nodeType="withEffect">
                                  <p:stCondLst>
                                    <p:cond delay="70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par>
                                <p:cTn id="21" presetID="42" presetClass="path" presetSubtype="0" accel="50000" decel="50000" fill="hold" grpId="1" nodeType="withEffect">
                                  <p:stCondLst>
                                    <p:cond delay="200"/>
                                  </p:stCondLst>
                                  <p:childTnLst>
                                    <p:animMotion origin="layout" path="M -2.91667E-6 7.40741E-7 L -2.91667E-6 0.18009 " pathEditMode="relative" rAng="0" ptsTypes="AA">
                                      <p:cBhvr>
                                        <p:cTn id="22" dur="1000" spd="-100000" fill="hold"/>
                                        <p:tgtEl>
                                          <p:spTgt spid="113"/>
                                        </p:tgtEl>
                                        <p:attrNameLst>
                                          <p:attrName>ppt_x</p:attrName>
                                          <p:attrName>ppt_y</p:attrName>
                                        </p:attrNameLst>
                                      </p:cBhvr>
                                      <p:rCtr x="0" y="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8" grpId="0"/>
      <p:bldP spid="118" grpId="1"/>
      <p:bldP spid="113" grpId="0"/>
      <p:bldP spid="113" grpId="1"/>
      <p:bldP spid="1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93AFBC5-AD54-4D94-85DD-F50A4C296F38}"/>
              </a:ext>
            </a:extLst>
          </p:cNvPr>
          <p:cNvSpPr/>
          <p:nvPr/>
        </p:nvSpPr>
        <p:spPr bwMode="auto">
          <a:xfrm>
            <a:off x="-17293" y="-13802"/>
            <a:ext cx="12471059" cy="7022128"/>
          </a:xfrm>
          <a:prstGeom prst="rect">
            <a:avLst/>
          </a:prstGeom>
          <a:solidFill>
            <a:srgbClr val="00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descr="A person using a phone&#10;&#10;Description generated with high confidence">
            <a:extLst>
              <a:ext uri="{FF2B5EF4-FFF2-40B4-BE49-F238E27FC236}">
                <a16:creationId xmlns:a16="http://schemas.microsoft.com/office/drawing/2014/main" id="{130FCE15-1E63-425B-94ED-46D61F53A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1766" y="-7121"/>
            <a:ext cx="2486588" cy="2344923"/>
          </a:xfrm>
          <a:prstGeom prst="rect">
            <a:avLst/>
          </a:prstGeom>
        </p:spPr>
      </p:pic>
      <p:pic>
        <p:nvPicPr>
          <p:cNvPr id="40" name="Picture 39" descr="A person standing in front of a computer&#10;&#10;Description generated with very high confidence">
            <a:extLst>
              <a:ext uri="{FF2B5EF4-FFF2-40B4-BE49-F238E27FC236}">
                <a16:creationId xmlns:a16="http://schemas.microsoft.com/office/drawing/2014/main" id="{CE04AF1D-A87B-45C9-BDB0-DF38F7BA1E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74020" y="496"/>
            <a:ext cx="2487512" cy="2337305"/>
          </a:xfrm>
          <a:prstGeom prst="rect">
            <a:avLst/>
          </a:prstGeom>
        </p:spPr>
      </p:pic>
      <p:pic>
        <p:nvPicPr>
          <p:cNvPr id="41" name="Picture 40" descr="A person standing in front of a computer&#10;&#10;Description generated with very high confidence">
            <a:extLst>
              <a:ext uri="{FF2B5EF4-FFF2-40B4-BE49-F238E27FC236}">
                <a16:creationId xmlns:a16="http://schemas.microsoft.com/office/drawing/2014/main" id="{5A0E94CF-7B1B-4F69-B952-BA2924869E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61531" y="-496"/>
            <a:ext cx="2486589" cy="2338298"/>
          </a:xfrm>
          <a:prstGeom prst="rect">
            <a:avLst/>
          </a:prstGeom>
        </p:spPr>
      </p:pic>
      <p:pic>
        <p:nvPicPr>
          <p:cNvPr id="42" name="Picture 41" descr="A person standing in front of a computer&#10;&#10;Description generated with high confidence">
            <a:extLst>
              <a:ext uri="{FF2B5EF4-FFF2-40B4-BE49-F238E27FC236}">
                <a16:creationId xmlns:a16="http://schemas.microsoft.com/office/drawing/2014/main" id="{5B6FA349-CEB3-4B67-A55C-213013F2DA6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88342" y="2331673"/>
            <a:ext cx="2486590" cy="2322568"/>
          </a:xfrm>
          <a:prstGeom prst="rect">
            <a:avLst/>
          </a:prstGeom>
        </p:spPr>
      </p:pic>
      <p:pic>
        <p:nvPicPr>
          <p:cNvPr id="43" name="Picture 42" descr="A picture containing building, person, indoor&#10;&#10;Description generated with very high confidence">
            <a:extLst>
              <a:ext uri="{FF2B5EF4-FFF2-40B4-BE49-F238E27FC236}">
                <a16:creationId xmlns:a16="http://schemas.microsoft.com/office/drawing/2014/main" id="{1951DB9A-EFB2-4F78-981C-BCF1EF2ACAC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46" y="2338795"/>
            <a:ext cx="2485706" cy="2308820"/>
          </a:xfrm>
          <a:prstGeom prst="rect">
            <a:avLst/>
          </a:prstGeom>
        </p:spPr>
      </p:pic>
      <p:pic>
        <p:nvPicPr>
          <p:cNvPr id="44" name="Picture 43" descr="A person standing in a room&#10;&#10;Description generated with very high confidence">
            <a:extLst>
              <a:ext uri="{FF2B5EF4-FFF2-40B4-BE49-F238E27FC236}">
                <a16:creationId xmlns:a16="http://schemas.microsoft.com/office/drawing/2014/main" id="{1141AD2B-7C02-4AB6-A43F-D7F1F7D625A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74939" y="4646622"/>
            <a:ext cx="2486589" cy="2347409"/>
          </a:xfrm>
          <a:prstGeom prst="rect">
            <a:avLst/>
          </a:prstGeom>
        </p:spPr>
      </p:pic>
      <p:pic>
        <p:nvPicPr>
          <p:cNvPr id="45" name="Picture 44" descr="A picture containing person, man, indoor, window&#10;&#10;Description generated with very high confidence">
            <a:extLst>
              <a:ext uri="{FF2B5EF4-FFF2-40B4-BE49-F238E27FC236}">
                <a16:creationId xmlns:a16="http://schemas.microsoft.com/office/drawing/2014/main" id="{CBD2B03F-0732-4331-AC5A-F0F60DE32F0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48117" y="4647615"/>
            <a:ext cx="2486592" cy="2346415"/>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488354" y="4654240"/>
            <a:ext cx="2486584" cy="2338796"/>
          </a:xfrm>
          <a:prstGeom prst="rect">
            <a:avLst/>
          </a:prstGeom>
        </p:spPr>
      </p:pic>
      <p:pic>
        <p:nvPicPr>
          <p:cNvPr id="47" name="Picture 46" descr="A person standing in front of a computer&#10;&#10;Description generated with very high confidence">
            <a:extLst>
              <a:ext uri="{FF2B5EF4-FFF2-40B4-BE49-F238E27FC236}">
                <a16:creationId xmlns:a16="http://schemas.microsoft.com/office/drawing/2014/main" id="{D4B6F013-51BA-46C5-B0F7-2F3090BF77A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764" y="4647616"/>
            <a:ext cx="2486585" cy="2346414"/>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33"/>
          <a:stretch/>
        </p:blipFill>
        <p:spPr>
          <a:xfrm flipH="1">
            <a:off x="4974935" y="2330678"/>
            <a:ext cx="2486591" cy="2323562"/>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
          <a:stretch/>
        </p:blipFill>
        <p:spPr>
          <a:xfrm>
            <a:off x="7460627" y="2338794"/>
            <a:ext cx="2487483" cy="2315446"/>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9947212" y="2324057"/>
            <a:ext cx="2486583" cy="2330184"/>
          </a:xfrm>
          <a:prstGeom prst="rect">
            <a:avLst/>
          </a:prstGeom>
        </p:spPr>
      </p:pic>
      <p:pic>
        <p:nvPicPr>
          <p:cNvPr id="51" name="Picture 50" descr="A person standing in front of a computer&#10;&#10;Description generated with very high confidence">
            <a:extLst>
              <a:ext uri="{FF2B5EF4-FFF2-40B4-BE49-F238E27FC236}">
                <a16:creationId xmlns:a16="http://schemas.microsoft.com/office/drawing/2014/main" id="{0DFBB645-2B67-4F8A-9FA8-872937F259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488341" y="-7121"/>
            <a:ext cx="2485678" cy="234492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947197" y="496"/>
            <a:ext cx="2487513" cy="2337305"/>
          </a:xfrm>
          <a:prstGeom prst="rect">
            <a:avLst/>
          </a:prstGeom>
        </p:spPr>
      </p:pic>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460611" y="4654242"/>
            <a:ext cx="2485686" cy="2339787"/>
          </a:xfrm>
          <a:prstGeom prst="rect">
            <a:avLst/>
          </a:prstGeom>
        </p:spPr>
      </p:pic>
      <p:sp>
        <p:nvSpPr>
          <p:cNvPr id="24" name="Rectangle 23">
            <a:extLst>
              <a:ext uri="{FF2B5EF4-FFF2-40B4-BE49-F238E27FC236}">
                <a16:creationId xmlns:a16="http://schemas.microsoft.com/office/drawing/2014/main" id="{D78EB6DC-1DC9-4A40-9722-2468773D4B27}"/>
              </a:ext>
            </a:extLst>
          </p:cNvPr>
          <p:cNvSpPr/>
          <p:nvPr/>
        </p:nvSpPr>
        <p:spPr bwMode="auto">
          <a:xfrm>
            <a:off x="-16407" y="-13304"/>
            <a:ext cx="12469290" cy="7021132"/>
          </a:xfrm>
          <a:prstGeom prst="rect">
            <a:avLst/>
          </a:prstGeom>
          <a:solidFill>
            <a:srgbClr val="000000">
              <a:alpha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379D5E3D-DFD4-4306-AD53-2A9A21BE7A3A}"/>
              </a:ext>
            </a:extLst>
          </p:cNvPr>
          <p:cNvGrpSpPr/>
          <p:nvPr/>
        </p:nvGrpSpPr>
        <p:grpSpPr>
          <a:xfrm>
            <a:off x="2487430" y="-13583"/>
            <a:ext cx="4438141" cy="2723829"/>
            <a:chOff x="2437494" y="9068"/>
            <a:chExt cx="4352131" cy="2648089"/>
          </a:xfrm>
          <a:solidFill>
            <a:srgbClr val="F2F2F2"/>
          </a:solidFill>
        </p:grpSpPr>
        <p:sp>
          <p:nvSpPr>
            <p:cNvPr id="59" name="Freeform: Shape 58">
              <a:extLst>
                <a:ext uri="{FF2B5EF4-FFF2-40B4-BE49-F238E27FC236}">
                  <a16:creationId xmlns:a16="http://schemas.microsoft.com/office/drawing/2014/main" id="{6ABFEB31-53B0-4FB6-96B2-69886B62B31B}"/>
                </a:ext>
              </a:extLst>
            </p:cNvPr>
            <p:cNvSpPr/>
            <p:nvPr/>
          </p:nvSpPr>
          <p:spPr>
            <a:xfrm rot="10800000">
              <a:off x="2437494" y="9068"/>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33" name="Title 4">
              <a:extLst>
                <a:ext uri="{FF2B5EF4-FFF2-40B4-BE49-F238E27FC236}">
                  <a16:creationId xmlns:a16="http://schemas.microsoft.com/office/drawing/2014/main" id="{6C149FAD-4B9C-437A-99AE-5736EFF80FD1}"/>
                </a:ext>
              </a:extLst>
            </p:cNvPr>
            <p:cNvSpPr txBox="1">
              <a:spLocks/>
            </p:cNvSpPr>
            <p:nvPr/>
          </p:nvSpPr>
          <p:spPr>
            <a:xfrm>
              <a:off x="2604683" y="332089"/>
              <a:ext cx="4040304" cy="1433984"/>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300" spc="0" dirty="0">
                  <a:solidFill>
                    <a:schemeClr val="accent1"/>
                  </a:solidFill>
                  <a:latin typeface="Segoe UI Light" charset="0"/>
                  <a:ea typeface="Segoe UI Light" charset="0"/>
                  <a:cs typeface="Segoe UI Light" charset="0"/>
                </a:rPr>
                <a:t>I’m supposed to be an expert on all the new tech as soon as it comes out… I feel like I’m falling behind.</a:t>
              </a:r>
            </a:p>
          </p:txBody>
        </p:sp>
      </p:grpSp>
      <p:grpSp>
        <p:nvGrpSpPr>
          <p:cNvPr id="3" name="Group 2">
            <a:extLst>
              <a:ext uri="{FF2B5EF4-FFF2-40B4-BE49-F238E27FC236}">
                <a16:creationId xmlns:a16="http://schemas.microsoft.com/office/drawing/2014/main" id="{A9A048C5-FCDB-4210-A830-7127E5143C0E}"/>
              </a:ext>
            </a:extLst>
          </p:cNvPr>
          <p:cNvGrpSpPr/>
          <p:nvPr/>
        </p:nvGrpSpPr>
        <p:grpSpPr>
          <a:xfrm>
            <a:off x="7460612" y="1969775"/>
            <a:ext cx="3880150" cy="2131309"/>
            <a:chOff x="7314297" y="1931115"/>
            <a:chExt cx="3804953" cy="2090004"/>
          </a:xfrm>
          <a:solidFill>
            <a:srgbClr val="F2F2F2"/>
          </a:solidFill>
        </p:grpSpPr>
        <p:sp>
          <p:nvSpPr>
            <p:cNvPr id="61" name="Freeform: Shape 60">
              <a:extLst>
                <a:ext uri="{FF2B5EF4-FFF2-40B4-BE49-F238E27FC236}">
                  <a16:creationId xmlns:a16="http://schemas.microsoft.com/office/drawing/2014/main" id="{18F2ABAD-31D8-478C-B6E3-674435FA8214}"/>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63" name="Title 4">
              <a:extLst>
                <a:ext uri="{FF2B5EF4-FFF2-40B4-BE49-F238E27FC236}">
                  <a16:creationId xmlns:a16="http://schemas.microsoft.com/office/drawing/2014/main" id="{DAA2014C-4AA7-4495-8D54-2D91CCB0CEBE}"/>
                </a:ext>
              </a:extLst>
            </p:cNvPr>
            <p:cNvSpPr txBox="1">
              <a:spLocks/>
            </p:cNvSpPr>
            <p:nvPr/>
          </p:nvSpPr>
          <p:spPr>
            <a:xfrm>
              <a:off x="7465867" y="2497237"/>
              <a:ext cx="3584865" cy="1130913"/>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300" spc="0" dirty="0">
                  <a:solidFill>
                    <a:schemeClr val="accent1"/>
                  </a:solidFill>
                  <a:latin typeface="Segoe UI Light" charset="0"/>
                  <a:ea typeface="Segoe UI Light" charset="0"/>
                  <a:cs typeface="Segoe UI Light" charset="0"/>
                </a:rPr>
                <a:t>Now that I use the cloud, the expectations to deliver are much higher.</a:t>
              </a:r>
            </a:p>
          </p:txBody>
        </p:sp>
      </p:grpSp>
      <p:grpSp>
        <p:nvGrpSpPr>
          <p:cNvPr id="4" name="Group 3">
            <a:extLst>
              <a:ext uri="{FF2B5EF4-FFF2-40B4-BE49-F238E27FC236}">
                <a16:creationId xmlns:a16="http://schemas.microsoft.com/office/drawing/2014/main" id="{EE8851A4-E12B-4AF8-8266-EA27A9495271}"/>
              </a:ext>
            </a:extLst>
          </p:cNvPr>
          <p:cNvGrpSpPr/>
          <p:nvPr/>
        </p:nvGrpSpPr>
        <p:grpSpPr>
          <a:xfrm>
            <a:off x="3714539" y="4297364"/>
            <a:ext cx="3745163" cy="1800756"/>
            <a:chOff x="3640822" y="4213595"/>
            <a:chExt cx="3672583" cy="1765857"/>
          </a:xfrm>
          <a:solidFill>
            <a:srgbClr val="F2F2F2"/>
          </a:solidFill>
        </p:grpSpPr>
        <p:sp>
          <p:nvSpPr>
            <p:cNvPr id="64" name="Freeform: Shape 63">
              <a:extLst>
                <a:ext uri="{FF2B5EF4-FFF2-40B4-BE49-F238E27FC236}">
                  <a16:creationId xmlns:a16="http://schemas.microsoft.com/office/drawing/2014/main" id="{1F0B2B09-8296-4DD3-89FF-D3D5BAA57BE7}"/>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lnSpc>
                  <a:spcPts val="2982"/>
                </a:lnSpc>
                <a:defRPr/>
              </a:pPr>
              <a:endParaRPr lang="en-US" sz="1836" kern="0">
                <a:solidFill>
                  <a:schemeClr val="accent1"/>
                </a:solidFill>
                <a:latin typeface="Segoe UI Light" charset="0"/>
                <a:ea typeface="Segoe UI Light" charset="0"/>
                <a:cs typeface="Segoe UI Light" charset="0"/>
              </a:endParaRPr>
            </a:p>
          </p:txBody>
        </p:sp>
        <p:sp>
          <p:nvSpPr>
            <p:cNvPr id="65" name="Title 4">
              <a:extLst>
                <a:ext uri="{FF2B5EF4-FFF2-40B4-BE49-F238E27FC236}">
                  <a16:creationId xmlns:a16="http://schemas.microsoft.com/office/drawing/2014/main" id="{EA5BCCE7-F1DA-4E1E-8B23-FFDCF8F1E54E}"/>
                </a:ext>
              </a:extLst>
            </p:cNvPr>
            <p:cNvSpPr txBox="1">
              <a:spLocks/>
            </p:cNvSpPr>
            <p:nvPr/>
          </p:nvSpPr>
          <p:spPr>
            <a:xfrm>
              <a:off x="3826741" y="4776230"/>
              <a:ext cx="3314925" cy="912417"/>
            </a:xfrm>
            <a:prstGeom prst="rect">
              <a:avLst/>
            </a:prstGeom>
            <a:grpFill/>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lnSpc>
                  <a:spcPts val="2982"/>
                </a:lnSpc>
                <a:defRPr/>
              </a:pPr>
              <a:r>
                <a:rPr lang="en-US" sz="2400" spc="0" dirty="0">
                  <a:solidFill>
                    <a:schemeClr val="accent1"/>
                  </a:solidFill>
                  <a:latin typeface="Segoe UI Light" charset="0"/>
                  <a:ea typeface="Segoe UI Light" charset="0"/>
                  <a:cs typeface="Segoe UI Light" charset="0"/>
                </a:rPr>
                <a:t>I want to make stuff that won’t get hacked.</a:t>
              </a:r>
            </a:p>
          </p:txBody>
        </p:sp>
      </p:grpSp>
    </p:spTree>
    <p:extLst>
      <p:ext uri="{BB962C8B-B14F-4D97-AF65-F5344CB8AC3E}">
        <p14:creationId xmlns:p14="http://schemas.microsoft.com/office/powerpoint/2010/main" val="3121520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7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1300"/>
                            </p:stCondLst>
                            <p:childTnLst>
                              <p:par>
                                <p:cTn id="51" presetID="10" presetClass="entr" presetSubtype="0" fill="hold" grpId="0"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300"/>
                            </p:stCondLst>
                            <p:childTnLst>
                              <p:par>
                                <p:cTn id="55" presetID="10" presetClass="entr" presetSubtype="0" fill="hold" nodeType="afterEffect">
                                  <p:stCondLst>
                                    <p:cond delay="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300"/>
                            </p:stCondLst>
                            <p:childTnLst>
                              <p:par>
                                <p:cTn id="59" presetID="10" presetClass="entr" presetSubtype="0" fill="hold" nodeType="after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4300"/>
                            </p:stCondLst>
                            <p:childTnLst>
                              <p:par>
                                <p:cTn id="63" presetID="10" presetClass="entr" presetSubtype="0" fill="hold" nodeType="afterEffect">
                                  <p:stCondLst>
                                    <p:cond delay="5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 to Azure SQL Data Warehouse</Template>
  <TotalTime>0</TotalTime>
  <Words>4378</Words>
  <Application>Microsoft Office PowerPoint</Application>
  <PresentationFormat>Custom</PresentationFormat>
  <Paragraphs>1079</Paragraphs>
  <Slides>71</Slides>
  <Notes>71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71</vt:i4>
      </vt:variant>
    </vt:vector>
  </HeadingPairs>
  <TitlesOfParts>
    <vt:vector size="85" baseType="lpstr">
      <vt:lpstr>MS PGothic</vt:lpstr>
      <vt:lpstr>Arial</vt:lpstr>
      <vt:lpstr>Calibri</vt:lpstr>
      <vt:lpstr>Consolas</vt:lpstr>
      <vt:lpstr>Franklin Gothic Medium</vt:lpstr>
      <vt:lpstr>Segoe UI</vt:lpstr>
      <vt:lpstr>Segoe UI Light</vt:lpstr>
      <vt:lpstr>Segoe UI Semibold</vt:lpstr>
      <vt:lpstr>Segoe UI Semilight</vt:lpstr>
      <vt:lpstr>Wingdings</vt:lpstr>
      <vt:lpstr>WHITE TEMPLATE</vt:lpstr>
      <vt:lpstr>LIGHT GRAY TEMPLATE</vt:lpstr>
      <vt:lpstr>DARK GRAY TEMPLATE</vt:lpstr>
      <vt:lpstr>think-cell Slide</vt:lpstr>
      <vt:lpstr>Angelbeat</vt:lpstr>
      <vt:lpstr>About Me</vt:lpstr>
      <vt:lpstr>Microsoft – One Commercial Partner</vt:lpstr>
      <vt:lpstr>Watch User Group presentations for FREE online! We now have over 700 presentations online  </vt:lpstr>
      <vt:lpstr>Microsoft’s Cloud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Datacenter security</vt:lpstr>
      <vt:lpstr>PowerPoint Presentation</vt:lpstr>
      <vt:lpstr>General Data Protection Regulation (GDPR)</vt:lpstr>
      <vt:lpstr>Spectre and Meltdown</vt:lpstr>
      <vt:lpstr>PowerPoint Presentation</vt:lpstr>
      <vt:lpstr>Blockchain: Beyond the Hype</vt:lpstr>
      <vt:lpstr>Bitcoin Market Cap</vt:lpstr>
      <vt:lpstr>Bitcoin</vt:lpstr>
      <vt:lpstr>Blockchain</vt:lpstr>
      <vt:lpstr>PowerPoint Presentation</vt:lpstr>
      <vt:lpstr>PowerPoint Presentation</vt:lpstr>
      <vt:lpstr>Ledger: Blockchain uses a distributed ledger to track transactions </vt:lpstr>
      <vt:lpstr>PowerPoint Presentation</vt:lpstr>
      <vt:lpstr>PowerPoint Presentation</vt:lpstr>
      <vt:lpstr>Database vs.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shows tremendous potential across industries</vt:lpstr>
      <vt:lpstr>Popular scenarios where Blockchain adds value</vt:lpstr>
      <vt:lpstr>Market Challenges</vt:lpstr>
      <vt:lpstr>PowerPoint Presentation</vt:lpstr>
      <vt:lpstr>Build development environment consisting of blockchain protocol clients and network infrastructure</vt:lpstr>
      <vt:lpstr>PowerPoint Presentation</vt:lpstr>
      <vt:lpstr>Tenets  of our BaaS Strategy</vt:lpstr>
      <vt:lpstr>What is next?</vt:lpstr>
      <vt:lpstr>Data &amp; AI: Trends and Tools</vt:lpstr>
      <vt:lpstr>Data</vt:lpstr>
      <vt:lpstr>Structured</vt:lpstr>
      <vt:lpstr>Unstructured/Loosely Structured</vt:lpstr>
      <vt:lpstr>NoSQL/Document</vt:lpstr>
      <vt:lpstr>NoSQL/Graph</vt:lpstr>
      <vt:lpstr>Inflight</vt:lpstr>
      <vt:lpstr>Cache</vt:lpstr>
      <vt:lpstr>Data Analysis</vt:lpstr>
      <vt:lpstr>PowerPoint Presentation</vt:lpstr>
      <vt:lpstr>PowerPoint Presentation</vt:lpstr>
      <vt:lpstr>A variety of real-world applications</vt:lpstr>
      <vt:lpstr>Machine Learning</vt:lpstr>
      <vt:lpstr>Other</vt:lpstr>
      <vt:lpstr>VM’s, Containers, Serverless: Making the right choices</vt:lpstr>
      <vt:lpstr>In the beginning…</vt:lpstr>
      <vt:lpstr>Choices</vt:lpstr>
      <vt:lpstr>Call to Action</vt:lpstr>
      <vt:lpstr>Thank you! Your Feedback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2018-01-20T18:09:40Z</dcterms:created>
  <dcterms:modified xsi:type="dcterms:W3CDTF">2018-01-20T18:10:44Z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2018-01-20T18:10:43.3574795Z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